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2.png" ContentType="image/png"/>
  <Override PartName="/ppt/media/image7.png" ContentType="image/png"/>
  <Override PartName="/ppt/media/image16.png" ContentType="image/png"/>
  <Override PartName="/ppt/media/image25.png" ContentType="image/png"/>
  <Override PartName="/ppt/media/image24.png" ContentType="image/png"/>
  <Override PartName="/ppt/media/image18.jpeg" ContentType="image/jpeg"/>
  <Override PartName="/ppt/media/image23.png" ContentType="image/png"/>
  <Override PartName="/ppt/media/image22.png" ContentType="image/png"/>
  <Override PartName="/ppt/media/image1.jpeg" ContentType="image/jpeg"/>
  <Override PartName="/ppt/media/image10.png" ContentType="image/png"/>
  <Override PartName="/ppt/media/image21.png" ContentType="image/png"/>
  <Override PartName="/ppt/media/image19.png" ContentType="image/png"/>
  <Override PartName="/ppt/media/image14.png" ContentType="image/png"/>
  <Override PartName="/ppt/media/image6.png" ContentType="image/png"/>
  <Override PartName="/ppt/media/image15.png" ContentType="image/png"/>
  <Override PartName="/ppt/media/image5.jpeg" ContentType="image/jpe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9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67F7760-9FED-4773-BDCC-D0ACB98C8DB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CD9AB4-97C4-4E99-BE72-1DA7D971F5D8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401EE17-3449-4ABB-B729-E81CA1147A90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BF21C5-BE13-4C6F-9F12-7E5DE956259A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ACB224-115F-4351-A616-34419E5E7525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E0482E-2186-40EB-907B-18B2326EFA4D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6F99285-7878-4621-8F59-BD50803BF081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D66992-6341-4259-80F2-97F3F45F6076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7F9315-0703-48B5-809E-E0EF7EFE779F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A7B0240-2C20-428D-A798-836D3026BE7A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424691-E652-4099-B115-320C0B5A70BB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7B6F6C-301D-4B75-BC10-CDDE70A9FA2A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16A393F-C0D8-4C9D-B863-35DFEDE6E817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193515-5799-417E-B08D-4168E44204EF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0612752-EB57-4B15-ACD7-02C1DF227E54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595D60-737D-424D-BA8F-A152D61600ED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CD9A24-8ACD-40AF-83E8-0707C7223366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AFE5C3-D060-484E-8574-C5CCDC661C26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jpe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A building with columns and a fence&#10;&#10;AI-generated content may be incorrect."/>
          <p:cNvPicPr/>
          <p:nvPr/>
        </p:nvPicPr>
        <p:blipFill>
          <a:blip r:embed="rId2"/>
          <a:srcRect l="0" t="0" r="0" b="12729"/>
          <a:stretch/>
        </p:blipFill>
        <p:spPr>
          <a:xfrm>
            <a:off x="4320" y="0"/>
            <a:ext cx="12185280" cy="5984280"/>
          </a:xfrm>
          <a:prstGeom prst="rect">
            <a:avLst/>
          </a:prstGeom>
          <a:ln w="0">
            <a:noFill/>
          </a:ln>
        </p:spPr>
      </p:pic>
      <p:sp>
        <p:nvSpPr>
          <p:cNvPr id="1" name="Rectangle 11"/>
          <p:cNvSpPr/>
          <p:nvPr/>
        </p:nvSpPr>
        <p:spPr>
          <a:xfrm>
            <a:off x="0" y="5935680"/>
            <a:ext cx="12189600" cy="919800"/>
          </a:xfrm>
          <a:prstGeom prst="rect">
            <a:avLst/>
          </a:prstGeom>
          <a:solidFill>
            <a:schemeClr val="lt1"/>
          </a:solidFill>
          <a:ln w="1908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2" name="Text Box 2"/>
          <p:cNvSpPr/>
          <p:nvPr/>
        </p:nvSpPr>
        <p:spPr>
          <a:xfrm>
            <a:off x="938880" y="5184720"/>
            <a:ext cx="10176120" cy="748440"/>
          </a:xfrm>
          <a:prstGeom prst="rect">
            <a:avLst/>
          </a:prstGeom>
          <a:solidFill>
            <a:schemeClr val="lt1">
              <a:lumMod val="95000"/>
              <a:alpha val="9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 defTabSz="685800">
              <a:lnSpc>
                <a:spcPct val="107000"/>
              </a:lnSpc>
            </a:pPr>
            <a:r>
              <a:rPr b="0" lang="en-US" sz="2000" spc="-1" strike="noStrike">
                <a:solidFill>
                  <a:srgbClr val="2f5496"/>
                </a:solidFill>
                <a:latin typeface="Arial"/>
                <a:ea typeface="Calibri"/>
              </a:rPr>
              <a:t>The 12</a:t>
            </a:r>
            <a:r>
              <a:rPr b="0" lang="en-US" sz="2000" spc="-1" strike="noStrike" baseline="30000">
                <a:solidFill>
                  <a:srgbClr val="2f5496"/>
                </a:solidFill>
                <a:latin typeface="Arial"/>
                <a:ea typeface="Calibri"/>
              </a:rPr>
              <a:t>th</a:t>
            </a:r>
            <a:r>
              <a:rPr b="0" lang="en-US" sz="2000" spc="-1" strike="noStrike">
                <a:solidFill>
                  <a:srgbClr val="2f5496"/>
                </a:solidFill>
                <a:latin typeface="Arial"/>
                <a:ea typeface="Calibri"/>
              </a:rPr>
              <a:t> International Conference on Life Cycle Management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685800">
              <a:lnSpc>
                <a:spcPct val="107000"/>
              </a:lnSpc>
            </a:pPr>
            <a:r>
              <a:rPr b="1" lang="en-US" sz="2000" spc="-1" strike="noStrike">
                <a:solidFill>
                  <a:srgbClr val="1f3864"/>
                </a:solidFill>
                <a:latin typeface="Arial"/>
                <a:ea typeface="Calibri"/>
              </a:rPr>
              <a:t>9 -12 September 2025, Palermo, Italy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18" descr="A circle of colorful circles&#10;&#10;AI-generated content may be incorrect."/>
          <p:cNvPicPr/>
          <p:nvPr/>
        </p:nvPicPr>
        <p:blipFill>
          <a:blip r:embed="rId3"/>
          <a:stretch/>
        </p:blipFill>
        <p:spPr>
          <a:xfrm>
            <a:off x="1829520" y="4320360"/>
            <a:ext cx="644400" cy="6429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1" descr=""/>
          <p:cNvPicPr/>
          <p:nvPr/>
        </p:nvPicPr>
        <p:blipFill>
          <a:blip r:embed="rId4"/>
          <a:stretch/>
        </p:blipFill>
        <p:spPr>
          <a:xfrm>
            <a:off x="7242840" y="6171120"/>
            <a:ext cx="4545360" cy="39744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0"/>
          <p:cNvCxnSpPr/>
          <p:nvPr/>
        </p:nvCxnSpPr>
        <p:spPr>
          <a:xfrm>
            <a:off x="164880" y="5752440"/>
            <a:ext cx="11759760" cy="2520"/>
          </a:xfrm>
          <a:prstGeom prst="straightConnector1">
            <a:avLst/>
          </a:prstGeom>
          <a:ln w="0">
            <a:solidFill>
              <a:srgbClr val="0556a2"/>
            </a:solidFill>
          </a:ln>
        </p:spPr>
      </p:cxnSp>
      <p:pic>
        <p:nvPicPr>
          <p:cNvPr id="10" name="Picture 2" descr="A blue text on a black background&#10;&#10;AI-generated content may be incorrect."/>
          <p:cNvPicPr/>
          <p:nvPr/>
        </p:nvPicPr>
        <p:blipFill>
          <a:blip r:embed="rId2"/>
          <a:stretch/>
        </p:blipFill>
        <p:spPr>
          <a:xfrm>
            <a:off x="9795240" y="5829480"/>
            <a:ext cx="1777680" cy="593280"/>
          </a:xfrm>
          <a:prstGeom prst="rect">
            <a:avLst/>
          </a:prstGeom>
          <a:ln w="0">
            <a:noFill/>
          </a:ln>
        </p:spPr>
      </p:pic>
      <p:pic>
        <p:nvPicPr>
          <p:cNvPr id="11" name="Picture 4" descr="A blue logo with a leaf&#10;&#10;AI-generated content may be incorrect."/>
          <p:cNvPicPr/>
          <p:nvPr/>
        </p:nvPicPr>
        <p:blipFill>
          <a:blip r:embed="rId3"/>
          <a:stretch/>
        </p:blipFill>
        <p:spPr>
          <a:xfrm>
            <a:off x="8723160" y="5799960"/>
            <a:ext cx="883440" cy="622800"/>
          </a:xfrm>
          <a:prstGeom prst="rect">
            <a:avLst/>
          </a:prstGeom>
          <a:ln w="0">
            <a:noFill/>
          </a:ln>
        </p:spPr>
      </p:pic>
      <p:pic>
        <p:nvPicPr>
          <p:cNvPr id="12" name="Picture 13" descr="A black background with a black square&#10;&#10;AI-generated content may be incorrect."/>
          <p:cNvPicPr/>
          <p:nvPr/>
        </p:nvPicPr>
        <p:blipFill>
          <a:blip r:embed="rId4"/>
          <a:stretch/>
        </p:blipFill>
        <p:spPr>
          <a:xfrm>
            <a:off x="8778960" y="6528960"/>
            <a:ext cx="976680" cy="158040"/>
          </a:xfrm>
          <a:prstGeom prst="rect">
            <a:avLst/>
          </a:prstGeom>
          <a:ln w="0">
            <a:noFill/>
          </a:ln>
        </p:spPr>
      </p:pic>
      <p:pic>
        <p:nvPicPr>
          <p:cNvPr id="13" name="Picture 15" descr="A blue letter on a black background&#10;&#10;AI-generated content may be incorrect."/>
          <p:cNvPicPr/>
          <p:nvPr/>
        </p:nvPicPr>
        <p:blipFill>
          <a:blip r:embed="rId5"/>
          <a:stretch/>
        </p:blipFill>
        <p:spPr>
          <a:xfrm>
            <a:off x="10151280" y="6474240"/>
            <a:ext cx="893520" cy="216720"/>
          </a:xfrm>
          <a:prstGeom prst="rect">
            <a:avLst/>
          </a:prstGeom>
          <a:ln w="0">
            <a:noFill/>
          </a:ln>
        </p:spPr>
      </p:pic>
      <p:pic>
        <p:nvPicPr>
          <p:cNvPr id="14" name="Picture 5" descr=""/>
          <p:cNvPicPr/>
          <p:nvPr/>
        </p:nvPicPr>
        <p:blipFill>
          <a:blip r:embed="rId6"/>
          <a:stretch/>
        </p:blipFill>
        <p:spPr>
          <a:xfrm>
            <a:off x="506520" y="5902560"/>
            <a:ext cx="5741640" cy="502560"/>
          </a:xfrm>
          <a:prstGeom prst="rect">
            <a:avLst/>
          </a:prstGeom>
          <a:ln w="0">
            <a:noFill/>
          </a:ln>
        </p:spPr>
      </p:pic>
      <p:pic>
        <p:nvPicPr>
          <p:cNvPr id="15" name="Picture 2" descr="LCM2025_vert.png"/>
          <p:cNvPicPr/>
          <p:nvPr/>
        </p:nvPicPr>
        <p:blipFill>
          <a:blip r:embed="rId7"/>
          <a:stretch/>
        </p:blipFill>
        <p:spPr>
          <a:xfrm>
            <a:off x="72720" y="0"/>
            <a:ext cx="1121760" cy="1588320"/>
          </a:xfrm>
          <a:prstGeom prst="rect">
            <a:avLst/>
          </a:prstGeom>
          <a:ln w="0">
            <a:noFill/>
          </a:ln>
        </p:spPr>
      </p:pic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8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3"/>
          <p:cNvCxnSpPr/>
          <p:nvPr/>
        </p:nvCxnSpPr>
        <p:spPr>
          <a:xfrm>
            <a:off x="164880" y="6099120"/>
            <a:ext cx="11759760" cy="2520"/>
          </a:xfrm>
          <a:prstGeom prst="straightConnector1">
            <a:avLst/>
          </a:prstGeom>
          <a:ln w="0">
            <a:solidFill>
              <a:srgbClr val="0556a2"/>
            </a:solidFill>
          </a:ln>
        </p:spPr>
      </p:cxnSp>
      <p:cxnSp>
        <p:nvCxnSpPr>
          <p:cNvPr id="19" name="Straight Connector 16"/>
          <p:cNvCxnSpPr/>
          <p:nvPr/>
        </p:nvCxnSpPr>
        <p:spPr>
          <a:xfrm flipH="1">
            <a:off x="1149840" y="1288440"/>
            <a:ext cx="9091080" cy="2520"/>
          </a:xfrm>
          <a:prstGeom prst="straightConnector1">
            <a:avLst/>
          </a:prstGeom>
          <a:ln w="0">
            <a:solidFill>
              <a:srgbClr val="105ca0"/>
            </a:solidFill>
          </a:ln>
        </p:spPr>
      </p:cxnSp>
      <p:pic>
        <p:nvPicPr>
          <p:cNvPr id="20" name="Picture 4" descr=""/>
          <p:cNvPicPr/>
          <p:nvPr/>
        </p:nvPicPr>
        <p:blipFill>
          <a:blip r:embed="rId2"/>
          <a:srcRect l="0" t="0" r="17138" b="-6145"/>
          <a:stretch/>
        </p:blipFill>
        <p:spPr>
          <a:xfrm>
            <a:off x="8381880" y="6306120"/>
            <a:ext cx="3544200" cy="397080"/>
          </a:xfrm>
          <a:prstGeom prst="rect">
            <a:avLst/>
          </a:prstGeom>
          <a:ln w="0">
            <a:noFill/>
          </a:ln>
        </p:spPr>
      </p:pic>
      <p:pic>
        <p:nvPicPr>
          <p:cNvPr id="21" name="Picture 2" descr="LCM2025_vert.png"/>
          <p:cNvPicPr/>
          <p:nvPr/>
        </p:nvPicPr>
        <p:blipFill>
          <a:blip r:embed="rId3"/>
          <a:stretch/>
        </p:blipFill>
        <p:spPr>
          <a:xfrm>
            <a:off x="11067840" y="7200"/>
            <a:ext cx="1121760" cy="1588320"/>
          </a:xfrm>
          <a:prstGeom prst="rect">
            <a:avLst/>
          </a:prstGeom>
          <a:ln w="0">
            <a:noFill/>
          </a:ln>
        </p:spPr>
      </p:pic>
      <p:sp>
        <p:nvSpPr>
          <p:cNvPr id="22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&lt;footer&gt;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ldNum" idx="2"/>
          </p:nvPr>
        </p:nvSpPr>
        <p:spPr>
          <a:xfrm>
            <a:off x="65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0FC15360-73CE-4D5F-B45C-8BE83ED13D33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1"/>
          <p:cNvSpPr/>
          <p:nvPr/>
        </p:nvSpPr>
        <p:spPr>
          <a:xfrm>
            <a:off x="973440" y="2721240"/>
            <a:ext cx="1001772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4000" spc="-1" strike="noStrike">
                <a:solidFill>
                  <a:srgbClr val="0556a2"/>
                </a:solidFill>
                <a:latin typeface="Arial"/>
                <a:ea typeface="DejaVu Sans"/>
              </a:rPr>
              <a:t>Thanks for your kind attention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" name="Picture 6" descr="A blue text on a black background&#10;&#10;AI-generated content may be incorrect."/>
          <p:cNvPicPr/>
          <p:nvPr/>
        </p:nvPicPr>
        <p:blipFill>
          <a:blip r:embed="rId2"/>
          <a:stretch/>
        </p:blipFill>
        <p:spPr>
          <a:xfrm>
            <a:off x="3589920" y="4424760"/>
            <a:ext cx="3188160" cy="1065600"/>
          </a:xfrm>
          <a:prstGeom prst="rect">
            <a:avLst/>
          </a:prstGeom>
          <a:ln w="0">
            <a:noFill/>
          </a:ln>
        </p:spPr>
      </p:pic>
      <p:pic>
        <p:nvPicPr>
          <p:cNvPr id="28" name="Picture 8" descr="A black background with a black square&#10;&#10;AI-generated content may be incorrect."/>
          <p:cNvPicPr/>
          <p:nvPr/>
        </p:nvPicPr>
        <p:blipFill>
          <a:blip r:embed="rId3"/>
          <a:stretch/>
        </p:blipFill>
        <p:spPr>
          <a:xfrm>
            <a:off x="6908040" y="4932000"/>
            <a:ext cx="1424880" cy="231840"/>
          </a:xfrm>
          <a:prstGeom prst="rect">
            <a:avLst/>
          </a:prstGeom>
          <a:ln w="0">
            <a:noFill/>
          </a:ln>
        </p:spPr>
      </p:pic>
      <p:pic>
        <p:nvPicPr>
          <p:cNvPr id="29" name="Picture 12" descr="A blue letter on a black background&#10;&#10;AI-generated content may be incorrect."/>
          <p:cNvPicPr/>
          <p:nvPr/>
        </p:nvPicPr>
        <p:blipFill>
          <a:blip r:embed="rId4"/>
          <a:stretch/>
        </p:blipFill>
        <p:spPr>
          <a:xfrm>
            <a:off x="8543160" y="4925160"/>
            <a:ext cx="1259280" cy="306360"/>
          </a:xfrm>
          <a:prstGeom prst="rect">
            <a:avLst/>
          </a:prstGeom>
          <a:ln w="0">
            <a:noFill/>
          </a:ln>
        </p:spPr>
      </p:pic>
      <p:grpSp>
        <p:nvGrpSpPr>
          <p:cNvPr id="30" name="Group 4"/>
          <p:cNvGrpSpPr/>
          <p:nvPr/>
        </p:nvGrpSpPr>
        <p:grpSpPr>
          <a:xfrm>
            <a:off x="1681920" y="3697920"/>
            <a:ext cx="8736840" cy="1867680"/>
            <a:chOff x="1681920" y="3697920"/>
            <a:chExt cx="8736840" cy="1867680"/>
          </a:xfrm>
        </p:grpSpPr>
        <p:pic>
          <p:nvPicPr>
            <p:cNvPr id="31" name="Picture 7" descr="A blue logo with a leaf&#10;&#10;AI-generated content may be incorrect."/>
            <p:cNvPicPr/>
            <p:nvPr/>
          </p:nvPicPr>
          <p:blipFill>
            <a:blip r:embed="rId5"/>
            <a:stretch/>
          </p:blipFill>
          <p:spPr>
            <a:xfrm>
              <a:off x="2184840" y="4397040"/>
              <a:ext cx="1424880" cy="1005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2" name="TextBox 2"/>
            <p:cNvSpPr/>
            <p:nvPr/>
          </p:nvSpPr>
          <p:spPr>
            <a:xfrm>
              <a:off x="3386160" y="3870720"/>
              <a:ext cx="29401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105ca0"/>
                  </a:solidFill>
                  <a:latin typeface="Aptos"/>
                  <a:ea typeface="DejaVu Sans"/>
                </a:rPr>
                <a:t>Platinum Sponsors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Rectangle 3"/>
            <p:cNvSpPr/>
            <p:nvPr/>
          </p:nvSpPr>
          <p:spPr>
            <a:xfrm>
              <a:off x="1681920" y="3697920"/>
              <a:ext cx="4968720" cy="1867680"/>
            </a:xfrm>
            <a:prstGeom prst="rect">
              <a:avLst/>
            </a:prstGeom>
            <a:noFill/>
            <a:ln w="19080">
              <a:solidFill>
                <a:srgbClr val="156082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34" name="TextBox 13"/>
            <p:cNvSpPr/>
            <p:nvPr/>
          </p:nvSpPr>
          <p:spPr>
            <a:xfrm>
              <a:off x="7478640" y="3870720"/>
              <a:ext cx="29401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105ca0"/>
                  </a:solidFill>
                  <a:latin typeface="Aptos"/>
                  <a:ea typeface="DejaVu Sans"/>
                </a:rPr>
                <a:t>Gold Sponsors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Rectangle 14"/>
            <p:cNvSpPr/>
            <p:nvPr/>
          </p:nvSpPr>
          <p:spPr>
            <a:xfrm>
              <a:off x="6780600" y="3697920"/>
              <a:ext cx="3188160" cy="1867680"/>
            </a:xfrm>
            <a:prstGeom prst="rect">
              <a:avLst/>
            </a:prstGeom>
            <a:noFill/>
            <a:ln w="19080">
              <a:solidFill>
                <a:srgbClr val="156082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36" name="Picture 15" descr=""/>
          <p:cNvPicPr/>
          <p:nvPr/>
        </p:nvPicPr>
        <p:blipFill>
          <a:blip r:embed="rId6"/>
          <a:stretch/>
        </p:blipFill>
        <p:spPr>
          <a:xfrm>
            <a:off x="309600" y="6201000"/>
            <a:ext cx="4545360" cy="397440"/>
          </a:xfrm>
          <a:prstGeom prst="rect">
            <a:avLst/>
          </a:prstGeom>
          <a:ln w="0">
            <a:noFill/>
          </a:ln>
        </p:spPr>
      </p:pic>
      <p:pic>
        <p:nvPicPr>
          <p:cNvPr id="37" name="Picture 2" descr="LCM2025_vert.png"/>
          <p:cNvPicPr/>
          <p:nvPr/>
        </p:nvPicPr>
        <p:blipFill>
          <a:blip r:embed="rId7"/>
          <a:stretch/>
        </p:blipFill>
        <p:spPr>
          <a:xfrm>
            <a:off x="11880" y="0"/>
            <a:ext cx="1121760" cy="1588320"/>
          </a:xfrm>
          <a:prstGeom prst="rect">
            <a:avLst/>
          </a:prstGeom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mailto:gustavo.larrea@list.lu" TargetMode="External"/><Relationship Id="rId2" Type="http://schemas.openxmlformats.org/officeDocument/2006/relationships/image" Target="../media/image9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"/>
          <p:cNvSpPr/>
          <p:nvPr/>
        </p:nvSpPr>
        <p:spPr>
          <a:xfrm>
            <a:off x="447840" y="6065280"/>
            <a:ext cx="2245320" cy="541080"/>
          </a:xfrm>
          <a:prstGeom prst="rect">
            <a:avLst/>
          </a:prstGeom>
          <a:solidFill>
            <a:schemeClr val="accent1"/>
          </a:solidFill>
          <a:ln w="19080">
            <a:solidFill>
              <a:srgbClr val="156082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Aptos"/>
                <a:ea typeface="DejaVu Sans"/>
              </a:rPr>
              <a:t>Participant Logo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/>
          <p:nvPr/>
        </p:nvSpPr>
        <p:spPr>
          <a:xfrm>
            <a:off x="681480" y="1908720"/>
            <a:ext cx="10970280" cy="155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0" lang="en-US" sz="3200" spc="-1" strike="noStrike">
                <a:solidFill>
                  <a:srgbClr val="0556a2"/>
                </a:solidFill>
                <a:latin typeface="Aptos"/>
                <a:ea typeface="DejaVu Sans"/>
              </a:rPr>
              <a:t>Integrating Large Language Models into the in-silico environmental assessment of new chemicals and materials for SSbD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2"/>
          <p:cNvSpPr/>
          <p:nvPr/>
        </p:nvSpPr>
        <p:spPr>
          <a:xfrm>
            <a:off x="1552680" y="4401000"/>
            <a:ext cx="908424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Gustavo Larrea-Gallegos </a:t>
            </a:r>
            <a:r>
              <a:rPr b="0" lang="en-US" sz="2400" spc="-1" strike="noStrike" baseline="30000">
                <a:solidFill>
                  <a:srgbClr val="0556a2"/>
                </a:solidFill>
                <a:latin typeface="Arial"/>
                <a:ea typeface="DejaVu Sans"/>
              </a:rPr>
              <a:t>1</a:t>
            </a: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, Antonino Marvuglia</a:t>
            </a:r>
            <a:r>
              <a:rPr b="0" lang="en-US" sz="2400" spc="-1" strike="noStrike" baseline="30000">
                <a:solidFill>
                  <a:srgbClr val="0556a2"/>
                </a:solidFill>
                <a:latin typeface="Arial"/>
                <a:ea typeface="DejaVu Sans"/>
              </a:rPr>
              <a:t>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400" spc="-1" strike="noStrike" baseline="30000">
                <a:solidFill>
                  <a:srgbClr val="0556a2"/>
                </a:solidFill>
                <a:latin typeface="Arial"/>
                <a:ea typeface="DejaVu Sans"/>
              </a:rPr>
              <a:t>1 Luxembourg Institute of Science and Technology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8867160" y="339840"/>
            <a:ext cx="2955600" cy="624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22560" cy="74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556a2"/>
                </a:solidFill>
                <a:latin typeface="Aptos Display"/>
              </a:rPr>
              <a:t>Agenda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ldNum" idx="6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8D45CCF5-DFA3-4BA0-B276-91FCFB6D7E48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Subtitle 17"/>
          <p:cNvSpPr/>
          <p:nvPr/>
        </p:nvSpPr>
        <p:spPr>
          <a:xfrm>
            <a:off x="590400" y="2325600"/>
            <a:ext cx="3960000" cy="24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556a2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Introduction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556a2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Research goal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556a2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Methodology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556a2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Functioning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556a2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556a2"/>
                </a:solidFill>
                <a:latin typeface="Arial"/>
                <a:ea typeface="DejaVu Sans"/>
              </a:rPr>
              <a:t>Takeaways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ldNum" idx="7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74B16161-7333-47A4-A69B-4C078D8974CA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By design in SSbD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524520" y="1470240"/>
            <a:ext cx="10101240" cy="4296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ldNum" idx="8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65990685-3485-4FB8-A7FD-6CFFC25A19BC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Path 1 and Path 2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365760" y="1308960"/>
            <a:ext cx="7457760" cy="5302440"/>
          </a:xfrm>
          <a:prstGeom prst="rect">
            <a:avLst/>
          </a:prstGeom>
          <a:ln w="0">
            <a:noFill/>
          </a:ln>
        </p:spPr>
      </p:pic>
      <p:sp>
        <p:nvSpPr>
          <p:cNvPr id="59" name=""/>
          <p:cNvSpPr/>
          <p:nvPr/>
        </p:nvSpPr>
        <p:spPr>
          <a:xfrm>
            <a:off x="8467560" y="2959200"/>
            <a:ext cx="3544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Num" idx="9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CACF65D3-10C0-453B-B52A-C58C0246515A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title"/>
          </p:nvPr>
        </p:nvSpPr>
        <p:spPr>
          <a:xfrm>
            <a:off x="743760" y="432720"/>
            <a:ext cx="961308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An agentic system for LCI modeling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7781400" y="2870280"/>
            <a:ext cx="4246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v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626400" y="4164840"/>
            <a:ext cx="4246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1006920" y="1449000"/>
            <a:ext cx="5778720" cy="4440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Num" idx="10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A44C5085-059A-4DF7-BE5C-0C5E95416F0D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969228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 system for drafting LCI datasets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7781400" y="2870280"/>
            <a:ext cx="4246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LCI is explicitly built from user query.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Tasks are distributed among agents (resource efficiency)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Agents have goals and tools.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626400" y="4164840"/>
            <a:ext cx="4246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1636200" y="1373040"/>
            <a:ext cx="5880600" cy="512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ldNum" idx="11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67795A9A-5B90-4144-B0C2-1FAB0556E3EA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Conductor agent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6174360" y="1073880"/>
            <a:ext cx="4761720" cy="5056200"/>
          </a:xfrm>
          <a:prstGeom prst="rect">
            <a:avLst/>
          </a:prstGeom>
          <a:ln w="0">
            <a:noFill/>
          </a:ln>
        </p:spPr>
      </p:pic>
      <p:sp>
        <p:nvSpPr>
          <p:cNvPr id="73" name=""/>
          <p:cNvSpPr/>
          <p:nvPr/>
        </p:nvSpPr>
        <p:spPr>
          <a:xfrm>
            <a:off x="941400" y="2582280"/>
            <a:ext cx="424692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ldNum" idx="12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CB6FD73F-2033-4CD3-BFD5-86DFE96D19BE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RAG system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787320" y="1422720"/>
            <a:ext cx="3616560" cy="136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The activity named </a:t>
            </a:r>
            <a:r>
              <a:rPr b="0" i="1" lang="en-US" sz="15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market for sawnwood ...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 produce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s </a:t>
            </a:r>
            <a:r>
              <a:rPr b="0" i="1" lang="en-US" sz="1500" spc="-1" strike="noStrike">
                <a:solidFill>
                  <a:srgbClr val="000000"/>
                </a:solidFill>
                <a:highlight>
                  <a:srgbClr val="ffd8ce"/>
                </a:highlight>
                <a:latin typeface="Arial"/>
              </a:rPr>
              <a:t>1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 cubic meter of sawnwood ... </a:t>
            </a:r>
            <a:r>
              <a:rPr b="0" i="1" lang="en-US" sz="1500" spc="-1" strike="noStrike">
                <a:solidFill>
                  <a:srgbClr val="000000"/>
                </a:solidFill>
                <a:highlight>
                  <a:srgbClr val="ff8000"/>
                </a:highlight>
                <a:latin typeface="Arial"/>
              </a:rPr>
              <a:t>The product 'sawnwood ... represents … 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This activity representative of the location:</a:t>
            </a:r>
            <a:r>
              <a:rPr b="0" i="1" lang="en-US" sz="1500" spc="-1" strike="noStrike">
                <a:solidFill>
                  <a:srgbClr val="000000"/>
                </a:solidFill>
                <a:highlight>
                  <a:srgbClr val="afd095"/>
                </a:highlight>
                <a:latin typeface="Arial"/>
              </a:rPr>
              <a:t> CH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. Some synonyms of this product are </a:t>
            </a:r>
            <a:r>
              <a:rPr b="0" i="1" lang="en-US" sz="1500" spc="-1" strike="noStrike">
                <a:solidFill>
                  <a:srgbClr val="000000"/>
                </a:solidFill>
                <a:highlight>
                  <a:srgbClr val="bf819e"/>
                </a:highlight>
                <a:latin typeface="Arial"/>
              </a:rPr>
              <a:t>[...]</a:t>
            </a:r>
            <a:r>
              <a:rPr b="0" i="1" lang="en-US" sz="15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i="1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4652640" y="1535400"/>
            <a:ext cx="7437600" cy="4313880"/>
          </a:xfrm>
          <a:prstGeom prst="rect">
            <a:avLst/>
          </a:prstGeom>
          <a:ln w="0">
            <a:noFill/>
          </a:ln>
        </p:spPr>
      </p:pic>
      <p:sp>
        <p:nvSpPr>
          <p:cNvPr id="78" name=""/>
          <p:cNvSpPr/>
          <p:nvPr/>
        </p:nvSpPr>
        <p:spPr>
          <a:xfrm rot="5400000">
            <a:off x="1657800" y="3417840"/>
            <a:ext cx="1479240" cy="582480"/>
          </a:xfrm>
          <a:prstGeom prst="leftRightArrow">
            <a:avLst>
              <a:gd name="adj1" fmla="val 50000"/>
              <a:gd name="adj2" fmla="val 50556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1099440" y="4822560"/>
            <a:ext cx="2913480" cy="75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i="1" lang="en-US" sz="1800" spc="-1" strike="noStrike">
                <a:solidFill>
                  <a:srgbClr val="000000"/>
                </a:solidFill>
                <a:latin typeface="Arial"/>
              </a:rPr>
              <a:t>[0.20, 0.13, … , 0.65, 1.2]</a:t>
            </a:r>
            <a:endParaRPr b="0" i="1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sldNum" idx="13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0598DCBA-A57D-4654-B940-A728121AC8A2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Retrosynthesis tool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4538520" y="1389600"/>
            <a:ext cx="6353640" cy="4795560"/>
          </a:xfrm>
          <a:prstGeom prst="rect">
            <a:avLst/>
          </a:prstGeom>
          <a:ln w="0">
            <a:noFill/>
          </a:ln>
        </p:spPr>
      </p:pic>
      <p:sp>
        <p:nvSpPr>
          <p:cNvPr id="83" name=""/>
          <p:cNvSpPr/>
          <p:nvPr/>
        </p:nvSpPr>
        <p:spPr>
          <a:xfrm>
            <a:off x="553320" y="2668680"/>
            <a:ext cx="3794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Uses Monte Carlo Tree search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Breaks down the molecule into purchase precursors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ldNum" idx="14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D02A9E59-2A5D-48A4-9DE3-BECB29B2B97C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M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I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L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E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 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t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o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 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i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m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p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t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 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t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o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o</a:t>
            </a: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9015120" y="1802160"/>
            <a:ext cx="2975040" cy="3259440"/>
          </a:xfrm>
          <a:prstGeom prst="rect">
            <a:avLst/>
          </a:prstGeom>
          <a:ln w="0">
            <a:noFill/>
          </a:ln>
        </p:spPr>
      </p:pic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3974040" y="1157040"/>
            <a:ext cx="4576320" cy="5012280"/>
          </a:xfrm>
          <a:prstGeom prst="rect">
            <a:avLst/>
          </a:prstGeom>
          <a:ln w="0">
            <a:noFill/>
          </a:ln>
        </p:spPr>
      </p:pic>
      <p:sp>
        <p:nvSpPr>
          <p:cNvPr id="88" name=""/>
          <p:cNvSpPr/>
          <p:nvPr/>
        </p:nvSpPr>
        <p:spPr>
          <a:xfrm>
            <a:off x="553320" y="2668680"/>
            <a:ext cx="3794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XGboost model trained with ecoinvent data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Uses descriptors obtained from PaDEL tool.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ldNum" idx="15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AEC50AB9-6FC9-4260-B8AC-FCE9B5500D06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Agent functioning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84320" y="360"/>
            <a:ext cx="5572080" cy="685764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6233400" y="360"/>
            <a:ext cx="559332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ldNum" idx="16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08381A3B-F066-4555-A0D7-47681330CC29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Inventory draft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97640" y="1922400"/>
            <a:ext cx="7067520" cy="308088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7813800" y="2646360"/>
            <a:ext cx="4246920" cy="84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Unknown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precursors’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impacts are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aggregated in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the LCIA stage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7813800" y="4190760"/>
            <a:ext cx="4246920" cy="84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Unkn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own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precu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rsors’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cts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are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aggr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egate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 in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LCIA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stage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17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8A85EBCD-E701-4572-A936-F9634F3B46C2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"/>
          <p:cNvSpPr/>
          <p:nvPr/>
        </p:nvSpPr>
        <p:spPr>
          <a:xfrm>
            <a:off x="1079280" y="1967400"/>
            <a:ext cx="9285840" cy="85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Defining an expert agent with decision heuristics is far from trivial, meaning that validation tools are needed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2"/>
          <p:cNvSpPr txBox="1"/>
          <p:nvPr/>
        </p:nvSpPr>
        <p:spPr>
          <a:xfrm>
            <a:off x="959760" y="595440"/>
            <a:ext cx="8807760" cy="25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defTabSz="914400">
              <a:lnSpc>
                <a:spcPct val="9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Limitations and following steps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1079280" y="3119400"/>
            <a:ext cx="9285840" cy="85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 The “expert” knowledge base is limited to public papers, US patents and internet. A curated knowledge is needed.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"/>
          <p:cNvSpPr/>
          <p:nvPr/>
        </p:nvSpPr>
        <p:spPr>
          <a:xfrm>
            <a:off x="1079280" y="4479840"/>
            <a:ext cx="9285840" cy="85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 An adequate validation strategy is needed for inventories from know routes (i.e., patents and articles), and from complete new ones.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ldNum" idx="18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EF634A76-33CD-4647-9B01-DC1BEBA6A56D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4" name=""/>
          <p:cNvSpPr/>
          <p:nvPr/>
        </p:nvSpPr>
        <p:spPr>
          <a:xfrm>
            <a:off x="1670400" y="1483560"/>
            <a:ext cx="9344160" cy="349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The agentic system can following instructions and generate LCI drafts from simple queries.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LLMs could help in the automation of repetitive tasks, however some heavy lifting still relies on regression modules.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&gt; Agentic approaches can help to increase the space of chemicals that can be simultaneously  explored or modeled in the innovation phase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3"/>
          <p:cNvSpPr txBox="1"/>
          <p:nvPr/>
        </p:nvSpPr>
        <p:spPr>
          <a:xfrm>
            <a:off x="959760" y="630000"/>
            <a:ext cx="8807760" cy="25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defTabSz="914400">
              <a:lnSpc>
                <a:spcPct val="9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Final remarks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"/>
          <p:cNvSpPr/>
          <p:nvPr/>
        </p:nvSpPr>
        <p:spPr>
          <a:xfrm>
            <a:off x="7230240" y="1298160"/>
            <a:ext cx="4648680" cy="64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3200" spc="-1" strike="noStrike">
                <a:solidFill>
                  <a:srgbClr val="0556a2"/>
                </a:solidFill>
                <a:latin typeface="Aptos"/>
                <a:ea typeface="DejaVu Sans"/>
                <a:hlinkClick r:id="rId1"/>
              </a:rPr>
              <a:t>gustavo.larrea@list.lu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Subtitle 2"/>
          <p:cNvSpPr/>
          <p:nvPr/>
        </p:nvSpPr>
        <p:spPr>
          <a:xfrm>
            <a:off x="3884760" y="4571280"/>
            <a:ext cx="4941000" cy="62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chemeClr val="dk1"/>
              </a:solidFill>
              <a:latin typeface="Aptos"/>
              <a:ea typeface="DejaVu Sans"/>
            </a:endParaRPr>
          </a:p>
        </p:txBody>
      </p:sp>
      <p:sp>
        <p:nvSpPr>
          <p:cNvPr id="108" name="TextBox 4"/>
          <p:cNvSpPr/>
          <p:nvPr/>
        </p:nvSpPr>
        <p:spPr>
          <a:xfrm>
            <a:off x="1177920" y="1865520"/>
            <a:ext cx="58165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n-US" sz="1800" spc="-1" strike="noStrike">
                <a:solidFill>
                  <a:srgbClr val="0556a2"/>
                </a:solidFill>
                <a:latin typeface="Arial"/>
                <a:ea typeface="DejaVu Sans"/>
              </a:rPr>
              <a:t>PINK has received funding from the European Union’s Horizon Europe Research and Innovation programme under grant agreement No. 101137809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8867160" y="340200"/>
            <a:ext cx="2955600" cy="624600"/>
          </a:xfrm>
          <a:prstGeom prst="rect">
            <a:avLst/>
          </a:prstGeom>
          <a:ln w="0">
            <a:noFill/>
          </a:ln>
        </p:spPr>
      </p:pic>
      <p:pic>
        <p:nvPicPr>
          <p:cNvPr id="110" name="" descr=""/>
          <p:cNvPicPr/>
          <p:nvPr/>
        </p:nvPicPr>
        <p:blipFill>
          <a:blip r:embed="rId3"/>
          <a:stretch/>
        </p:blipFill>
        <p:spPr>
          <a:xfrm>
            <a:off x="2689920" y="995760"/>
            <a:ext cx="2447640" cy="761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ldNum" idx="19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9D352FA3-5D7F-41D0-B05C-DA52480213A8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Results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641520" y="131400"/>
            <a:ext cx="10777680" cy="659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 idx="20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A96730A2-3AF7-4F79-94F2-5E19FAE99202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Results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667440" y="203400"/>
            <a:ext cx="10383840" cy="6352200"/>
          </a:xfrm>
          <a:prstGeom prst="rect">
            <a:avLst/>
          </a:prstGeom>
          <a:ln w="0">
            <a:noFill/>
          </a:ln>
        </p:spPr>
      </p:pic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541800" y="86400"/>
            <a:ext cx="10890360" cy="664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ldNum" idx="21"/>
          </p:nvPr>
        </p:nvSpPr>
        <p:spPr>
          <a:xfrm>
            <a:off x="5961240" y="6491160"/>
            <a:ext cx="2721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DE682A6A-9118-43D2-94A6-BBC9536C7C04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title"/>
          </p:nvPr>
        </p:nvSpPr>
        <p:spPr>
          <a:xfrm>
            <a:off x="959760" y="559440"/>
            <a:ext cx="8310240" cy="2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Results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540000" y="19080"/>
            <a:ext cx="11217960" cy="6856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2025-06-09T15:10:14Z</dcterms:created>
  <dc:creator>hossein abdeyazdan</dc:creator>
  <dc:description/>
  <dc:language>en-US</dc:language>
  <cp:lastModifiedBy/>
  <dcterms:modified xsi:type="dcterms:W3CDTF">2025-08-31T23:12:09Z</dcterms:modified>
  <cp:revision>37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</vt:r8>
  </property>
  <property fmtid="{D5CDD505-2E9C-101B-9397-08002B2CF9AE}" pid="3" name="PresentationFormat">
    <vt:lpwstr>Widescreen</vt:lpwstr>
  </property>
  <property fmtid="{D5CDD505-2E9C-101B-9397-08002B2CF9AE}" pid="4" name="Slides">
    <vt:r8>5</vt:r8>
  </property>
</Properties>
</file>