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handoutMasterIdLst>
    <p:handoutMasterId r:id="rId27"/>
  </p:handoutMasterIdLst>
  <p:sldIdLst>
    <p:sldId id="256" r:id="rId3"/>
    <p:sldId id="257" r:id="rId4"/>
    <p:sldId id="262" r:id="rId5"/>
    <p:sldId id="263" r:id="rId6"/>
    <p:sldId id="267" r:id="rId7"/>
    <p:sldId id="266" r:id="rId8"/>
    <p:sldId id="265" r:id="rId9"/>
    <p:sldId id="269" r:id="rId10"/>
    <p:sldId id="394" r:id="rId11"/>
    <p:sldId id="392" r:id="rId12"/>
    <p:sldId id="397" r:id="rId13"/>
    <p:sldId id="398" r:id="rId14"/>
    <p:sldId id="400" r:id="rId15"/>
    <p:sldId id="401" r:id="rId16"/>
    <p:sldId id="404" r:id="rId17"/>
    <p:sldId id="402" r:id="rId18"/>
    <p:sldId id="264" r:id="rId19"/>
    <p:sldId id="261" r:id="rId20"/>
    <p:sldId id="405" r:id="rId21"/>
    <p:sldId id="399" r:id="rId22"/>
    <p:sldId id="408" r:id="rId23"/>
    <p:sldId id="407" r:id="rId24"/>
    <p:sldId id="40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D5E0"/>
    <a:srgbClr val="E0A091"/>
    <a:srgbClr val="D1715A"/>
    <a:srgbClr val="0556A2"/>
    <a:srgbClr val="FE8316"/>
    <a:srgbClr val="E37BC3"/>
    <a:srgbClr val="009C6F"/>
    <a:srgbClr val="EFE33A"/>
    <a:srgbClr val="55B3E9"/>
    <a:srgbClr val="F6F8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24" autoAdjust="0"/>
    <p:restoredTop sz="79616" autoAdjust="0"/>
  </p:normalViewPr>
  <p:slideViewPr>
    <p:cSldViewPr snapToGrid="0">
      <p:cViewPr varScale="1">
        <p:scale>
          <a:sx n="85" d="100"/>
          <a:sy n="85" d="100"/>
        </p:scale>
        <p:origin x="1284" y="90"/>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532139-41F1-E2AB-9448-73D4C50EE3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6AD0F9E-2223-7F7B-3F29-7C4D41A758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5AE24E-2ABE-4BC6-8558-918A04FCA36A}" type="datetimeFigureOut">
              <a:rPr lang="en-US" smtClean="0"/>
              <a:t>9/10/2025</a:t>
            </a:fld>
            <a:endParaRPr lang="en-US"/>
          </a:p>
        </p:txBody>
      </p:sp>
      <p:sp>
        <p:nvSpPr>
          <p:cNvPr id="4" name="Footer Placeholder 3">
            <a:extLst>
              <a:ext uri="{FF2B5EF4-FFF2-40B4-BE49-F238E27FC236}">
                <a16:creationId xmlns:a16="http://schemas.microsoft.com/office/drawing/2014/main" id="{29AF9D89-EA01-C8B9-97F9-E20ADFF9D9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06412A2-0177-3583-066A-0C781BA457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8173D9-AF91-46E5-9AF8-B68AEE333819}" type="slidenum">
              <a:rPr lang="en-US" smtClean="0"/>
              <a:t>‹#›</a:t>
            </a:fld>
            <a:endParaRPr lang="en-US"/>
          </a:p>
        </p:txBody>
      </p:sp>
    </p:spTree>
    <p:extLst>
      <p:ext uri="{BB962C8B-B14F-4D97-AF65-F5344CB8AC3E}">
        <p14:creationId xmlns:p14="http://schemas.microsoft.com/office/powerpoint/2010/main" val="19199976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DC1E67-DA38-4FDD-93A2-D8DCE29B4490}" type="datetimeFigureOut">
              <a:rPr lang="en-US" smtClean="0"/>
              <a:t>9/10/2025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836CAE-2C39-4B7D-85D1-BB8F88FEEF00}" type="slidenum">
              <a:rPr lang="en-US" smtClean="0"/>
              <a:t>‹#›</a:t>
            </a:fld>
            <a:endParaRPr lang="en-US"/>
          </a:p>
        </p:txBody>
      </p:sp>
    </p:spTree>
    <p:extLst>
      <p:ext uri="{BB962C8B-B14F-4D97-AF65-F5344CB8AC3E}">
        <p14:creationId xmlns:p14="http://schemas.microsoft.com/office/powerpoint/2010/main" val="278329266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836CAE-2C39-4B7D-85D1-BB8F88FEEF00}" type="slidenum">
              <a:rPr lang="en-US" smtClean="0"/>
              <a:t>3</a:t>
            </a:fld>
            <a:endParaRPr lang="en-US"/>
          </a:p>
        </p:txBody>
      </p:sp>
    </p:spTree>
    <p:extLst>
      <p:ext uri="{BB962C8B-B14F-4D97-AF65-F5344CB8AC3E}">
        <p14:creationId xmlns:p14="http://schemas.microsoft.com/office/powerpoint/2010/main" val="3204404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0969-7341-D18D-179D-383E2EA4A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5AC83-F758-C6D8-EDD9-BFDC0A7946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A4275-5DD6-BC65-1928-3CCF3C91616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LCM </a:t>
            </a:r>
            <a:r>
              <a:rPr lang="en-IE" sz="1200" dirty="0">
                <a:solidFill>
                  <a:srgbClr val="0556A2"/>
                </a:solidFill>
                <a:latin typeface="Arial" panose="020B0604020202020204" pitchFamily="34" charset="0"/>
                <a:cs typeface="Arial" panose="020B0604020202020204" pitchFamily="34" charset="0"/>
              </a:rPr>
              <a:t>is a data-intensive and complex process </a:t>
            </a:r>
            <a:r>
              <a:rPr lang="en-IE" sz="1200" b="0" i="0" u="none" strike="noStrike" kern="1200" baseline="0" dirty="0">
                <a:solidFill>
                  <a:schemeClr val="tx1"/>
                </a:solidFill>
                <a:latin typeface="+mn-lt"/>
                <a:ea typeface="+mn-ea"/>
                <a:cs typeface="+mn-cs"/>
              </a:rPr>
              <a:t>heavily relying on data processing, cleaning, integration, visualization, etc.</a:t>
            </a:r>
          </a:p>
          <a:p>
            <a:pPr marL="171450" indent="-171450">
              <a:buFont typeface="Arial" panose="020B0604020202020204" pitchFamily="34" charset="0"/>
              <a:buChar char="•"/>
            </a:pPr>
            <a:r>
              <a:rPr lang="en-IE" dirty="0"/>
              <a:t>In recent years, AI and ML have emerged as powerful approaches that can greatly accelerate LCA workflows</a:t>
            </a:r>
          </a:p>
          <a:p>
            <a:pPr marL="171450" indent="-171450">
              <a:buFont typeface="Arial" panose="020B0604020202020204" pitchFamily="34" charset="0"/>
              <a:buChar char="•"/>
            </a:pPr>
            <a:r>
              <a:rPr lang="en-IE" dirty="0"/>
              <a:t>This is testified by the exponential growth of published papers in this area, as showed in the recently published paper by Gong et al. that details the various epochs of integration of AI in industrial ecology workflows.</a:t>
            </a:r>
          </a:p>
          <a:p>
            <a:pPr marL="171450" indent="-171450">
              <a:buFont typeface="Arial" panose="020B0604020202020204" pitchFamily="34" charset="0"/>
              <a:buChar char="•"/>
            </a:pPr>
            <a:r>
              <a:rPr lang="en-IE" dirty="0"/>
              <a:t>This has rendered the number of applications of AI and ML so hight, that </a:t>
            </a:r>
            <a:r>
              <a:rPr lang="en-US" sz="1200" dirty="0">
                <a:solidFill>
                  <a:srgbClr val="0556A2"/>
                </a:solidFill>
                <a:latin typeface="Arial" panose="020B0604020202020204" pitchFamily="34" charset="0"/>
                <a:cs typeface="Arial" panose="020B0604020202020204" pitchFamily="34" charset="0"/>
              </a:rPr>
              <a:t>even navigating the literature itself can become a daunting task</a:t>
            </a:r>
            <a:r>
              <a:rPr lang="en-IE" sz="1200" dirty="0">
                <a:solidFill>
                  <a:srgbClr val="0556A2"/>
                </a:solidFill>
                <a:latin typeface="Arial" panose="020B0604020202020204" pitchFamily="34" charset="0"/>
                <a:cs typeface="Arial" panose="020B0604020202020204" pitchFamily="34" charset="0"/>
              </a:rPr>
              <a:t>.</a:t>
            </a:r>
            <a:endParaRPr lang="en-IE" dirty="0"/>
          </a:p>
          <a:p>
            <a:pPr marL="171450" indent="-171450">
              <a:buFont typeface="Arial" panose="020B0604020202020204" pitchFamily="34" charset="0"/>
              <a:buChar char="•"/>
            </a:pPr>
            <a:r>
              <a:rPr lang="en-IE" dirty="0">
                <a:solidFill>
                  <a:schemeClr val="tx1"/>
                </a:solidFill>
              </a:rPr>
              <a:t>Our research goal was to uncover relevant latent topics and main research trends at the intersection between </a:t>
            </a:r>
            <a:r>
              <a:rPr lang="en-IE" b="1" dirty="0">
                <a:solidFill>
                  <a:schemeClr val="tx1"/>
                </a:solidFill>
              </a:rPr>
              <a:t>AI</a:t>
            </a:r>
            <a:r>
              <a:rPr lang="en-IE" dirty="0">
                <a:solidFill>
                  <a:schemeClr val="tx1"/>
                </a:solidFill>
              </a:rPr>
              <a:t> and </a:t>
            </a:r>
            <a:r>
              <a:rPr lang="en-IE" b="1" dirty="0">
                <a:solidFill>
                  <a:schemeClr val="tx1"/>
                </a:solidFill>
              </a:rPr>
              <a:t>LCA/LCM/sustainability</a:t>
            </a:r>
            <a:r>
              <a:rPr lang="en-IE" dirty="0">
                <a:solidFill>
                  <a:schemeClr val="tx1"/>
                </a:solidFill>
              </a:rPr>
              <a:t> in the development of </a:t>
            </a:r>
            <a:r>
              <a:rPr lang="en-IE" b="1" dirty="0">
                <a:solidFill>
                  <a:schemeClr val="tx1"/>
                </a:solidFill>
              </a:rPr>
              <a:t>advanced chemicals and materials. </a:t>
            </a:r>
          </a:p>
          <a:p>
            <a:pPr marL="171450" indent="-171450">
              <a:buFont typeface="Arial" panose="020B0604020202020204" pitchFamily="34" charset="0"/>
              <a:buChar char="•"/>
            </a:pPr>
            <a:r>
              <a:rPr lang="en-IE" b="0" dirty="0">
                <a:solidFill>
                  <a:schemeClr val="tx1"/>
                </a:solidFill>
              </a:rPr>
              <a:t>The choice of the sector of innovative chemicals and materials as the sector of application was determined by the fact that we conducted this study within the project PINK, which is an Horizon Europe project focussed on </a:t>
            </a:r>
            <a:r>
              <a:rPr lang="en-IE" b="0" dirty="0" err="1">
                <a:solidFill>
                  <a:schemeClr val="tx1"/>
                </a:solidFill>
              </a:rPr>
              <a:t>SSbD</a:t>
            </a:r>
            <a:r>
              <a:rPr lang="en-IE" b="0" dirty="0">
                <a:solidFill>
                  <a:schemeClr val="tx1"/>
                </a:solidFill>
              </a:rPr>
              <a:t> of advanced chemicals and materials.</a:t>
            </a:r>
            <a:endParaRPr lang="en-US" b="0" dirty="0"/>
          </a:p>
        </p:txBody>
      </p:sp>
      <p:sp>
        <p:nvSpPr>
          <p:cNvPr id="4" name="Slide Number Placeholder 3">
            <a:extLst>
              <a:ext uri="{FF2B5EF4-FFF2-40B4-BE49-F238E27FC236}">
                <a16:creationId xmlns:a16="http://schemas.microsoft.com/office/drawing/2014/main" id="{DD1FB891-DA8D-B3DE-3FA5-C792B33FF6E8}"/>
              </a:ext>
            </a:extLst>
          </p:cNvPr>
          <p:cNvSpPr>
            <a:spLocks noGrp="1"/>
          </p:cNvSpPr>
          <p:nvPr>
            <p:ph type="sldNum" sz="quarter" idx="5"/>
          </p:nvPr>
        </p:nvSpPr>
        <p:spPr/>
        <p:txBody>
          <a:bodyPr/>
          <a:lstStyle/>
          <a:p>
            <a:fld id="{6E836CAE-2C39-4B7D-85D1-BB8F88FEEF00}" type="slidenum">
              <a:rPr lang="en-US" smtClean="0"/>
              <a:t>4</a:t>
            </a:fld>
            <a:endParaRPr lang="en-US"/>
          </a:p>
        </p:txBody>
      </p:sp>
    </p:spTree>
    <p:extLst>
      <p:ext uri="{BB962C8B-B14F-4D97-AF65-F5344CB8AC3E}">
        <p14:creationId xmlns:p14="http://schemas.microsoft.com/office/powerpoint/2010/main" val="52497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D916E-B889-A266-6122-33E709DB5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C2675-3835-0975-D94A-47B9CE8A2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8E039-3FE7-334C-D4C5-A2A57E73B07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dirty="0">
                <a:solidFill>
                  <a:srgbClr val="0556A2"/>
                </a:solidFill>
                <a:latin typeface="Arial" panose="020B0604020202020204" pitchFamily="34" charset="0"/>
                <a:cs typeface="Arial" panose="020B0604020202020204" pitchFamily="34" charset="0"/>
              </a:rPr>
              <a:t>To do so, we used Topic Modelling.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dirty="0">
                <a:solidFill>
                  <a:srgbClr val="0556A2"/>
                </a:solidFill>
                <a:latin typeface="Arial" panose="020B0604020202020204" pitchFamily="34" charset="0"/>
                <a:cs typeface="Arial" panose="020B0604020202020204" pitchFamily="34" charset="0"/>
              </a:rPr>
              <a:t>TP is an ensemble of techniques </a:t>
            </a:r>
            <a:r>
              <a:rPr lang="en-IE" dirty="0"/>
              <a:t>(ranging from probabilistic models to modern embedding-based and deep learning approaches) </a:t>
            </a:r>
            <a:r>
              <a:rPr lang="en-IE" sz="1200" b="0" dirty="0">
                <a:solidFill>
                  <a:srgbClr val="0556A2"/>
                </a:solidFill>
                <a:latin typeface="Arial" panose="020B0604020202020204" pitchFamily="34" charset="0"/>
                <a:cs typeface="Arial" panose="020B0604020202020204" pitchFamily="34" charset="0"/>
              </a:rPr>
              <a:t>designed to uncover and label the </a:t>
            </a:r>
            <a:r>
              <a:rPr lang="en-IE" sz="1200" dirty="0">
                <a:solidFill>
                  <a:srgbClr val="0556A2"/>
                </a:solidFill>
                <a:latin typeface="Arial" panose="020B0604020202020204" pitchFamily="34" charset="0"/>
                <a:cs typeface="Arial" panose="020B0604020202020204" pitchFamily="34" charset="0"/>
              </a:rPr>
              <a:t>underlying themes </a:t>
            </a:r>
            <a:r>
              <a:rPr lang="en-IE" sz="1200" b="0" dirty="0">
                <a:solidFill>
                  <a:srgbClr val="0556A2"/>
                </a:solidFill>
                <a:latin typeface="Arial" panose="020B0604020202020204" pitchFamily="34" charset="0"/>
                <a:cs typeface="Arial" panose="020B0604020202020204" pitchFamily="34" charset="0"/>
              </a:rPr>
              <a:t>within collections of documents (corpus).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dirty="0">
                <a:solidFill>
                  <a:srgbClr val="0556A2"/>
                </a:solidFill>
                <a:latin typeface="Arial" panose="020B0604020202020204" pitchFamily="34" charset="0"/>
                <a:cs typeface="Arial" panose="020B0604020202020204" pitchFamily="34" charset="0"/>
              </a:rPr>
              <a:t>Topics are repeated groups of </a:t>
            </a:r>
            <a:r>
              <a:rPr lang="en-IE" sz="1200" dirty="0">
                <a:solidFill>
                  <a:srgbClr val="0556A2"/>
                </a:solidFill>
                <a:latin typeface="Arial" panose="020B0604020202020204" pitchFamily="34" charset="0"/>
                <a:cs typeface="Arial" panose="020B0604020202020204" pitchFamily="34" charset="0"/>
              </a:rPr>
              <a:t>statistically significant </a:t>
            </a:r>
            <a:r>
              <a:rPr lang="en-IE" sz="1200" b="0" dirty="0">
                <a:solidFill>
                  <a:srgbClr val="0556A2"/>
                </a:solidFill>
                <a:latin typeface="Arial" panose="020B0604020202020204" pitchFamily="34" charset="0"/>
                <a:cs typeface="Arial" panose="020B0604020202020204" pitchFamily="34" charset="0"/>
              </a:rPr>
              <a:t>tokens (that is </a:t>
            </a:r>
            <a:r>
              <a:rPr lang="en-IE" dirty="0"/>
              <a:t>single words or characters that results from splitting a document into smaller segments</a:t>
            </a:r>
            <a:r>
              <a:rPr lang="en-IE" sz="1200" b="0" dirty="0">
                <a:solidFill>
                  <a:srgbClr val="0556A2"/>
                </a:solidFill>
                <a:latin typeface="Arial" panose="020B0604020202020204" pitchFamily="34" charset="0"/>
                <a:cs typeface="Arial" panose="020B0604020202020204" pitchFamily="34" charset="0"/>
              </a:rPr>
              <a:t>) or words in a corpus.</a:t>
            </a:r>
          </a:p>
          <a:p>
            <a:pPr marL="171450" indent="-171450">
              <a:buFont typeface="Arial" panose="020B0604020202020204" pitchFamily="34" charset="0"/>
              <a:buChar char="•"/>
            </a:pPr>
            <a:r>
              <a:rPr lang="en-IE" dirty="0"/>
              <a:t>To this aim the documents are parsed, indexed, vectorised and classified in clusters according to the general topics.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Words or other detailed features in texts are analysed to </a:t>
            </a:r>
            <a:r>
              <a:rPr lang="en-IE" sz="1200" b="0" dirty="0">
                <a:solidFill>
                  <a:srgbClr val="0556A2"/>
                </a:solidFill>
                <a:latin typeface="Arial" panose="020B0604020202020204" pitchFamily="34" charset="0"/>
                <a:cs typeface="Arial" panose="020B0604020202020204" pitchFamily="34" charset="0"/>
              </a:rPr>
              <a:t>identify recurring (statistically significant) themes, explore their </a:t>
            </a:r>
            <a:r>
              <a:rPr lang="en-IE" sz="1200" b="0" u="sng" dirty="0">
                <a:solidFill>
                  <a:srgbClr val="0556A2"/>
                </a:solidFill>
                <a:latin typeface="Arial" panose="020B0604020202020204" pitchFamily="34" charset="0"/>
                <a:cs typeface="Arial" panose="020B0604020202020204" pitchFamily="34" charset="0"/>
              </a:rPr>
              <a:t>interrelationships</a:t>
            </a:r>
            <a:r>
              <a:rPr lang="en-IE" sz="1200" b="0" dirty="0">
                <a:solidFill>
                  <a:srgbClr val="0556A2"/>
                </a:solidFill>
                <a:latin typeface="Arial" panose="020B0604020202020204" pitchFamily="34" charset="0"/>
                <a:cs typeface="Arial" panose="020B0604020202020204" pitchFamily="34" charset="0"/>
              </a:rPr>
              <a:t>, and track how these themes evolve </a:t>
            </a:r>
            <a:r>
              <a:rPr lang="en-IE" sz="1200" b="0" u="sng" dirty="0">
                <a:solidFill>
                  <a:srgbClr val="0556A2"/>
                </a:solidFill>
                <a:latin typeface="Arial" panose="020B0604020202020204" pitchFamily="34" charset="0"/>
                <a:cs typeface="Arial" panose="020B0604020202020204" pitchFamily="34" charset="0"/>
              </a:rPr>
              <a:t>over time</a:t>
            </a:r>
            <a:r>
              <a:rPr lang="en-IE" sz="1200" b="0" dirty="0">
                <a:solidFill>
                  <a:srgbClr val="0556A2"/>
                </a:solidFill>
                <a:latin typeface="Arial" panose="020B0604020202020204" pitchFamily="34" charset="0"/>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dirty="0">
                <a:solidFill>
                  <a:srgbClr val="0556A2"/>
                </a:solidFill>
                <a:latin typeface="Arial" panose="020B0604020202020204" pitchFamily="34" charset="0"/>
                <a:cs typeface="Arial" panose="020B0604020202020204" pitchFamily="34" charset="0"/>
              </a:rPr>
              <a:t>In fact, a</a:t>
            </a:r>
            <a:r>
              <a:rPr lang="en-IE" sz="1200" kern="1200" dirty="0">
                <a:solidFill>
                  <a:schemeClr val="tx1"/>
                </a:solidFill>
                <a:effectLst/>
                <a:latin typeface="+mn-lt"/>
                <a:ea typeface="+mn-ea"/>
                <a:cs typeface="+mn-cs"/>
              </a:rPr>
              <a:t>n important application of topic modelling is to uncover research trends </a:t>
            </a:r>
            <a:endParaRPr lang="en-IE" sz="1200" b="0" dirty="0">
              <a:solidFill>
                <a:srgbClr val="0556A2"/>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I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dirty="0">
                <a:solidFill>
                  <a:schemeClr val="tx1"/>
                </a:solidFill>
                <a:effectLst/>
                <a:latin typeface="+mn-lt"/>
                <a:ea typeface="+mn-ea"/>
                <a:cs typeface="+mn-cs"/>
              </a:rPr>
              <a:t>We used </a:t>
            </a:r>
            <a:r>
              <a:rPr lang="en-IE" sz="1200" b="1" kern="1200" dirty="0">
                <a:solidFill>
                  <a:schemeClr val="tx1"/>
                </a:solidFill>
                <a:effectLst/>
                <a:latin typeface="+mn-lt"/>
                <a:ea typeface="+mn-ea"/>
                <a:cs typeface="+mn-cs"/>
              </a:rPr>
              <a:t>Topic Modelling</a:t>
            </a:r>
            <a:r>
              <a:rPr lang="en-IE" sz="1200" kern="1200" dirty="0">
                <a:solidFill>
                  <a:schemeClr val="tx1"/>
                </a:solidFill>
                <a:effectLst/>
                <a:latin typeface="+mn-lt"/>
                <a:ea typeface="+mn-ea"/>
                <a:cs typeface="+mn-cs"/>
              </a:rPr>
              <a:t>. TP is a common technique used in academic research articles to analyse large textual datasets and discover latent topics within the data [7]. In essence, topic modelling is a NLP method that analyses text to identify patterns in word usage by classifying groups of similar words into ‘topics’ [8]. An important application of topic modelling is to uncover research trends [9,10].</a:t>
            </a:r>
          </a:p>
          <a:p>
            <a:pPr marL="171450" indent="-171450">
              <a:buFont typeface="Arial" panose="020B0604020202020204" pitchFamily="34" charset="0"/>
              <a:buChar char="•"/>
            </a:pPr>
            <a:endParaRPr lang="en-IE" dirty="0"/>
          </a:p>
          <a:p>
            <a:pPr marL="171450" indent="-171450">
              <a:buFont typeface="Arial" panose="020B0604020202020204" pitchFamily="34" charset="0"/>
              <a:buChar char="•"/>
            </a:pPr>
            <a:endParaRPr lang="en-IE" dirty="0"/>
          </a:p>
          <a:p>
            <a:pPr marL="171450" indent="-171450">
              <a:buFont typeface="Arial" panose="020B0604020202020204" pitchFamily="34" charset="0"/>
              <a:buChar char="•"/>
            </a:pPr>
            <a:endParaRPr lang="en-IE" dirty="0"/>
          </a:p>
          <a:p>
            <a:pPr marL="171450" indent="-171450">
              <a:buFont typeface="Arial" panose="020B0604020202020204" pitchFamily="34" charset="0"/>
              <a:buChar char="•"/>
            </a:pPr>
            <a:endParaRPr lang="en-IE" dirty="0"/>
          </a:p>
          <a:p>
            <a:pPr marL="171450" indent="-171450">
              <a:buFont typeface="Arial" panose="020B0604020202020204" pitchFamily="34" charset="0"/>
              <a:buChar char="•"/>
            </a:pPr>
            <a:endParaRPr lang="en-IE" dirty="0"/>
          </a:p>
          <a:p>
            <a:pPr marL="171450" indent="-171450">
              <a:buFont typeface="Arial" panose="020B0604020202020204" pitchFamily="34" charset="0"/>
              <a:buChar char="•"/>
            </a:pPr>
            <a:endParaRPr lang="en-I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dirty="0">
                <a:solidFill>
                  <a:srgbClr val="0556A2"/>
                </a:solidFill>
                <a:latin typeface="Arial" panose="020B0604020202020204" pitchFamily="34" charset="0"/>
                <a:cs typeface="Arial" panose="020B0604020202020204" pitchFamily="34" charset="0"/>
              </a:rPr>
              <a:t>Semantic insights are often drawn from the </a:t>
            </a:r>
            <a:r>
              <a:rPr lang="en-IE" sz="1200" dirty="0">
                <a:solidFill>
                  <a:srgbClr val="0556A2"/>
                </a:solidFill>
                <a:latin typeface="Arial" panose="020B0604020202020204" pitchFamily="34" charset="0"/>
                <a:cs typeface="Arial" panose="020B0604020202020204" pitchFamily="34" charset="0"/>
              </a:rPr>
              <a:t>patterns of word </a:t>
            </a:r>
            <a:r>
              <a:rPr lang="en-IE" sz="1200" b="0" dirty="0">
                <a:solidFill>
                  <a:srgbClr val="0556A2"/>
                </a:solidFill>
                <a:latin typeface="Arial" panose="020B0604020202020204" pitchFamily="34" charset="0"/>
                <a:cs typeface="Arial" panose="020B0604020202020204" pitchFamily="34" charset="0"/>
              </a:rPr>
              <a:t>and document </a:t>
            </a:r>
            <a:r>
              <a:rPr lang="en-IE" sz="1200" dirty="0">
                <a:solidFill>
                  <a:srgbClr val="0556A2"/>
                </a:solidFill>
                <a:latin typeface="Arial" panose="020B0604020202020204" pitchFamily="34" charset="0"/>
                <a:cs typeface="Arial" panose="020B0604020202020204" pitchFamily="34" charset="0"/>
              </a:rPr>
              <a:t>co-occurrences</a:t>
            </a:r>
            <a:r>
              <a:rPr lang="en-IE" sz="1200" b="0" dirty="0">
                <a:solidFill>
                  <a:srgbClr val="0556A2"/>
                </a:solidFill>
                <a:latin typeface="Arial" panose="020B0604020202020204" pitchFamily="34" charset="0"/>
                <a:cs typeface="Arial" panose="020B0604020202020204" pitchFamily="34" charset="0"/>
              </a:rPr>
              <a:t>.</a:t>
            </a:r>
            <a:endParaRPr lang="en-GB" sz="1200" b="0" dirty="0">
              <a:solidFill>
                <a:srgbClr val="0556A2"/>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dirty="0">
                <a:solidFill>
                  <a:srgbClr val="0556A2"/>
                </a:solidFill>
                <a:latin typeface="Arial" panose="020B0604020202020204" pitchFamily="34" charset="0"/>
                <a:cs typeface="Arial" panose="020B0604020202020204" pitchFamily="34" charset="0"/>
              </a:rPr>
              <a:t>It can be viewed as a technique for reducing the complexity of data by </a:t>
            </a:r>
            <a:r>
              <a:rPr lang="en-IE" sz="1200" dirty="0">
                <a:solidFill>
                  <a:srgbClr val="0556A2"/>
                </a:solidFill>
                <a:latin typeface="Arial" panose="020B0604020202020204" pitchFamily="34" charset="0"/>
                <a:cs typeface="Arial" panose="020B0604020202020204" pitchFamily="34" charset="0"/>
              </a:rPr>
              <a:t>summarizing large text corpora into thematic dimensions</a:t>
            </a:r>
            <a:r>
              <a:rPr lang="en-IE" sz="1200" b="0" dirty="0">
                <a:solidFill>
                  <a:srgbClr val="0556A2"/>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IE" dirty="0"/>
              <a:t>Topic Modelling is an information mining tool that identifies Topics in a corpus leveraging statistical and machine learning methods (ranging from probabilistic models (such as LDA) to modern embedding-based and deep learning approaches) to highlight the most prominent ones</a:t>
            </a:r>
          </a:p>
          <a:p>
            <a:pPr marL="171450" indent="-171450">
              <a:buFont typeface="Arial" panose="020B0604020202020204" pitchFamily="34" charset="0"/>
              <a:buChar char="•"/>
            </a:pPr>
            <a:r>
              <a:rPr lang="en-IE" dirty="0"/>
              <a:t>Topics are repeated groups of statistically significant tokens or words in a corpus</a:t>
            </a:r>
          </a:p>
          <a:p>
            <a:pPr marL="171450" indent="-171450">
              <a:buFont typeface="Arial" panose="020B0604020202020204" pitchFamily="34" charset="0"/>
              <a:buChar char="•"/>
            </a:pPr>
            <a:r>
              <a:rPr lang="en-IE" dirty="0"/>
              <a:t>Statistically significant means:</a:t>
            </a:r>
          </a:p>
          <a:p>
            <a:pPr marL="0" indent="0">
              <a:buFont typeface="Arial" panose="020B0604020202020204" pitchFamily="34" charset="0"/>
              <a:buNone/>
            </a:pPr>
            <a:r>
              <a:rPr lang="en-IE" dirty="0"/>
              <a:t>- Groups of words occurring together in the documents</a:t>
            </a:r>
          </a:p>
          <a:p>
            <a:pPr marL="0" indent="0">
              <a:buFont typeface="Arial" panose="020B0604020202020204" pitchFamily="34" charset="0"/>
              <a:buNone/>
            </a:pPr>
            <a:r>
              <a:rPr lang="en-IE" dirty="0"/>
              <a:t>- Have similar term and inverse document frequencies intervals (TFI and DFI)</a:t>
            </a:r>
          </a:p>
          <a:p>
            <a:pPr marL="0" indent="0">
              <a:buFont typeface="Arial" panose="020B0604020202020204" pitchFamily="34" charset="0"/>
              <a:buNone/>
            </a:pPr>
            <a:r>
              <a:rPr lang="en-IE" dirty="0"/>
              <a:t>- Frequently occurring together</a:t>
            </a:r>
          </a:p>
          <a:p>
            <a:pPr marL="171450" indent="-171450">
              <a:buFont typeface="Arial" panose="020B0604020202020204" pitchFamily="34" charset="0"/>
              <a:buChar char="•"/>
            </a:pPr>
            <a:r>
              <a:rPr lang="en-IE" dirty="0"/>
              <a:t>Prominent tropics are essentially the ones that are the most statistically significant</a:t>
            </a:r>
          </a:p>
          <a:p>
            <a:pPr marL="171450" indent="-171450">
              <a:buFont typeface="Arial" panose="020B0604020202020204" pitchFamily="34" charset="0"/>
              <a:buChar char="•"/>
            </a:pPr>
            <a:r>
              <a:rPr lang="en-IE" sz="1200" kern="1200" dirty="0">
                <a:solidFill>
                  <a:schemeClr val="tx1"/>
                </a:solidFill>
                <a:effectLst/>
                <a:latin typeface="+mn-lt"/>
                <a:ea typeface="+mn-ea"/>
                <a:cs typeface="+mn-cs"/>
              </a:rPr>
              <a:t>A LLM is a sophisticated mathematical function that predicts what word comes next for any piece of text</a:t>
            </a:r>
          </a:p>
        </p:txBody>
      </p:sp>
      <p:sp>
        <p:nvSpPr>
          <p:cNvPr id="4" name="Slide Number Placeholder 3">
            <a:extLst>
              <a:ext uri="{FF2B5EF4-FFF2-40B4-BE49-F238E27FC236}">
                <a16:creationId xmlns:a16="http://schemas.microsoft.com/office/drawing/2014/main" id="{CD35694D-2957-5045-30F2-13FA3EDE3BE9}"/>
              </a:ext>
            </a:extLst>
          </p:cNvPr>
          <p:cNvSpPr>
            <a:spLocks noGrp="1"/>
          </p:cNvSpPr>
          <p:nvPr>
            <p:ph type="sldNum" sz="quarter" idx="5"/>
          </p:nvPr>
        </p:nvSpPr>
        <p:spPr/>
        <p:txBody>
          <a:bodyPr/>
          <a:lstStyle/>
          <a:p>
            <a:fld id="{6E836CAE-2C39-4B7D-85D1-BB8F88FEEF00}" type="slidenum">
              <a:rPr lang="en-US" smtClean="0"/>
              <a:t>5</a:t>
            </a:fld>
            <a:endParaRPr lang="en-US"/>
          </a:p>
        </p:txBody>
      </p:sp>
    </p:spTree>
    <p:extLst>
      <p:ext uri="{BB962C8B-B14F-4D97-AF65-F5344CB8AC3E}">
        <p14:creationId xmlns:p14="http://schemas.microsoft.com/office/powerpoint/2010/main" val="393010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8B0F1-FD94-A804-4DAA-E3496FB68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A9BA1-9A11-1DB1-F4FF-A5CED76DCF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1F42B-D670-2761-CE3B-D0019C4506C7}"/>
              </a:ext>
            </a:extLst>
          </p:cNvPr>
          <p:cNvSpPr>
            <a:spLocks noGrp="1"/>
          </p:cNvSpPr>
          <p:nvPr>
            <p:ph type="body" idx="1"/>
          </p:nvPr>
        </p:nvSpPr>
        <p:spPr/>
        <p:txBody>
          <a:bodyPr/>
          <a:lstStyle/>
          <a:p>
            <a:pPr marL="171450" indent="-171450">
              <a:buFont typeface="Arial" panose="020B0604020202020204" pitchFamily="34" charset="0"/>
              <a:buChar char="•"/>
            </a:pPr>
            <a:r>
              <a:rPr lang="en-IE" sz="1200" kern="1200" dirty="0">
                <a:solidFill>
                  <a:schemeClr val="tx1"/>
                </a:solidFill>
                <a:effectLst/>
                <a:latin typeface="+mn-lt"/>
                <a:ea typeface="+mn-ea"/>
                <a:cs typeface="+mn-cs"/>
              </a:rPr>
              <a:t>To create our corpus, we manually collected a number of EU and national reports </a:t>
            </a:r>
            <a:r>
              <a:rPr lang="en-GB" sz="1200" dirty="0">
                <a:solidFill>
                  <a:srgbClr val="0556A2"/>
                </a:solidFill>
                <a:latin typeface="Arial" panose="020B0604020202020204" pitchFamily="34" charset="0"/>
                <a:cs typeface="Arial" panose="020B0604020202020204" pitchFamily="34" charset="0"/>
              </a:rPr>
              <a:t>focused on several aspects of AI and LCA in Europe.</a:t>
            </a:r>
          </a:p>
          <a:p>
            <a:pPr marL="171450" indent="-171450">
              <a:buFont typeface="Arial" panose="020B0604020202020204" pitchFamily="34" charset="0"/>
              <a:buChar char="•"/>
            </a:pPr>
            <a:r>
              <a:rPr lang="en-GB" sz="1200" kern="1200" dirty="0">
                <a:solidFill>
                  <a:srgbClr val="0556A2"/>
                </a:solidFill>
                <a:effectLst/>
                <a:latin typeface="Arial" panose="020B0604020202020204" pitchFamily="34" charset="0"/>
                <a:ea typeface="+mn-ea"/>
                <a:cs typeface="Arial" panose="020B0604020202020204" pitchFamily="34" charset="0"/>
              </a:rPr>
              <a:t>We also </a:t>
            </a:r>
            <a:r>
              <a:rPr lang="en-GB" sz="1200" dirty="0">
                <a:solidFill>
                  <a:srgbClr val="0556A2"/>
                </a:solidFill>
                <a:latin typeface="Arial" panose="020B0604020202020204" pitchFamily="34" charset="0"/>
                <a:cs typeface="Arial" panose="020B0604020202020204" pitchFamily="34" charset="0"/>
              </a:rPr>
              <a:t>queried </a:t>
            </a:r>
            <a:r>
              <a:rPr lang="en-GB" sz="1400" b="1" dirty="0">
                <a:solidFill>
                  <a:srgbClr val="0556A2"/>
                </a:solidFill>
                <a:latin typeface="Arial" panose="020B0604020202020204" pitchFamily="34" charset="0"/>
                <a:cs typeface="Arial" panose="020B0604020202020204" pitchFamily="34" charset="0"/>
              </a:rPr>
              <a:t>Scopus</a:t>
            </a:r>
            <a:r>
              <a:rPr lang="en-GB" sz="1200" dirty="0">
                <a:solidFill>
                  <a:srgbClr val="0556A2"/>
                </a:solidFill>
                <a:latin typeface="Arial" panose="020B0604020202020204" pitchFamily="34" charset="0"/>
                <a:cs typeface="Arial" panose="020B0604020202020204" pitchFamily="34" charset="0"/>
              </a:rPr>
              <a:t> and </a:t>
            </a:r>
            <a:r>
              <a:rPr lang="en-GB" sz="1400" b="1" dirty="0" err="1">
                <a:solidFill>
                  <a:srgbClr val="0556A2"/>
                </a:solidFill>
                <a:latin typeface="Arial" panose="020B0604020202020204" pitchFamily="34" charset="0"/>
                <a:cs typeface="Arial" panose="020B0604020202020204" pitchFamily="34" charset="0"/>
              </a:rPr>
              <a:t>WoS</a:t>
            </a:r>
            <a:r>
              <a:rPr lang="en-GB" sz="1200" dirty="0">
                <a:solidFill>
                  <a:srgbClr val="0556A2"/>
                </a:solidFill>
                <a:latin typeface="Arial" panose="020B0604020202020204" pitchFamily="34" charset="0"/>
                <a:cs typeface="Arial" panose="020B0604020202020204" pitchFamily="34" charset="0"/>
              </a:rPr>
              <a:t> to collect research papers. The last query was launched on the </a:t>
            </a:r>
            <a:r>
              <a:rPr lang="en-GB" sz="1200" b="1" dirty="0">
                <a:solidFill>
                  <a:srgbClr val="0556A2"/>
                </a:solidFill>
                <a:latin typeface="Arial" panose="020B0604020202020204" pitchFamily="34" charset="0"/>
                <a:cs typeface="Arial" panose="020B0604020202020204" pitchFamily="34" charset="0"/>
              </a:rPr>
              <a:t>18</a:t>
            </a:r>
            <a:r>
              <a:rPr lang="en-GB" sz="1200" b="1" baseline="30000" dirty="0">
                <a:solidFill>
                  <a:srgbClr val="0556A2"/>
                </a:solidFill>
                <a:latin typeface="Arial" panose="020B0604020202020204" pitchFamily="34" charset="0"/>
                <a:cs typeface="Arial" panose="020B0604020202020204" pitchFamily="34" charset="0"/>
              </a:rPr>
              <a:t>th</a:t>
            </a:r>
            <a:r>
              <a:rPr lang="en-GB" sz="1200" b="1" dirty="0">
                <a:solidFill>
                  <a:srgbClr val="0556A2"/>
                </a:solidFill>
                <a:latin typeface="Arial" panose="020B0604020202020204" pitchFamily="34" charset="0"/>
                <a:cs typeface="Arial" panose="020B0604020202020204" pitchFamily="34" charset="0"/>
              </a:rPr>
              <a:t> of February 2025</a:t>
            </a:r>
            <a:r>
              <a:rPr lang="en-GB" sz="1200" dirty="0">
                <a:solidFill>
                  <a:srgbClr val="0556A2"/>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GB" sz="1200" kern="1200" dirty="0">
                <a:solidFill>
                  <a:srgbClr val="0556A2"/>
                </a:solidFill>
                <a:effectLst/>
                <a:latin typeface="Arial" panose="020B0604020202020204" pitchFamily="34" charset="0"/>
                <a:ea typeface="+mn-ea"/>
                <a:cs typeface="Arial" panose="020B0604020202020204" pitchFamily="34" charset="0"/>
              </a:rPr>
              <a:t>This is the full query, but we can synthesize it as follows:</a:t>
            </a:r>
          </a:p>
          <a:p>
            <a:pPr marL="0" indent="0">
              <a:buFont typeface="Arial" panose="020B0604020202020204" pitchFamily="34" charset="0"/>
              <a:buNone/>
            </a:pPr>
            <a:r>
              <a:rPr lang="en-IE" dirty="0">
                <a:solidFill>
                  <a:srgbClr val="0556A2"/>
                </a:solidFill>
              </a:rPr>
              <a:t>Find "English-language research articles published between 2014 and 2025 that are at the intersection between </a:t>
            </a:r>
            <a:r>
              <a:rPr lang="en-IE" b="1" dirty="0">
                <a:solidFill>
                  <a:srgbClr val="0556A2"/>
                </a:solidFill>
              </a:rPr>
              <a:t>AI </a:t>
            </a:r>
            <a:r>
              <a:rPr lang="en-IE" dirty="0">
                <a:solidFill>
                  <a:srgbClr val="0556A2"/>
                </a:solidFill>
              </a:rPr>
              <a:t>and (</a:t>
            </a:r>
            <a:r>
              <a:rPr lang="en-IE" b="1" dirty="0">
                <a:solidFill>
                  <a:srgbClr val="0556A2"/>
                </a:solidFill>
              </a:rPr>
              <a:t>LCA/LCM/sustainability</a:t>
            </a:r>
            <a:r>
              <a:rPr lang="en-IE" dirty="0">
                <a:solidFill>
                  <a:srgbClr val="0556A2"/>
                </a:solidFill>
              </a:rPr>
              <a:t>) in </a:t>
            </a:r>
            <a:r>
              <a:rPr lang="en-IE" b="1" dirty="0">
                <a:solidFill>
                  <a:srgbClr val="0556A2"/>
                </a:solidFill>
              </a:rPr>
              <a:t>advanced chemicals and materials</a:t>
            </a:r>
            <a:r>
              <a:rPr lang="en-IE" dirty="0">
                <a:solidFill>
                  <a:srgbClr val="0556A2"/>
                </a:solidFill>
              </a:rPr>
              <a:t>“</a:t>
            </a:r>
          </a:p>
          <a:p>
            <a:pPr marL="171450" indent="-171450">
              <a:buFont typeface="Arial" panose="020B0604020202020204" pitchFamily="34" charset="0"/>
              <a:buChar char="•"/>
            </a:pPr>
            <a:r>
              <a:rPr lang="en-IE" sz="1200" kern="1200" dirty="0">
                <a:solidFill>
                  <a:srgbClr val="0556A2"/>
                </a:solidFill>
                <a:effectLst/>
                <a:latin typeface="Arial" panose="020B0604020202020204" pitchFamily="34" charset="0"/>
                <a:ea typeface="+mn-ea"/>
                <a:cs typeface="Arial" panose="020B0604020202020204" pitchFamily="34" charset="0"/>
              </a:rPr>
              <a:t>The query resulted in 2546 papers of which about 70% came from Scopus and 30% from </a:t>
            </a:r>
            <a:r>
              <a:rPr lang="en-IE" sz="1200" kern="1200" dirty="0" err="1">
                <a:solidFill>
                  <a:srgbClr val="0556A2"/>
                </a:solidFill>
                <a:effectLst/>
                <a:latin typeface="Arial" panose="020B0604020202020204" pitchFamily="34" charset="0"/>
                <a:ea typeface="+mn-ea"/>
                <a:cs typeface="Arial" panose="020B0604020202020204" pitchFamily="34" charset="0"/>
              </a:rPr>
              <a:t>WoS</a:t>
            </a:r>
            <a:endParaRPr lang="en-GB" sz="1200" kern="1200" dirty="0">
              <a:solidFill>
                <a:srgbClr val="0556A2"/>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IE" sz="1200" kern="1200" dirty="0">
                <a:solidFill>
                  <a:schemeClr val="tx1"/>
                </a:solidFill>
                <a:effectLst/>
                <a:latin typeface="+mn-lt"/>
                <a:ea typeface="+mn-ea"/>
                <a:cs typeface="+mn-cs"/>
              </a:rPr>
              <a:t>We quickly had to phase two main problems:</a:t>
            </a:r>
          </a:p>
          <a:p>
            <a:pPr marL="171450" indent="-171450">
              <a:buFont typeface="Arial" panose="020B0604020202020204" pitchFamily="34" charset="0"/>
              <a:buChar char="•"/>
            </a:pPr>
            <a:r>
              <a:rPr lang="en-IE" sz="1200" kern="1200" dirty="0">
                <a:solidFill>
                  <a:schemeClr val="tx1"/>
                </a:solidFill>
                <a:effectLst/>
                <a:latin typeface="+mn-lt"/>
                <a:ea typeface="+mn-ea"/>
                <a:cs typeface="+mn-cs"/>
              </a:rPr>
              <a:t>1) In large and rapidly growing corpora of research, which papers among those fetched by the selected query are actually really </a:t>
            </a:r>
            <a:r>
              <a:rPr lang="en-IE" sz="1200" b="1" kern="1200" dirty="0">
                <a:solidFill>
                  <a:schemeClr val="tx1"/>
                </a:solidFill>
                <a:effectLst/>
                <a:latin typeface="+mn-lt"/>
                <a:ea typeface="+mn-ea"/>
                <a:cs typeface="+mn-cs"/>
              </a:rPr>
              <a:t>relevant</a:t>
            </a:r>
            <a:r>
              <a:rPr lang="en-IE" sz="1200" kern="1200" dirty="0">
                <a:solidFill>
                  <a:schemeClr val="tx1"/>
                </a:solidFill>
                <a:effectLst/>
                <a:latin typeface="+mn-lt"/>
                <a:ea typeface="+mn-ea"/>
                <a:cs typeface="+mn-cs"/>
              </a:rPr>
              <a:t> for our research goal?</a:t>
            </a:r>
          </a:p>
          <a:p>
            <a:pPr marL="171450" indent="-171450">
              <a:buFont typeface="Arial" panose="020B0604020202020204" pitchFamily="34" charset="0"/>
              <a:buChar char="•"/>
            </a:pPr>
            <a:r>
              <a:rPr lang="en-IE" sz="1200" kern="1200" dirty="0">
                <a:solidFill>
                  <a:schemeClr val="tx1"/>
                </a:solidFill>
                <a:effectLst/>
                <a:latin typeface="+mn-lt"/>
                <a:ea typeface="+mn-ea"/>
                <a:cs typeface="+mn-cs"/>
              </a:rPr>
              <a:t>2) Once we select a corpus only of relevant papers, how does the TM conducted only on abstracts compare with the one conducted using the full text of the papers? Is there a real advantage in using the full texts?</a:t>
            </a:r>
          </a:p>
          <a:p>
            <a:pPr marL="171450" indent="-171450">
              <a:buFont typeface="Arial" panose="020B0604020202020204" pitchFamily="34" charset="0"/>
              <a:buChar char="•"/>
            </a:pPr>
            <a:endParaRPr lang="en-IE" sz="1200" kern="1200" dirty="0">
              <a:solidFill>
                <a:schemeClr val="tx1"/>
              </a:solidFill>
              <a:effectLst/>
              <a:latin typeface="+mn-lt"/>
              <a:ea typeface="+mn-ea"/>
              <a:cs typeface="+mn-cs"/>
            </a:endParaRPr>
          </a:p>
          <a:p>
            <a:pPr lvl="0"/>
            <a:r>
              <a:rPr lang="en-IE" sz="1200" kern="1200" dirty="0">
                <a:solidFill>
                  <a:schemeClr val="tx1"/>
                </a:solidFill>
                <a:effectLst/>
                <a:latin typeface="+mn-lt"/>
                <a:ea typeface="+mn-ea"/>
                <a:cs typeface="+mn-cs"/>
              </a:rPr>
              <a:t>- AI strategic vision reports of the EU Member States under the Coordinated Plan on Artificial Intelligence;</a:t>
            </a:r>
          </a:p>
          <a:p>
            <a:pPr lvl="0"/>
            <a:r>
              <a:rPr lang="en-IE" sz="1200" kern="1200" dirty="0">
                <a:solidFill>
                  <a:schemeClr val="tx1"/>
                </a:solidFill>
                <a:effectLst/>
                <a:latin typeface="+mn-lt"/>
                <a:ea typeface="+mn-ea"/>
                <a:cs typeface="+mn-cs"/>
              </a:rPr>
              <a:t>- Reports featuring “machine learning” or “artificial intelligence” in the Policy Commons website;</a:t>
            </a:r>
          </a:p>
          <a:p>
            <a:pPr lvl="0"/>
            <a:r>
              <a:rPr lang="en-IE" sz="1200" kern="1200" dirty="0">
                <a:solidFill>
                  <a:schemeClr val="tx1"/>
                </a:solidFill>
                <a:effectLst/>
                <a:latin typeface="+mn-lt"/>
                <a:ea typeface="+mn-ea"/>
                <a:cs typeface="+mn-cs"/>
              </a:rPr>
              <a:t>- Policy papers featuring “machine learning” or “artificial intelligence” from the OECD;</a:t>
            </a:r>
          </a:p>
          <a:p>
            <a:pPr lvl="0"/>
            <a:r>
              <a:rPr lang="en-IE" sz="1200" kern="1200" dirty="0">
                <a:solidFill>
                  <a:schemeClr val="tx1"/>
                </a:solidFill>
                <a:effectLst/>
                <a:latin typeface="+mn-lt"/>
                <a:ea typeface="+mn-ea"/>
                <a:cs typeface="+mn-cs"/>
              </a:rPr>
              <a:t>- Communications and white papers from the European Commission on AI, and documents from the High-level expert group on AI set up by the European Commission;</a:t>
            </a:r>
          </a:p>
          <a:p>
            <a:pPr lvl="0"/>
            <a:r>
              <a:rPr lang="en-IE" sz="1200" kern="1200" dirty="0">
                <a:solidFill>
                  <a:schemeClr val="tx1"/>
                </a:solidFill>
                <a:effectLst/>
                <a:latin typeface="+mn-lt"/>
                <a:ea typeface="+mn-ea"/>
                <a:cs typeface="+mn-cs"/>
              </a:rPr>
              <a:t>- National policy documents from the Government of the Grand Duchy of Luxembourg;</a:t>
            </a:r>
          </a:p>
          <a:p>
            <a:pPr lvl="0"/>
            <a:r>
              <a:rPr lang="en-IE" sz="1200" kern="1200" dirty="0">
                <a:solidFill>
                  <a:schemeClr val="tx1"/>
                </a:solidFill>
                <a:effectLst/>
                <a:latin typeface="+mn-lt"/>
                <a:ea typeface="+mn-ea"/>
                <a:cs typeface="+mn-cs"/>
              </a:rPr>
              <a:t>- JRC technical reports on AI;</a:t>
            </a:r>
          </a:p>
          <a:p>
            <a:pPr lvl="0"/>
            <a:r>
              <a:rPr lang="en-IE" sz="1200" kern="1200" dirty="0">
                <a:solidFill>
                  <a:schemeClr val="tx1"/>
                </a:solidFill>
                <a:effectLst/>
                <a:latin typeface="+mn-lt"/>
                <a:ea typeface="+mn-ea"/>
                <a:cs typeface="+mn-cs"/>
              </a:rPr>
              <a:t>- Other documents fetched from a Google search with the same query used in </a:t>
            </a:r>
            <a:r>
              <a:rPr lang="en-IE" sz="1200" kern="1200" dirty="0" err="1">
                <a:solidFill>
                  <a:schemeClr val="tx1"/>
                </a:solidFill>
                <a:effectLst/>
                <a:latin typeface="+mn-lt"/>
                <a:ea typeface="+mn-ea"/>
                <a:cs typeface="+mn-cs"/>
              </a:rPr>
              <a:t>WoS</a:t>
            </a:r>
            <a:r>
              <a:rPr lang="en-IE" sz="1200" kern="1200" dirty="0">
                <a:solidFill>
                  <a:schemeClr val="tx1"/>
                </a:solidFill>
                <a:effectLst/>
                <a:latin typeface="+mn-lt"/>
                <a:ea typeface="+mn-ea"/>
                <a:cs typeface="+mn-cs"/>
              </a:rPr>
              <a:t> (these include industry reports, reports from the National Renewable Energy Laboratory of the U.S. Department of Energy, etc.).</a:t>
            </a:r>
          </a:p>
          <a:p>
            <a:r>
              <a:rPr lang="en-IE" sz="1200" kern="1200" dirty="0">
                <a:solidFill>
                  <a:schemeClr val="tx1"/>
                </a:solidFill>
                <a:effectLst/>
                <a:latin typeface="+mn-lt"/>
                <a:ea typeface="+mn-ea"/>
                <a:cs typeface="+mn-cs"/>
              </a:rPr>
              <a:t>https://digital-strategy.ec.europa.eu/en/policies/plan-ai</a:t>
            </a:r>
          </a:p>
          <a:p>
            <a:r>
              <a:rPr lang="en-IE" sz="1200" kern="1200" dirty="0">
                <a:solidFill>
                  <a:schemeClr val="tx1"/>
                </a:solidFill>
                <a:effectLst/>
                <a:latin typeface="+mn-lt"/>
                <a:ea typeface="+mn-ea"/>
                <a:cs typeface="+mn-cs"/>
              </a:rPr>
              <a:t>https://policycommons.net/</a:t>
            </a:r>
          </a:p>
          <a:p>
            <a:pPr marL="171450" indent="-171450">
              <a:buFont typeface="Arial" panose="020B0604020202020204" pitchFamily="34" charset="0"/>
              <a:buChar char="•"/>
            </a:pPr>
            <a:endParaRPr lang="en-IE"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0068F97-26F0-0835-08EF-4D91560D4606}"/>
              </a:ext>
            </a:extLst>
          </p:cNvPr>
          <p:cNvSpPr>
            <a:spLocks noGrp="1"/>
          </p:cNvSpPr>
          <p:nvPr>
            <p:ph type="sldNum" sz="quarter" idx="5"/>
          </p:nvPr>
        </p:nvSpPr>
        <p:spPr/>
        <p:txBody>
          <a:bodyPr/>
          <a:lstStyle/>
          <a:p>
            <a:fld id="{6E836CAE-2C39-4B7D-85D1-BB8F88FEEF00}" type="slidenum">
              <a:rPr lang="en-US" smtClean="0"/>
              <a:t>6</a:t>
            </a:fld>
            <a:endParaRPr lang="en-US"/>
          </a:p>
        </p:txBody>
      </p:sp>
    </p:spTree>
    <p:extLst>
      <p:ext uri="{BB962C8B-B14F-4D97-AF65-F5344CB8AC3E}">
        <p14:creationId xmlns:p14="http://schemas.microsoft.com/office/powerpoint/2010/main" val="187354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09423-7892-B9FF-ACA4-C669D3173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04DBB-6981-B069-84BE-0E3D3EF4A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2C96A9-7400-0D26-B63B-1D6F86427C77}"/>
              </a:ext>
            </a:extLst>
          </p:cNvPr>
          <p:cNvSpPr>
            <a:spLocks noGrp="1"/>
          </p:cNvSpPr>
          <p:nvPr>
            <p:ph type="body" idx="1"/>
          </p:nvPr>
        </p:nvSpPr>
        <p:spPr/>
        <p:txBody>
          <a:bodyPr/>
          <a:lstStyle/>
          <a:p>
            <a:pPr marL="171450" indent="-171450">
              <a:buFont typeface="Arial" panose="020B0604020202020204" pitchFamily="34" charset="0"/>
              <a:buChar char="•"/>
            </a:pPr>
            <a:r>
              <a:rPr lang="en-IE" sz="1200" kern="1200" dirty="0">
                <a:solidFill>
                  <a:schemeClr val="tx1"/>
                </a:solidFill>
                <a:effectLst/>
                <a:latin typeface="+mn-lt"/>
                <a:ea typeface="+mn-ea"/>
                <a:cs typeface="+mn-cs"/>
              </a:rPr>
              <a:t>The reports were not very numerous, and we could quickly realise that they were certainly relevant to the aim of our research.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dirty="0">
                <a:solidFill>
                  <a:schemeClr val="tx1"/>
                </a:solidFill>
                <a:effectLst/>
                <a:latin typeface="+mn-lt"/>
                <a:ea typeface="+mn-ea"/>
                <a:cs typeface="+mn-cs"/>
              </a:rPr>
              <a:t>But </a:t>
            </a:r>
            <a:r>
              <a:rPr lang="en-GB" sz="1200" b="0" kern="1200" dirty="0">
                <a:solidFill>
                  <a:srgbClr val="0556A2"/>
                </a:solidFill>
                <a:effectLst/>
                <a:latin typeface="Arial" panose="020B0604020202020204" pitchFamily="34" charset="0"/>
                <a:ea typeface="+mn-ea"/>
                <a:cs typeface="Arial" panose="020B0604020202020204" pitchFamily="34" charset="0"/>
              </a:rPr>
              <a:t>e</a:t>
            </a:r>
            <a:r>
              <a:rPr lang="en-GB" b="0" dirty="0">
                <a:solidFill>
                  <a:srgbClr val="0556A2"/>
                </a:solidFill>
                <a:latin typeface="Arial" panose="020B0604020202020204" pitchFamily="34" charset="0"/>
                <a:cs typeface="Arial" panose="020B0604020202020204" pitchFamily="34" charset="0"/>
              </a:rPr>
              <a:t>valuating manually the pertinence of </a:t>
            </a:r>
            <a:r>
              <a:rPr lang="en-GB" dirty="0">
                <a:solidFill>
                  <a:srgbClr val="0556A2"/>
                </a:solidFill>
                <a:latin typeface="Arial" panose="020B0604020202020204" pitchFamily="34" charset="0"/>
                <a:cs typeface="Arial" panose="020B0604020202020204" pitchFamily="34" charset="0"/>
              </a:rPr>
              <a:t>2456 research papers </a:t>
            </a:r>
            <a:r>
              <a:rPr lang="en-GB" b="0" dirty="0">
                <a:solidFill>
                  <a:srgbClr val="0556A2"/>
                </a:solidFill>
                <a:latin typeface="Arial" panose="020B0604020202020204" pitchFamily="34" charset="0"/>
                <a:cs typeface="Arial" panose="020B0604020202020204" pitchFamily="34" charset="0"/>
              </a:rPr>
              <a:t>would result in a very </a:t>
            </a:r>
            <a:r>
              <a:rPr lang="en-GB" dirty="0">
                <a:solidFill>
                  <a:srgbClr val="0556A2"/>
                </a:solidFill>
                <a:latin typeface="Arial" panose="020B0604020202020204" pitchFamily="34" charset="0"/>
                <a:cs typeface="Arial" panose="020B0604020202020204" pitchFamily="34" charset="0"/>
              </a:rPr>
              <a:t>time-consuming process</a:t>
            </a:r>
            <a:r>
              <a:rPr lang="en-GB" b="0" dirty="0">
                <a:solidFill>
                  <a:srgbClr val="0556A2"/>
                </a:solidFill>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556A2"/>
                </a:solidFill>
                <a:latin typeface="arial" panose="020B0604020202020204" pitchFamily="34" charset="0"/>
              </a:rPr>
              <a:t>We reached a stable agreement of </a:t>
            </a:r>
            <a:r>
              <a:rPr lang="en-US" sz="1200" b="1" dirty="0">
                <a:solidFill>
                  <a:srgbClr val="0556A2"/>
                </a:solidFill>
                <a:latin typeface="arial" panose="020B0604020202020204" pitchFamily="34" charset="0"/>
              </a:rPr>
              <a:t>92% </a:t>
            </a:r>
            <a:r>
              <a:rPr lang="en-US" sz="1200" b="0" dirty="0">
                <a:solidFill>
                  <a:srgbClr val="0556A2"/>
                </a:solidFill>
                <a:latin typeface="arial" panose="020B0604020202020204" pitchFamily="34" charset="0"/>
              </a:rPr>
              <a:t>(of which </a:t>
            </a:r>
            <a:r>
              <a:rPr lang="en-US" sz="1200" b="1" dirty="0">
                <a:solidFill>
                  <a:srgbClr val="0556A2"/>
                </a:solidFill>
                <a:latin typeface="arial" panose="020B0604020202020204" pitchFamily="34" charset="0"/>
              </a:rPr>
              <a:t>95% </a:t>
            </a:r>
            <a:r>
              <a:rPr lang="en-US" sz="1200" b="0" dirty="0">
                <a:solidFill>
                  <a:srgbClr val="0556A2"/>
                </a:solidFill>
                <a:latin typeface="arial" panose="020B0604020202020204" pitchFamily="34" charset="0"/>
              </a:rPr>
              <a:t>agreement on the files that Gemini discarded, and </a:t>
            </a:r>
            <a:r>
              <a:rPr lang="en-US" sz="1200" b="1" dirty="0">
                <a:solidFill>
                  <a:srgbClr val="0556A2"/>
                </a:solidFill>
                <a:latin typeface="arial" panose="020B0604020202020204" pitchFamily="34" charset="0"/>
              </a:rPr>
              <a:t>70% </a:t>
            </a:r>
            <a:r>
              <a:rPr lang="en-US" sz="1200" b="0" dirty="0">
                <a:solidFill>
                  <a:srgbClr val="0556A2"/>
                </a:solidFill>
                <a:latin typeface="arial" panose="020B0604020202020204" pitchFamily="34" charset="0"/>
              </a:rPr>
              <a:t>on agreement on the files that Gemini retained)</a:t>
            </a:r>
            <a:endParaRPr lang="en-US" sz="1200" b="0" dirty="0">
              <a:solidFill>
                <a:srgbClr val="0556A2"/>
              </a:solidFill>
            </a:endParaRPr>
          </a:p>
          <a:p>
            <a:pPr marL="171450" indent="-171450">
              <a:buFont typeface="Arial" panose="020B0604020202020204" pitchFamily="34" charset="0"/>
              <a:buChar char="•"/>
            </a:pPr>
            <a:endParaRPr lang="en-IE"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6E2F4DC-3ADB-A05C-515B-FCB5BFF86905}"/>
              </a:ext>
            </a:extLst>
          </p:cNvPr>
          <p:cNvSpPr>
            <a:spLocks noGrp="1"/>
          </p:cNvSpPr>
          <p:nvPr>
            <p:ph type="sldNum" sz="quarter" idx="5"/>
          </p:nvPr>
        </p:nvSpPr>
        <p:spPr/>
        <p:txBody>
          <a:bodyPr/>
          <a:lstStyle/>
          <a:p>
            <a:fld id="{6E836CAE-2C39-4B7D-85D1-BB8F88FEEF00}" type="slidenum">
              <a:rPr lang="en-US" smtClean="0"/>
              <a:t>7</a:t>
            </a:fld>
            <a:endParaRPr lang="en-US"/>
          </a:p>
        </p:txBody>
      </p:sp>
    </p:spTree>
    <p:extLst>
      <p:ext uri="{BB962C8B-B14F-4D97-AF65-F5344CB8AC3E}">
        <p14:creationId xmlns:p14="http://schemas.microsoft.com/office/powerpoint/2010/main" val="3841599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9DFA4-36CB-7C8F-29A4-BEFE15193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98E6C-AF4A-CEF8-110A-B8E8CE1974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41CFAF-8F11-F036-5943-F5501CB068BF}"/>
              </a:ext>
            </a:extLst>
          </p:cNvPr>
          <p:cNvSpPr>
            <a:spLocks noGrp="1"/>
          </p:cNvSpPr>
          <p:nvPr>
            <p:ph type="body" idx="1"/>
          </p:nvPr>
        </p:nvSpPr>
        <p:spPr/>
        <p:txBody>
          <a:bodyPr/>
          <a:lstStyle/>
          <a:p>
            <a:pPr marL="171450" indent="-171450">
              <a:buFont typeface="Arial" panose="020B0604020202020204" pitchFamily="34" charset="0"/>
              <a:buChar char="•"/>
            </a:pPr>
            <a:r>
              <a:rPr lang="en-IE" dirty="0"/>
              <a:t>We used </a:t>
            </a:r>
            <a:r>
              <a:rPr lang="en-IE" dirty="0" err="1"/>
              <a:t>BERTopic</a:t>
            </a:r>
            <a:r>
              <a:rPr lang="en-IE" dirty="0"/>
              <a:t> to perform the analysis, which is a powerful TM technique that leverages modern AI to create dense clusters allowing for easily interpretable topics.</a:t>
            </a:r>
          </a:p>
          <a:p>
            <a:pPr marL="171450" indent="-171450">
              <a:buFont typeface="Arial" panose="020B0604020202020204" pitchFamily="34" charset="0"/>
              <a:buChar char="•"/>
            </a:pPr>
            <a:r>
              <a:rPr lang="en-IE" dirty="0"/>
              <a:t>The key advantages of </a:t>
            </a:r>
            <a:r>
              <a:rPr lang="en-IE" dirty="0" err="1"/>
              <a:t>BERTopic</a:t>
            </a:r>
            <a:r>
              <a:rPr lang="en-IE" dirty="0"/>
              <a:t> are:</a:t>
            </a:r>
          </a:p>
          <a:p>
            <a:pPr marL="171450" indent="-171450">
              <a:buFontTx/>
              <a:buChar char="-"/>
            </a:pPr>
            <a:r>
              <a:rPr lang="en-IE" dirty="0"/>
              <a:t>That it </a:t>
            </a:r>
            <a:r>
              <a:rPr lang="en-IE" sz="1200" kern="100" dirty="0">
                <a:solidFill>
                  <a:srgbClr val="0556A2"/>
                </a:solidFill>
                <a:effectLst/>
                <a:latin typeface="Arial" panose="020B0604020202020204" pitchFamily="34" charset="0"/>
                <a:cs typeface="Arial" panose="020B0604020202020204" pitchFamily="34" charset="0"/>
              </a:rPr>
              <a:t>u</a:t>
            </a:r>
            <a:r>
              <a:rPr lang="en-IE" sz="12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nderstands the context</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Uses embeddings (like BERT) to grasp nuances beyond simple word counts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effectLst/>
                <a:latin typeface="Arial" panose="020B0604020202020204" pitchFamily="34" charset="0"/>
                <a:cs typeface="Arial" panose="020B0604020202020204" pitchFamily="34" charset="0"/>
              </a:rPr>
              <a:t>It has an a</a:t>
            </a:r>
            <a:r>
              <a:rPr lang="en-IE" sz="12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djustable Topic Number</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Finds the optimal number of topics automatically (no guesswork needed like in more traditional approaches like the </a:t>
            </a:r>
            <a:r>
              <a:rPr lang="en-IE" dirty="0"/>
              <a:t>Latent Semantic Analysis (LSA) and the Latent Dirichlet Allocation (LDA), where you have to set up the desired number of topics in advance</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a:t>
            </a:r>
            <a:r>
              <a:rPr lang="en-IE" sz="1200" b="0" kern="100" dirty="0">
                <a:solidFill>
                  <a:srgbClr val="0556A2"/>
                </a:solidFill>
                <a:latin typeface="Arial" panose="020B0604020202020204" pitchFamily="34" charset="0"/>
                <a:ea typeface="Aptos" panose="020B0004020202020204" pitchFamily="34" charset="0"/>
                <a:cs typeface="Arial" panose="020B0604020202020204" pitchFamily="34" charset="0"/>
              </a:rPr>
              <a:t>T</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he user can also tweak the </a:t>
            </a:r>
            <a:r>
              <a:rPr lang="en-IE" sz="1200" b="0" kern="100" dirty="0">
                <a:solidFill>
                  <a:srgbClr val="0556A2"/>
                </a:solidFill>
                <a:latin typeface="Arial" panose="020B0604020202020204" pitchFamily="34" charset="0"/>
                <a:cs typeface="Arial" panose="020B0604020202020204" pitchFamily="34" charset="0"/>
              </a:rPr>
              <a:t>parameters (</a:t>
            </a:r>
            <a:r>
              <a:rPr lang="en-US" altLang="en-US" sz="1200" b="0" kern="100" dirty="0" err="1">
                <a:solidFill>
                  <a:srgbClr val="0556A2"/>
                </a:solidFill>
                <a:latin typeface="Arial" panose="020B0604020202020204" pitchFamily="34" charset="0"/>
                <a:cs typeface="Arial" panose="020B0604020202020204" pitchFamily="34" charset="0"/>
              </a:rPr>
              <a:t>min_topic_size</a:t>
            </a:r>
            <a:r>
              <a:rPr lang="en-US" altLang="en-US" sz="1200" b="0" kern="100" dirty="0">
                <a:solidFill>
                  <a:srgbClr val="0556A2"/>
                </a:solidFill>
                <a:latin typeface="Arial" panose="020B0604020202020204" pitchFamily="34" charset="0"/>
                <a:cs typeface="Arial" panose="020B0604020202020204" pitchFamily="34" charset="0"/>
              </a:rPr>
              <a:t>, </a:t>
            </a:r>
            <a:r>
              <a:rPr lang="en-US" altLang="en-US" sz="1200" b="0" kern="100" dirty="0" err="1">
                <a:solidFill>
                  <a:srgbClr val="0556A2"/>
                </a:solidFill>
                <a:latin typeface="Arial" panose="020B0604020202020204" pitchFamily="34" charset="0"/>
                <a:cs typeface="Arial" panose="020B0604020202020204" pitchFamily="34" charset="0"/>
              </a:rPr>
              <a:t>min_topic_number</a:t>
            </a:r>
            <a:r>
              <a:rPr lang="en-US" altLang="en-US" sz="1200" b="0" kern="100" dirty="0">
                <a:solidFill>
                  <a:srgbClr val="0556A2"/>
                </a:solidFill>
                <a:latin typeface="Arial" panose="020B0604020202020204" pitchFamily="34" charset="0"/>
                <a:cs typeface="Arial" panose="020B0604020202020204" pitchFamily="34" charset="0"/>
              </a:rPr>
              <a:t>) </a:t>
            </a:r>
            <a:r>
              <a:rPr lang="en-IE" sz="1200" b="0" kern="100" dirty="0">
                <a:solidFill>
                  <a:srgbClr val="0556A2"/>
                </a:solidFill>
                <a:latin typeface="Arial" panose="020B0604020202020204" pitchFamily="34" charset="0"/>
                <a:cs typeface="Arial" panose="020B0604020202020204" pitchFamily="34" charset="0"/>
              </a:rPr>
              <a:t>to obtain a certain n. of topics.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latin typeface="Arial" panose="020B0604020202020204" pitchFamily="34" charset="0"/>
                <a:cs typeface="Arial" panose="020B0604020202020204" pitchFamily="34" charset="0"/>
              </a:rPr>
              <a:t>In our case, </a:t>
            </a:r>
            <a:r>
              <a:rPr lang="en-IE" sz="1200" b="0" kern="1200" dirty="0">
                <a:solidFill>
                  <a:schemeClr val="tx1"/>
                </a:solidFill>
                <a:effectLst/>
                <a:latin typeface="+mn-lt"/>
                <a:ea typeface="+mn-ea"/>
                <a:cs typeface="+mn-cs"/>
              </a:rPr>
              <a:t>f</a:t>
            </a:r>
            <a:r>
              <a:rPr lang="en-IE" sz="1200" kern="1200" dirty="0">
                <a:solidFill>
                  <a:schemeClr val="tx1"/>
                </a:solidFill>
                <a:effectLst/>
                <a:latin typeface="+mn-lt"/>
                <a:ea typeface="+mn-ea"/>
                <a:cs typeface="+mn-cs"/>
              </a:rPr>
              <a:t>or the full texts we used the automatic n. of topics (58). For the abstracts we needed to adjust the parameters to obtain a reasonable set of topics, which resulted in 18 topics.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latin typeface="Arial" panose="020B0604020202020204" pitchFamily="34" charset="0"/>
                <a:cs typeface="Arial" panose="020B0604020202020204" pitchFamily="34" charset="0"/>
              </a:rPr>
              <a:t>It </a:t>
            </a:r>
            <a:r>
              <a:rPr lang="en-IE" sz="12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Filters Out Noise</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Identifies and separates irrelevant documents as outliers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It gives i</a:t>
            </a:r>
            <a:r>
              <a:rPr lang="en-IE" sz="12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ntuitive results</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Reformulates topic names based on documents’ semantics using </a:t>
            </a:r>
            <a:r>
              <a:rPr lang="en-IE" sz="1200" b="0" kern="100" dirty="0" err="1">
                <a:solidFill>
                  <a:srgbClr val="0556A2"/>
                </a:solidFill>
                <a:latin typeface="Arial" panose="020B0604020202020204" pitchFamily="34" charset="0"/>
                <a:ea typeface="Aptos" panose="020B0004020202020204" pitchFamily="34" charset="0"/>
                <a:cs typeface="Arial" panose="020B0604020202020204" pitchFamily="34" charset="0"/>
              </a:rPr>
              <a:t>KeyBERT</a:t>
            </a:r>
            <a:r>
              <a:rPr lang="en-IE" sz="1200" b="0" kern="100" dirty="0">
                <a:solidFill>
                  <a:srgbClr val="0556A2"/>
                </a:solidFill>
                <a:latin typeface="Arial" panose="020B0604020202020204" pitchFamily="34" charset="0"/>
                <a:ea typeface="Aptos" panose="020B0004020202020204" pitchFamily="34" charset="0"/>
                <a:cs typeface="Arial" panose="020B0604020202020204" pitchFamily="34" charset="0"/>
              </a:rPr>
              <a:t>  or </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Language Models (typically online</a:t>
            </a:r>
            <a:r>
              <a:rPr lang="en-IE" sz="1200" b="0" kern="100" dirty="0">
                <a:solidFill>
                  <a:srgbClr val="0556A2"/>
                </a:solidFill>
                <a:latin typeface="Arial" panose="020B0604020202020204" pitchFamily="34" charset="0"/>
                <a:ea typeface="Aptos" panose="020B0004020202020204" pitchFamily="34" charset="0"/>
                <a:cs typeface="Arial" panose="020B0604020202020204" pitchFamily="34" charset="0"/>
              </a:rPr>
              <a:t>)</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We used </a:t>
            </a:r>
            <a:r>
              <a:rPr lang="en-IE" sz="1200" b="0" kern="100" dirty="0" err="1">
                <a:solidFill>
                  <a:srgbClr val="0556A2"/>
                </a:solidFill>
                <a:effectLst/>
                <a:latin typeface="Arial" panose="020B0604020202020204" pitchFamily="34" charset="0"/>
                <a:ea typeface="Aptos" panose="020B0004020202020204" pitchFamily="34" charset="0"/>
                <a:cs typeface="Arial" panose="020B0604020202020204" pitchFamily="34" charset="0"/>
              </a:rPr>
              <a:t>KeyBERT</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because, given the relatively low number of topics extracted (as you’ll see in a couple of slides) it was more efficient and less energy intense (it just used less than 1/10 of our resources– a server with 56 core CPU).</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It generated topic names using embeddings </a:t>
            </a:r>
            <a:r>
              <a:rPr lang="en-IE" sz="1200" b="0" kern="100" dirty="0">
                <a:solidFill>
                  <a:srgbClr val="0556A2"/>
                </a:solidFill>
                <a:latin typeface="Arial" panose="020B0604020202020204" pitchFamily="34" charset="0"/>
                <a:cs typeface="Arial" panose="020B0604020202020204" pitchFamily="34" charset="0"/>
              </a:rPr>
              <a:t>from transformer encoders like BERT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In essence, instead of giving a long sentence to describe a topic, like a LLM would do, </a:t>
            </a:r>
            <a:r>
              <a:rPr lang="en-IE" sz="1200" b="0" kern="100" dirty="0" err="1">
                <a:solidFill>
                  <a:srgbClr val="0556A2"/>
                </a:solidFill>
                <a:effectLst/>
                <a:latin typeface="Arial" panose="020B0604020202020204" pitchFamily="34" charset="0"/>
                <a:ea typeface="Aptos" panose="020B0004020202020204" pitchFamily="34" charset="0"/>
                <a:cs typeface="Arial" panose="020B0604020202020204" pitchFamily="34" charset="0"/>
              </a:rPr>
              <a:t>KeyBERT</a:t>
            </a:r>
            <a:r>
              <a:rPr lang="en-IE" sz="12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gives more interpretable and focussed keywords to describe each topic. In this way, the expert can then also check if those keywords make sense. This is feasible when we have a low number of topics. If we had a large number of topics (like hundreds of topics). In that case it would be better to use the sentences coming from the LLM.</a:t>
            </a:r>
          </a:p>
          <a:p>
            <a:pPr marL="171450" indent="-171450">
              <a:buFontTx/>
              <a:buChar char="-"/>
            </a:pPr>
            <a:r>
              <a:rPr lang="en-IE" dirty="0" err="1"/>
              <a:t>KeyBERT</a:t>
            </a:r>
            <a:r>
              <a:rPr lang="en-IE" dirty="0"/>
              <a:t> extracts keywords by using embeddings from transformer encoders like BERT (</a:t>
            </a:r>
            <a:r>
              <a:rPr lang="en-IE" i="1" dirty="0"/>
              <a:t>Bidirectional Encoder Representations from Transformers)</a:t>
            </a:r>
            <a:r>
              <a:rPr lang="en-IE" dirty="0"/>
              <a:t>, which are smaller, non-generative relatives of today’s LLMs; </a:t>
            </a:r>
          </a:p>
          <a:p>
            <a:pPr marL="171450" indent="-171450">
              <a:buFont typeface="Arial" panose="020B0604020202020204" pitchFamily="34" charset="0"/>
              <a:buChar char="•"/>
            </a:pPr>
            <a:r>
              <a:rPr lang="en-IE" dirty="0"/>
              <a:t>It represents a focused application of the same underlying transformer technology, but not a large language model itself. In </a:t>
            </a:r>
            <a:r>
              <a:rPr lang="en-IE" dirty="0" err="1"/>
              <a:t>BERTopic</a:t>
            </a:r>
            <a:r>
              <a:rPr lang="en-IE" dirty="0"/>
              <a:t>, </a:t>
            </a:r>
            <a:r>
              <a:rPr lang="en-IE" dirty="0" err="1"/>
              <a:t>KeyBERT</a:t>
            </a:r>
            <a:r>
              <a:rPr lang="en-IE" dirty="0"/>
              <a:t> is often used to generate representative keywords for clusters of documents, linking transformer-based embeddings with topic </a:t>
            </a:r>
            <a:r>
              <a:rPr lang="en-IE" dirty="0" err="1"/>
              <a:t>modeling</a:t>
            </a:r>
            <a:r>
              <a:rPr lang="en-IE" dirty="0"/>
              <a:t> in a way that remains adjacent to, but distinct from, full-scale LLM approaches.</a:t>
            </a:r>
          </a:p>
          <a:p>
            <a:pPr marL="171450" indent="-171450">
              <a:buFont typeface="Arial" panose="020B0604020202020204" pitchFamily="34" charset="0"/>
              <a:buChar char="•"/>
            </a:pPr>
            <a:endParaRPr lang="en-IE"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IE"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D85BA7C-A841-514B-427E-C0FB01199112}"/>
              </a:ext>
            </a:extLst>
          </p:cNvPr>
          <p:cNvSpPr>
            <a:spLocks noGrp="1"/>
          </p:cNvSpPr>
          <p:nvPr>
            <p:ph type="sldNum" sz="quarter" idx="5"/>
          </p:nvPr>
        </p:nvSpPr>
        <p:spPr/>
        <p:txBody>
          <a:bodyPr/>
          <a:lstStyle/>
          <a:p>
            <a:fld id="{6E836CAE-2C39-4B7D-85D1-BB8F88FEEF00}" type="slidenum">
              <a:rPr lang="en-US" smtClean="0"/>
              <a:t>8</a:t>
            </a:fld>
            <a:endParaRPr lang="en-US"/>
          </a:p>
        </p:txBody>
      </p:sp>
    </p:spTree>
    <p:extLst>
      <p:ext uri="{BB962C8B-B14F-4D97-AF65-F5344CB8AC3E}">
        <p14:creationId xmlns:p14="http://schemas.microsoft.com/office/powerpoint/2010/main" val="782459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96367" lvl="1" indent="-457189">
              <a:spcAft>
                <a:spcPts val="1067"/>
              </a:spcAft>
              <a:buSzPts val="1000"/>
              <a:buFont typeface="Symbol" panose="05050102010706020507" pitchFamily="18" charset="2"/>
              <a:buChar char=""/>
              <a:tabLst>
                <a:tab pos="609585" algn="l"/>
              </a:tabLst>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Remember the two main problems we had at the beginning.</a:t>
            </a:r>
          </a:p>
          <a:p>
            <a:pPr marL="696367" marR="0" lvl="1" indent="-457189" algn="l" defTabSz="914400" rtl="0" eaLnBrk="1" fontAlgn="auto" latinLnBrk="0" hangingPunct="1">
              <a:lnSpc>
                <a:spcPct val="100000"/>
              </a:lnSpc>
              <a:spcBef>
                <a:spcPts val="0"/>
              </a:spcBef>
              <a:spcAft>
                <a:spcPts val="1067"/>
              </a:spcAft>
              <a:buClrTx/>
              <a:buSzPts val="1000"/>
              <a:buFont typeface="Symbol" panose="05050102010706020507" pitchFamily="18" charset="2"/>
              <a:buChar char=""/>
              <a:tabLst>
                <a:tab pos="609585" algn="l"/>
              </a:tabLst>
              <a:defRPr/>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To answer them we had to run the modelling pipeline that I will show you in the next slide</a:t>
            </a:r>
          </a:p>
          <a:p>
            <a:pPr marL="696367" lvl="1" indent="-457189">
              <a:spcAft>
                <a:spcPts val="1067"/>
              </a:spcAft>
              <a:buSzPts val="1000"/>
              <a:buFont typeface="Symbol" panose="05050102010706020507" pitchFamily="18" charset="2"/>
              <a:buChar char=""/>
              <a:tabLst>
                <a:tab pos="609585" algn="l"/>
              </a:tabLst>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But let’s start from our documents.</a:t>
            </a:r>
          </a:p>
          <a:p>
            <a:pPr marL="696367" marR="0" lvl="1" indent="-457189" algn="l" defTabSz="914400" rtl="0" eaLnBrk="1" fontAlgn="auto" latinLnBrk="0" hangingPunct="1">
              <a:lnSpc>
                <a:spcPct val="100000"/>
              </a:lnSpc>
              <a:spcBef>
                <a:spcPts val="0"/>
              </a:spcBef>
              <a:spcAft>
                <a:spcPts val="1067"/>
              </a:spcAft>
              <a:buClrTx/>
              <a:buSzPts val="1000"/>
              <a:buFont typeface="Symbol" panose="05050102010706020507" pitchFamily="18" charset="2"/>
              <a:buChar char=""/>
              <a:tabLst>
                <a:tab pos="609585" algn="l"/>
              </a:tabLst>
              <a:defRPr/>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Full texts</a:t>
            </a:r>
            <a:r>
              <a:rPr lang="en-IE" sz="1800" b="0" kern="100" dirty="0">
                <a:solidFill>
                  <a:srgbClr val="0556A2"/>
                </a:solidFill>
                <a:latin typeface="Arial" panose="020B0604020202020204" pitchFamily="34" charset="0"/>
                <a:ea typeface="Aptos" panose="020B0004020202020204" pitchFamily="34" charset="0"/>
                <a:cs typeface="Arial" panose="020B0604020202020204" pitchFamily="34" charset="0"/>
              </a:rPr>
              <a:t> have ~30.000 – 64.000 characters for papers (up to 10x for reports). To work with them, they were subdivided in “chunks” of 580 characters with a windows sliding 280 characters at a time (each chunk becomes a document, resulting in about 10k chunks).</a:t>
            </a:r>
          </a:p>
          <a:p>
            <a:pPr marL="696367" lvl="1" indent="-457189">
              <a:spcAft>
                <a:spcPts val="1067"/>
              </a:spcAft>
              <a:buSzPts val="1000"/>
              <a:buFont typeface="Symbol" panose="05050102010706020507" pitchFamily="18" charset="2"/>
              <a:buChar char=""/>
              <a:tabLst>
                <a:tab pos="609585" algn="l"/>
              </a:tabLst>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The rationale is that a full text contains section and paragraphs and can related to multiple topics</a:t>
            </a:r>
          </a:p>
          <a:p>
            <a:pPr marL="696367" lvl="1" indent="-457189">
              <a:spcAft>
                <a:spcPts val="1067"/>
              </a:spcAft>
              <a:buSzPts val="1000"/>
              <a:buFont typeface="Symbol" panose="05050102010706020507" pitchFamily="18" charset="2"/>
              <a:buChar char=""/>
              <a:tabLst>
                <a:tab pos="609585" algn="l"/>
              </a:tabLst>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Chunks were treated as single documents, while maintaining the link to the original document</a:t>
            </a:r>
          </a:p>
          <a:p>
            <a:pPr marL="696367" lvl="1" indent="-457189">
              <a:spcAft>
                <a:spcPts val="1067"/>
              </a:spcAft>
              <a:buSzPts val="1000"/>
              <a:buFont typeface="Symbol" panose="05050102010706020507" pitchFamily="18" charset="2"/>
              <a:buChar char=""/>
              <a:tabLst>
                <a:tab pos="609585" algn="l"/>
              </a:tabLst>
            </a:pPr>
            <a:r>
              <a:rPr lang="en-IE" sz="1800" kern="100" dirty="0">
                <a:solidFill>
                  <a:srgbClr val="0556A2"/>
                </a:solidFill>
                <a:latin typeface="Arial" panose="020B0604020202020204" pitchFamily="34" charset="0"/>
                <a:ea typeface="Aptos" panose="020B0004020202020204" pitchFamily="34" charset="0"/>
                <a:cs typeface="Arial" panose="020B0604020202020204" pitchFamily="34" charset="0"/>
              </a:rPr>
              <a:t>Text was manually cleaned from PDF conversion artefacts, bibliographies, links, file-related text, etc. to reduce noise in topic definition</a:t>
            </a:r>
          </a:p>
          <a:p>
            <a:endParaRPr lang="en-IE" dirty="0"/>
          </a:p>
        </p:txBody>
      </p:sp>
      <p:sp>
        <p:nvSpPr>
          <p:cNvPr id="4" name="Slide Number Placeholder 3"/>
          <p:cNvSpPr>
            <a:spLocks noGrp="1"/>
          </p:cNvSpPr>
          <p:nvPr>
            <p:ph type="sldNum" sz="quarter" idx="5"/>
          </p:nvPr>
        </p:nvSpPr>
        <p:spPr/>
        <p:txBody>
          <a:bodyPr/>
          <a:lstStyle/>
          <a:p>
            <a:fld id="{6E836CAE-2C39-4B7D-85D1-BB8F88FEEF00}" type="slidenum">
              <a:rPr lang="en-US" smtClean="0"/>
              <a:t>9</a:t>
            </a:fld>
            <a:endParaRPr lang="en-US"/>
          </a:p>
        </p:txBody>
      </p:sp>
    </p:spTree>
    <p:extLst>
      <p:ext uri="{BB962C8B-B14F-4D97-AF65-F5344CB8AC3E}">
        <p14:creationId xmlns:p14="http://schemas.microsoft.com/office/powerpoint/2010/main" val="576191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53A4-FE44-9074-3A6B-CB9476E0C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6C36BB-CB17-942F-A23D-B147B17857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14D4A-530B-3CAA-3DAC-8CC68FAB8628}"/>
              </a:ext>
            </a:extLst>
          </p:cNvPr>
          <p:cNvSpPr>
            <a:spLocks noGrp="1"/>
          </p:cNvSpPr>
          <p:nvPr>
            <p:ph type="body" idx="1"/>
          </p:nvPr>
        </p:nvSpPr>
        <p:spPr/>
        <p:txBody>
          <a:bodyPr/>
          <a:lstStyle/>
          <a:p>
            <a:pPr marL="171450" indent="-171450">
              <a:buFont typeface="Arial" panose="020B0604020202020204" pitchFamily="34" charset="0"/>
              <a:buChar char="•"/>
            </a:pPr>
            <a:endParaRPr lang="en-IE"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54E95A-149B-8FD6-1449-52AAE7776031}"/>
              </a:ext>
            </a:extLst>
          </p:cNvPr>
          <p:cNvSpPr>
            <a:spLocks noGrp="1"/>
          </p:cNvSpPr>
          <p:nvPr>
            <p:ph type="sldNum" sz="quarter" idx="5"/>
          </p:nvPr>
        </p:nvSpPr>
        <p:spPr/>
        <p:txBody>
          <a:bodyPr/>
          <a:lstStyle/>
          <a:p>
            <a:fld id="{6E836CAE-2C39-4B7D-85D1-BB8F88FEEF00}" type="slidenum">
              <a:rPr lang="en-US" smtClean="0"/>
              <a:t>10</a:t>
            </a:fld>
            <a:endParaRPr lang="en-US"/>
          </a:p>
        </p:txBody>
      </p:sp>
    </p:spTree>
    <p:extLst>
      <p:ext uri="{BB962C8B-B14F-4D97-AF65-F5344CB8AC3E}">
        <p14:creationId xmlns:p14="http://schemas.microsoft.com/office/powerpoint/2010/main" val="1042046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556A2"/>
                </a:solidFill>
                <a:latin typeface="Arial" panose="020B0604020202020204" pitchFamily="34" charset="0"/>
                <a:cs typeface="Arial" panose="020B0604020202020204" pitchFamily="34" charset="0"/>
              </a:rPr>
              <a:t>The clustering is done with the </a:t>
            </a:r>
            <a:r>
              <a:rPr lang="en-GB" b="0" dirty="0">
                <a:solidFill>
                  <a:srgbClr val="0556A2"/>
                </a:solidFill>
                <a:latin typeface="Arial" panose="020B0604020202020204" pitchFamily="34" charset="0"/>
                <a:cs typeface="Arial" panose="020B0604020202020204" pitchFamily="34" charset="0"/>
              </a:rPr>
              <a:t>HDBSCAN (</a:t>
            </a:r>
            <a:r>
              <a:rPr lang="en-IE" b="0" dirty="0">
                <a:solidFill>
                  <a:srgbClr val="0556A2"/>
                </a:solidFill>
                <a:latin typeface="Arial" panose="020B0604020202020204" pitchFamily="34" charset="0"/>
                <a:cs typeface="Arial" panose="020B0604020202020204" pitchFamily="34" charset="0"/>
              </a:rPr>
              <a:t>Hierarchical Density-Based Spatial Clustering of Applications with Noise</a:t>
            </a:r>
            <a:r>
              <a:rPr lang="en-IE" b="0" dirty="0">
                <a:solidFill>
                  <a:schemeClr val="tx1"/>
                </a:solidFill>
                <a:latin typeface="+mn-lt"/>
                <a:cs typeface="+mn-cs"/>
              </a:rPr>
              <a:t>) </a:t>
            </a:r>
            <a:r>
              <a:rPr lang="en-GB" b="0" dirty="0">
                <a:solidFill>
                  <a:srgbClr val="0556A2"/>
                </a:solidFill>
                <a:latin typeface="Arial" panose="020B0604020202020204" pitchFamily="34" charset="0"/>
                <a:cs typeface="Arial" panose="020B0604020202020204" pitchFamily="34" charset="0"/>
              </a:rPr>
              <a:t>algorithm, which is a hierarchical algorithm.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On the left side you see the clustering obtained on the full texts, while on the bottom-right side of the slide you can see the clustering obtained with the abstracts only.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HDBSCAN clustering allows to see the topics grouped by similarity.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We can see from the pictures that the two </a:t>
            </a:r>
            <a:r>
              <a:rPr lang="en-GB" b="0" dirty="0" err="1">
                <a:solidFill>
                  <a:srgbClr val="0556A2"/>
                </a:solidFill>
                <a:latin typeface="Arial" panose="020B0604020202020204" pitchFamily="34" charset="0"/>
                <a:cs typeface="Arial" panose="020B0604020202020204" pitchFamily="34" charset="0"/>
              </a:rPr>
              <a:t>clusterings</a:t>
            </a:r>
            <a:r>
              <a:rPr lang="en-GB" b="0" dirty="0">
                <a:solidFill>
                  <a:srgbClr val="0556A2"/>
                </a:solidFill>
                <a:latin typeface="Arial" panose="020B0604020202020204" pitchFamily="34" charset="0"/>
                <a:cs typeface="Arial" panose="020B0604020202020204" pitchFamily="34" charset="0"/>
              </a:rPr>
              <a:t> identify </a:t>
            </a:r>
            <a:r>
              <a:rPr lang="en-GB" dirty="0">
                <a:solidFill>
                  <a:srgbClr val="0556A2"/>
                </a:solidFill>
                <a:latin typeface="Arial" panose="020B0604020202020204" pitchFamily="34" charset="0"/>
                <a:cs typeface="Arial" panose="020B0604020202020204" pitchFamily="34" charset="0"/>
              </a:rPr>
              <a:t>similar global topics</a:t>
            </a:r>
            <a:r>
              <a:rPr lang="en-GB" b="0" dirty="0">
                <a:solidFill>
                  <a:srgbClr val="0556A2"/>
                </a:solidFill>
                <a:latin typeface="Arial" panose="020B0604020202020204" pitchFamily="34" charset="0"/>
                <a:cs typeface="Arial" panose="020B0604020202020204" pitchFamily="34" charset="0"/>
              </a:rPr>
              <a:t>, but full text allows for more granularity and interpretability, which is a consequence of the higher number of topics that are obtained.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As I said before, in our case, working with the full texts we could obtain</a:t>
            </a:r>
            <a:r>
              <a:rPr lang="en-GB" dirty="0">
                <a:solidFill>
                  <a:srgbClr val="0556A2"/>
                </a:solidFill>
                <a:latin typeface="Arial" panose="020B0604020202020204" pitchFamily="34" charset="0"/>
                <a:cs typeface="Arial" panose="020B0604020202020204" pitchFamily="34" charset="0"/>
              </a:rPr>
              <a:t> more topics;</a:t>
            </a:r>
            <a:r>
              <a:rPr lang="en-GB" b="0" dirty="0">
                <a:solidFill>
                  <a:srgbClr val="0556A2"/>
                </a:solidFill>
                <a:latin typeface="Arial" panose="020B0604020202020204" pitchFamily="34" charset="0"/>
                <a:cs typeface="Arial" panose="020B0604020202020204" pitchFamily="34" charset="0"/>
              </a:rPr>
              <a:t> we selected</a:t>
            </a:r>
            <a:r>
              <a:rPr lang="en-GB" dirty="0">
                <a:solidFill>
                  <a:srgbClr val="0556A2"/>
                </a:solidFill>
                <a:latin typeface="Arial" panose="020B0604020202020204" pitchFamily="34" charset="0"/>
                <a:cs typeface="Arial" panose="020B0604020202020204" pitchFamily="34" charset="0"/>
              </a:rPr>
              <a:t> 58.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556A2"/>
                </a:solidFill>
                <a:latin typeface="Arial" panose="020B0604020202020204" pitchFamily="34" charset="0"/>
                <a:cs typeface="Arial" panose="020B0604020202020204" pitchFamily="34" charset="0"/>
              </a:rPr>
              <a:t>With abstracts, by tweaking the parameters of the algorithm, we managed to </a:t>
            </a:r>
            <a:r>
              <a:rPr lang="en-GB" b="0" dirty="0">
                <a:solidFill>
                  <a:srgbClr val="0556A2"/>
                </a:solidFill>
                <a:latin typeface="Arial" panose="020B0604020202020204" pitchFamily="34" charset="0"/>
                <a:cs typeface="Arial" panose="020B0604020202020204" pitchFamily="34" charset="0"/>
              </a:rPr>
              <a:t>produce </a:t>
            </a:r>
            <a:r>
              <a:rPr lang="en-GB" dirty="0">
                <a:solidFill>
                  <a:srgbClr val="0556A2"/>
                </a:solidFill>
                <a:latin typeface="Arial" panose="020B0604020202020204" pitchFamily="34" charset="0"/>
                <a:cs typeface="Arial" panose="020B0604020202020204" pitchFamily="34" charset="0"/>
              </a:rPr>
              <a:t>18 topics</a:t>
            </a:r>
            <a:r>
              <a:rPr lang="en-GB" b="0" dirty="0">
                <a:solidFill>
                  <a:srgbClr val="0556A2"/>
                </a:solidFill>
                <a:latin typeface="Arial" panose="020B0604020202020204" pitchFamily="34" charset="0"/>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The output is an html file where, if you hover over the nodes you can appreciate “grouped” topics.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For example, here we can see the two main topics that represent prevalently the content of the reports (on top) and the scientific papers (at the bottom).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But you can also explore other sub-topics.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556A2"/>
                </a:solidFill>
                <a:latin typeface="Arial" panose="020B0604020202020204" pitchFamily="34" charset="0"/>
                <a:cs typeface="Arial" panose="020B0604020202020204" pitchFamily="34" charset="0"/>
              </a:rPr>
              <a:t>Also in the Abstract’s corpus you see the same main two topics, one related prevalently to the reports and the other prevalently related to the papers (top and bottom), but clearly with less granularity on the possible sub-topics.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dirty="0">
              <a:solidFill>
                <a:srgbClr val="0556A2"/>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solidFill>
                <a:srgbClr val="0556A2"/>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6E836CAE-2C39-4B7D-85D1-BB8F88FEEF00}" type="slidenum">
              <a:rPr lang="en-US" smtClean="0"/>
              <a:t>11</a:t>
            </a:fld>
            <a:endParaRPr lang="en-US"/>
          </a:p>
        </p:txBody>
      </p:sp>
    </p:spTree>
    <p:extLst>
      <p:ext uri="{BB962C8B-B14F-4D97-AF65-F5344CB8AC3E}">
        <p14:creationId xmlns:p14="http://schemas.microsoft.com/office/powerpoint/2010/main" val="2164108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IE" dirty="0"/>
              <a:t>Without going into much detail, also in this visualization (obtained using the UMAP – Uniform Manifold Approximation and Projection- algorithm), we can see that there is clearly a group of topics that are more related to the reports and another group that is more related to the scientific papers.</a:t>
            </a:r>
          </a:p>
          <a:p>
            <a:pPr marL="171450" indent="-171450">
              <a:buFont typeface="Arial" panose="020B0604020202020204" pitchFamily="34" charset="0"/>
              <a:buChar char="•"/>
            </a:pPr>
            <a:r>
              <a:rPr lang="en-IE" dirty="0"/>
              <a:t>And this happens both in the case where we conduct the analysis using only the abstract (left) or using the full text chunks (right), with more topics in the latter case.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tx2"/>
                </a:solidFill>
              </a:rPr>
              <a:t>Full text provide a more nuanced model, with substantially all topics produced by the abstracts represented by the full text models</a:t>
            </a:r>
            <a:r>
              <a:rPr lang="en-IE" dirty="0">
                <a:solidFill>
                  <a:schemeClr val="tx2"/>
                </a:solidFill>
              </a:rPr>
              <a:t>.</a:t>
            </a:r>
            <a:endParaRPr lang="en-GB" dirty="0">
              <a:solidFill>
                <a:schemeClr val="tx2"/>
              </a:solidFill>
            </a:endParaRPr>
          </a:p>
        </p:txBody>
      </p:sp>
      <p:sp>
        <p:nvSpPr>
          <p:cNvPr id="4" name="Slide Number Placeholder 3"/>
          <p:cNvSpPr>
            <a:spLocks noGrp="1"/>
          </p:cNvSpPr>
          <p:nvPr>
            <p:ph type="sldNum" sz="quarter" idx="5"/>
          </p:nvPr>
        </p:nvSpPr>
        <p:spPr/>
        <p:txBody>
          <a:bodyPr/>
          <a:lstStyle/>
          <a:p>
            <a:fld id="{6E836CAE-2C39-4B7D-85D1-BB8F88FEEF00}" type="slidenum">
              <a:rPr lang="en-US" smtClean="0"/>
              <a:t>12</a:t>
            </a:fld>
            <a:endParaRPr lang="en-US"/>
          </a:p>
        </p:txBody>
      </p:sp>
    </p:spTree>
    <p:extLst>
      <p:ext uri="{BB962C8B-B14F-4D97-AF65-F5344CB8AC3E}">
        <p14:creationId xmlns:p14="http://schemas.microsoft.com/office/powerpoint/2010/main" val="3417798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94" indent="-228594">
              <a:buFont typeface="Arial" panose="020B0604020202020204" pitchFamily="34" charset="0"/>
              <a:buChar char="•"/>
            </a:pPr>
            <a:r>
              <a:rPr lang="en-GB" dirty="0">
                <a:solidFill>
                  <a:schemeClr val="tx2"/>
                </a:solidFill>
              </a:rPr>
              <a:t>We decided to focus on papers, because of the separation in the topic analysis.</a:t>
            </a:r>
          </a:p>
          <a:p>
            <a:pPr marL="228594" indent="-228594">
              <a:buFont typeface="Arial" panose="020B0604020202020204" pitchFamily="34" charset="0"/>
              <a:buChar char="•"/>
            </a:pPr>
            <a:endParaRPr lang="en-GB" dirty="0">
              <a:solidFill>
                <a:schemeClr val="tx2"/>
              </a:solidFill>
            </a:endParaRPr>
          </a:p>
          <a:p>
            <a:pPr marL="228594" indent="-228594">
              <a:buFont typeface="Arial" panose="020B0604020202020204" pitchFamily="34" charset="0"/>
              <a:buChar char="•"/>
            </a:pPr>
            <a:r>
              <a:rPr lang="en-GB" dirty="0">
                <a:solidFill>
                  <a:schemeClr val="tx2"/>
                </a:solidFill>
              </a:rPr>
              <a:t>The pipeline analysis was applied to the 154 papers selected by the AI screening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tx2"/>
              </a:solidFill>
            </a:endParaRPr>
          </a:p>
          <a:p>
            <a:endParaRPr lang="en-IE" dirty="0"/>
          </a:p>
        </p:txBody>
      </p:sp>
      <p:sp>
        <p:nvSpPr>
          <p:cNvPr id="4" name="Slide Number Placeholder 3"/>
          <p:cNvSpPr>
            <a:spLocks noGrp="1"/>
          </p:cNvSpPr>
          <p:nvPr>
            <p:ph type="sldNum" sz="quarter" idx="5"/>
          </p:nvPr>
        </p:nvSpPr>
        <p:spPr/>
        <p:txBody>
          <a:bodyPr/>
          <a:lstStyle/>
          <a:p>
            <a:fld id="{6E836CAE-2C39-4B7D-85D1-BB8F88FEEF00}" type="slidenum">
              <a:rPr lang="en-US" smtClean="0"/>
              <a:t>13</a:t>
            </a:fld>
            <a:endParaRPr lang="en-US"/>
          </a:p>
        </p:txBody>
      </p:sp>
    </p:spTree>
    <p:extLst>
      <p:ext uri="{BB962C8B-B14F-4D97-AF65-F5344CB8AC3E}">
        <p14:creationId xmlns:p14="http://schemas.microsoft.com/office/powerpoint/2010/main" val="1420564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spcBef>
                <a:spcPts val="800"/>
              </a:spcBef>
              <a:spcAft>
                <a:spcPts val="800"/>
              </a:spcAft>
              <a:buFont typeface="Arial" panose="020B0604020202020204" pitchFamily="34" charset="0"/>
              <a:buChar char="•"/>
            </a:pPr>
            <a:r>
              <a:rPr lang="en-IE" sz="1200" dirty="0">
                <a:solidFill>
                  <a:schemeClr val="tx2"/>
                </a:solidFill>
                <a:ea typeface="Gadugi" panose="020B0502040204020203" pitchFamily="34" charset="0"/>
              </a:rPr>
              <a:t>To understand if there were specific AI methos particularly used in certain sustainability applications we verified the association chunk-wise and document-wise (we reassociated </a:t>
            </a:r>
            <a:r>
              <a:rPr lang="en-IE" sz="1200" b="1" dirty="0">
                <a:solidFill>
                  <a:schemeClr val="tx2"/>
                </a:solidFill>
                <a:ea typeface="Gadugi" panose="020B0502040204020203" pitchFamily="34" charset="0"/>
              </a:rPr>
              <a:t>each paper to </a:t>
            </a:r>
            <a:r>
              <a:rPr lang="en-IE" sz="1200" dirty="0">
                <a:solidFill>
                  <a:schemeClr val="tx2"/>
                </a:solidFill>
                <a:ea typeface="Gadugi" panose="020B0502040204020203" pitchFamily="34" charset="0"/>
              </a:rPr>
              <a:t>its own topics)</a:t>
            </a:r>
          </a:p>
          <a:p>
            <a:pPr marL="171450" indent="-171450">
              <a:lnSpc>
                <a:spcPct val="150000"/>
              </a:lnSpc>
              <a:spcBef>
                <a:spcPts val="800"/>
              </a:spcBef>
              <a:spcAft>
                <a:spcPts val="800"/>
              </a:spcAft>
              <a:buFont typeface="Arial" panose="020B0604020202020204" pitchFamily="34" charset="0"/>
              <a:buChar char="•"/>
            </a:pPr>
            <a:r>
              <a:rPr lang="en-IE" sz="1200" dirty="0">
                <a:solidFill>
                  <a:schemeClr val="tx2"/>
                </a:solidFill>
                <a:ea typeface="Gadugi" panose="020B0502040204020203" pitchFamily="34" charset="0"/>
              </a:rPr>
              <a:t>The analysis reveals </a:t>
            </a:r>
            <a:r>
              <a:rPr lang="en-IE" sz="1200" b="1" dirty="0">
                <a:solidFill>
                  <a:schemeClr val="tx2"/>
                </a:solidFill>
                <a:ea typeface="Gadugi" panose="020B0502040204020203" pitchFamily="34" charset="0"/>
              </a:rPr>
              <a:t>patterns</a:t>
            </a:r>
            <a:r>
              <a:rPr lang="en-IE" sz="1200" dirty="0">
                <a:solidFill>
                  <a:schemeClr val="tx2"/>
                </a:solidFill>
                <a:ea typeface="Gadugi" panose="020B0502040204020203" pitchFamily="34" charset="0"/>
              </a:rPr>
              <a:t>, showing that the field is applying specific AI tools to </a:t>
            </a:r>
            <a:r>
              <a:rPr lang="en-IE" sz="1200" b="1" dirty="0">
                <a:solidFill>
                  <a:schemeClr val="tx2"/>
                </a:solidFill>
                <a:ea typeface="Gadugi" panose="020B0502040204020203" pitchFamily="34" charset="0"/>
              </a:rPr>
              <a:t>solve problems in LCA</a:t>
            </a:r>
            <a:r>
              <a:rPr lang="en-IE" sz="1200" dirty="0">
                <a:solidFill>
                  <a:schemeClr val="tx2"/>
                </a:solidFill>
                <a:ea typeface="Gadugi" panose="020B0502040204020203" pitchFamily="34" charset="0"/>
              </a:rPr>
              <a:t>, particularly around </a:t>
            </a:r>
            <a:r>
              <a:rPr lang="en-IE" sz="1200" b="1" dirty="0">
                <a:solidFill>
                  <a:schemeClr val="tx2"/>
                </a:solidFill>
                <a:ea typeface="Gadugi" panose="020B0502040204020203" pitchFamily="34" charset="0"/>
              </a:rPr>
              <a:t>data complexity </a:t>
            </a:r>
            <a:r>
              <a:rPr lang="en-IE" sz="1200" dirty="0">
                <a:solidFill>
                  <a:schemeClr val="tx2"/>
                </a:solidFill>
                <a:ea typeface="Gadugi" panose="020B0502040204020203" pitchFamily="34" charset="0"/>
              </a:rPr>
              <a:t>and </a:t>
            </a:r>
            <a:r>
              <a:rPr lang="en-IE" sz="1200" b="1" dirty="0">
                <a:solidFill>
                  <a:schemeClr val="tx2"/>
                </a:solidFill>
                <a:ea typeface="Gadugi" panose="020B0502040204020203" pitchFamily="34" charset="0"/>
              </a:rPr>
              <a:t>optimization</a:t>
            </a:r>
            <a:r>
              <a:rPr lang="en-IE" sz="1200" dirty="0">
                <a:solidFill>
                  <a:schemeClr val="tx2"/>
                </a:solidFill>
                <a:ea typeface="Gadugi" panose="020B0502040204020203" pitchFamily="34" charset="0"/>
              </a:rPr>
              <a:t>.</a:t>
            </a:r>
            <a:endParaRPr lang="en-IE" dirty="0"/>
          </a:p>
          <a:p>
            <a:pPr marL="171450" indent="-171450">
              <a:buFont typeface="Arial" panose="020B0604020202020204" pitchFamily="34" charset="0"/>
              <a:buChar char="•"/>
            </a:pPr>
            <a:r>
              <a:rPr lang="en-IE" dirty="0"/>
              <a:t>The figure shows the first 10 topics, which are also the most important ones (because remember that the higher the number of the topic, the lower its importance)</a:t>
            </a:r>
          </a:p>
          <a:p>
            <a:pPr marL="171450" indent="-171450">
              <a:buFont typeface="Arial" panose="020B0604020202020204" pitchFamily="34" charset="0"/>
              <a:buChar char="•"/>
            </a:pPr>
            <a:r>
              <a:rPr lang="en-IE" dirty="0"/>
              <a:t>The proximity of Topic 0 (cross </a:t>
            </a:r>
            <a:r>
              <a:rPr lang="en-IE" dirty="0" err="1"/>
              <a:t>validation_xgboost_overfitting</a:t>
            </a:r>
            <a:r>
              <a:rPr lang="en-IE" dirty="0"/>
              <a:t>) to Topic 5 (impacts </a:t>
            </a:r>
            <a:r>
              <a:rPr lang="en-IE" dirty="0" err="1"/>
              <a:t>chemicals_chemicals_ecotoxicity</a:t>
            </a:r>
            <a:r>
              <a:rPr lang="en-IE" dirty="0"/>
              <a:t>) on the </a:t>
            </a:r>
            <a:r>
              <a:rPr lang="en-IE" dirty="0" err="1"/>
              <a:t>BERTopic</a:t>
            </a:r>
            <a:r>
              <a:rPr lang="en-IE" dirty="0"/>
              <a:t> map paints a clear picture of </a:t>
            </a:r>
            <a:r>
              <a:rPr lang="en-IE" b="1" dirty="0"/>
              <a:t>applied data science in environmental risk assessment.</a:t>
            </a:r>
          </a:p>
          <a:p>
            <a:pPr marL="171450" indent="-171450">
              <a:buFont typeface="Arial" panose="020B0604020202020204" pitchFamily="34" charset="0"/>
              <a:buChar char="•"/>
            </a:pPr>
            <a:r>
              <a:rPr lang="en-IE" b="0" dirty="0"/>
              <a:t>Likewise, we can see the proximity between Topic 3 (building </a:t>
            </a:r>
            <a:r>
              <a:rPr lang="en-IE" b="0" dirty="0" err="1"/>
              <a:t>energy_building</a:t>
            </a:r>
            <a:r>
              <a:rPr lang="en-IE" b="0" dirty="0"/>
              <a:t> </a:t>
            </a:r>
            <a:r>
              <a:rPr lang="en-IE" b="0" dirty="0" err="1"/>
              <a:t>performance_building</a:t>
            </a:r>
            <a:r>
              <a:rPr lang="en-IE" b="0" dirty="0"/>
              <a:t> design) and the Topics 7 (related to evolutionary algorithms) and 8 (related to optimization and solar energy).</a:t>
            </a:r>
          </a:p>
          <a:p>
            <a:pPr marL="171450" indent="-171450">
              <a:buFont typeface="Arial" panose="020B0604020202020204" pitchFamily="34" charset="0"/>
              <a:buChar char="•"/>
            </a:pPr>
            <a:r>
              <a:rPr lang="en-IE" dirty="0"/>
              <a:t>This reveals that the sophisticated computational tools of </a:t>
            </a:r>
            <a:r>
              <a:rPr lang="en-IE" b="1" dirty="0"/>
              <a:t>evolutionary algorithms</a:t>
            </a:r>
            <a:r>
              <a:rPr lang="en-IE" dirty="0"/>
              <a:t> are being widely employed for the </a:t>
            </a:r>
            <a:r>
              <a:rPr lang="en-IE" b="1" dirty="0"/>
              <a:t>optimization</a:t>
            </a:r>
            <a:r>
              <a:rPr lang="en-IE" dirty="0"/>
              <a:t> of </a:t>
            </a:r>
            <a:r>
              <a:rPr lang="en-IE" b="1" dirty="0"/>
              <a:t>solar energy integration and holistic building design and performance.</a:t>
            </a:r>
            <a:endParaRPr lang="en-IE" b="0" dirty="0"/>
          </a:p>
        </p:txBody>
      </p:sp>
      <p:sp>
        <p:nvSpPr>
          <p:cNvPr id="4" name="Slide Number Placeholder 3"/>
          <p:cNvSpPr>
            <a:spLocks noGrp="1"/>
          </p:cNvSpPr>
          <p:nvPr>
            <p:ph type="sldNum" sz="quarter" idx="5"/>
          </p:nvPr>
        </p:nvSpPr>
        <p:spPr/>
        <p:txBody>
          <a:bodyPr/>
          <a:lstStyle/>
          <a:p>
            <a:fld id="{6E836CAE-2C39-4B7D-85D1-BB8F88FEEF00}" type="slidenum">
              <a:rPr lang="en-US" smtClean="0"/>
              <a:t>15</a:t>
            </a:fld>
            <a:endParaRPr lang="en-US"/>
          </a:p>
        </p:txBody>
      </p:sp>
    </p:spTree>
    <p:extLst>
      <p:ext uri="{BB962C8B-B14F-4D97-AF65-F5344CB8AC3E}">
        <p14:creationId xmlns:p14="http://schemas.microsoft.com/office/powerpoint/2010/main" val="1729881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IE" sz="1200" b="1" dirty="0">
                <a:solidFill>
                  <a:srgbClr val="0556A2"/>
                </a:solidFill>
              </a:rPr>
              <a:t>Prompt’s design </a:t>
            </a:r>
            <a:r>
              <a:rPr lang="en-IE" sz="1200" dirty="0">
                <a:solidFill>
                  <a:srgbClr val="0556A2"/>
                </a:solidFill>
              </a:rPr>
              <a:t>plays a very important role. For example, we realised that mentioning among the inclusions criteria a full list of environmental impact indicators  (e.g., biodiversity, human health, acidification, eutrophication, etc.), instead of only CO2-equivalent emissions or generically mentioning the impacts on “sustainability indicators”, improved the agreement between Gemini’s verdict and my evaluation by more than 30%.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dirty="0">
                <a:solidFill>
                  <a:srgbClr val="0556A2"/>
                </a:solidFill>
              </a:rPr>
              <a:t>Careful manual cleaning of the text to exclude noise is very important.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1" dirty="0" err="1">
                <a:solidFill>
                  <a:srgbClr val="0556A2"/>
                </a:solidFill>
              </a:rPr>
              <a:t>KeyBERT</a:t>
            </a:r>
            <a:r>
              <a:rPr lang="en-IE" sz="1200" dirty="0">
                <a:solidFill>
                  <a:srgbClr val="0556A2"/>
                </a:solidFill>
              </a:rPr>
              <a:t> is a more energy efficient alternative to LLMs (hosted online or even on premise) and in our case allows more detailed (intelligible) topics.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dirty="0">
                <a:solidFill>
                  <a:srgbClr val="0556A2"/>
                </a:solidFill>
              </a:rPr>
              <a:t>Analysing only scientific papers and using the full texts instead of only the abstracts, ultimately allows more granularity in topic analysis.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dirty="0">
                <a:solidFill>
                  <a:srgbClr val="0556A2"/>
                </a:solidFill>
              </a:rPr>
              <a:t>Finally, I spend a word about the reports. Their use didn’t seem to highlight important topics that would have been difficult to guess without the TM. However, we have to say that we used only about 60 reports. But using also industrial reports (which were not freely available) would have probably revealed more interesting connections with the topics emerging from the scientific papers.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dirty="0">
              <a:solidFill>
                <a:srgbClr val="0556A2"/>
              </a:solidFill>
            </a:endParaRPr>
          </a:p>
          <a:p>
            <a:pPr marL="171450" indent="-171450">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6E836CAE-2C39-4B7D-85D1-BB8F88FEEF00}" type="slidenum">
              <a:rPr lang="en-US" smtClean="0"/>
              <a:t>16</a:t>
            </a:fld>
            <a:endParaRPr lang="en-US"/>
          </a:p>
        </p:txBody>
      </p:sp>
    </p:spTree>
    <p:extLst>
      <p:ext uri="{BB962C8B-B14F-4D97-AF65-F5344CB8AC3E}">
        <p14:creationId xmlns:p14="http://schemas.microsoft.com/office/powerpoint/2010/main" val="2061776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2D49E-4342-BB64-BDF7-852F0767DB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9F8CF-4638-4F4B-57BB-64CB0ACA5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3CD55-73E7-C4FF-E59E-F1F1D6E0F204}"/>
              </a:ext>
            </a:extLst>
          </p:cNvPr>
          <p:cNvSpPr>
            <a:spLocks noGrp="1"/>
          </p:cNvSpPr>
          <p:nvPr>
            <p:ph type="body" idx="1"/>
          </p:nvPr>
        </p:nvSpPr>
        <p:spPr/>
        <p:txBody>
          <a:bodyPr/>
          <a:lstStyle/>
          <a:p>
            <a:pPr marL="171450" indent="-171450">
              <a:buFont typeface="Arial" panose="020B0604020202020204" pitchFamily="34" charset="0"/>
              <a:buChar char="•"/>
            </a:pPr>
            <a:r>
              <a:rPr lang="en-IE" dirty="0"/>
              <a:t>LCM </a:t>
            </a:r>
            <a:r>
              <a:rPr lang="en-IE" sz="1200" b="0" i="0" u="none" strike="noStrike" kern="1200" baseline="0" dirty="0">
                <a:solidFill>
                  <a:schemeClr val="tx1"/>
                </a:solidFill>
                <a:latin typeface="+mn-lt"/>
                <a:ea typeface="+mn-ea"/>
                <a:cs typeface="+mn-cs"/>
              </a:rPr>
              <a:t>heavily relies on data processing, including data collection, cleaning, integration, and conversion into a suitable structure for analysis to uncover meaningful patterns and relationships</a:t>
            </a:r>
            <a:endParaRPr lang="en-IE" dirty="0"/>
          </a:p>
          <a:p>
            <a:pPr marL="171450" indent="-171450">
              <a:buFont typeface="Arial" panose="020B0604020202020204" pitchFamily="34" charset="0"/>
              <a:buChar char="•"/>
            </a:pPr>
            <a:r>
              <a:rPr lang="en-IE" sz="1200" b="0" i="0" u="none" strike="noStrike" kern="1200" baseline="0" dirty="0">
                <a:solidFill>
                  <a:schemeClr val="tx1"/>
                </a:solidFill>
                <a:latin typeface="+mn-lt"/>
                <a:ea typeface="+mn-ea"/>
                <a:cs typeface="+mn-cs"/>
              </a:rPr>
              <a:t>By enhancing these data processing capabilities AI and ML can improve the effectiveness of LCM</a:t>
            </a:r>
          </a:p>
          <a:p>
            <a:pPr marL="171450" indent="-171450">
              <a:buFont typeface="Arial" panose="020B0604020202020204" pitchFamily="34" charset="0"/>
              <a:buChar char="•"/>
            </a:pPr>
            <a:r>
              <a:rPr lang="en-IE" dirty="0"/>
              <a:t>In recent years, AI and ML have emerged as powerful approaches that can greatly accelerate LCA workflows</a:t>
            </a:r>
            <a:endParaRPr lang="en-US" dirty="0"/>
          </a:p>
        </p:txBody>
      </p:sp>
      <p:sp>
        <p:nvSpPr>
          <p:cNvPr id="4" name="Slide Number Placeholder 3">
            <a:extLst>
              <a:ext uri="{FF2B5EF4-FFF2-40B4-BE49-F238E27FC236}">
                <a16:creationId xmlns:a16="http://schemas.microsoft.com/office/drawing/2014/main" id="{BCC6EA1F-948D-6D65-9722-661812E5DF14}"/>
              </a:ext>
            </a:extLst>
          </p:cNvPr>
          <p:cNvSpPr>
            <a:spLocks noGrp="1"/>
          </p:cNvSpPr>
          <p:nvPr>
            <p:ph type="sldNum" sz="quarter" idx="5"/>
          </p:nvPr>
        </p:nvSpPr>
        <p:spPr/>
        <p:txBody>
          <a:bodyPr/>
          <a:lstStyle/>
          <a:p>
            <a:fld id="{6E836CAE-2C39-4B7D-85D1-BB8F88FEEF00}" type="slidenum">
              <a:rPr lang="en-US" smtClean="0"/>
              <a:t>17</a:t>
            </a:fld>
            <a:endParaRPr lang="en-US"/>
          </a:p>
        </p:txBody>
      </p:sp>
    </p:spTree>
    <p:extLst>
      <p:ext uri="{BB962C8B-B14F-4D97-AF65-F5344CB8AC3E}">
        <p14:creationId xmlns:p14="http://schemas.microsoft.com/office/powerpoint/2010/main" val="3745689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CB73F-3278-AB65-FF8D-76FE3E33B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5740E1-E9C1-1C99-639F-436B3C560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D7C31-D39D-E641-464F-F0F61B4FB6BD}"/>
              </a:ext>
            </a:extLst>
          </p:cNvPr>
          <p:cNvSpPr>
            <a:spLocks noGrp="1"/>
          </p:cNvSpPr>
          <p:nvPr>
            <p:ph type="body" idx="1"/>
          </p:nvPr>
        </p:nvSpPr>
        <p:spPr/>
        <p:txBody>
          <a:bodyPr/>
          <a:lstStyle/>
          <a:p>
            <a:pPr marL="171450" indent="-171450">
              <a:buFont typeface="Arial" panose="020B0604020202020204" pitchFamily="34" charset="0"/>
              <a:buChar char="•"/>
            </a:pPr>
            <a:r>
              <a:rPr lang="en-IE" dirty="0"/>
              <a:t>Without going into much detail, also in this visualization, we can see that there is clearly a group of topics that are more related to the reports and another group that is more related to the scientific papers.</a:t>
            </a:r>
          </a:p>
          <a:p>
            <a:pPr marL="171450" indent="-171450">
              <a:buFont typeface="Arial" panose="020B0604020202020204" pitchFamily="34" charset="0"/>
              <a:buChar char="•"/>
            </a:pPr>
            <a:r>
              <a:rPr lang="en-IE" dirty="0"/>
              <a:t>And this happens both in the case where we conduct the analysis using only the abstract (left) or using the full text chunks (right), with more topics in the latter case.</a:t>
            </a:r>
          </a:p>
        </p:txBody>
      </p:sp>
      <p:sp>
        <p:nvSpPr>
          <p:cNvPr id="4" name="Slide Number Placeholder 3">
            <a:extLst>
              <a:ext uri="{FF2B5EF4-FFF2-40B4-BE49-F238E27FC236}">
                <a16:creationId xmlns:a16="http://schemas.microsoft.com/office/drawing/2014/main" id="{D365B5A3-2E71-CCB1-D871-463467FD4310}"/>
              </a:ext>
            </a:extLst>
          </p:cNvPr>
          <p:cNvSpPr>
            <a:spLocks noGrp="1"/>
          </p:cNvSpPr>
          <p:nvPr>
            <p:ph type="sldNum" sz="quarter" idx="5"/>
          </p:nvPr>
        </p:nvSpPr>
        <p:spPr/>
        <p:txBody>
          <a:bodyPr/>
          <a:lstStyle/>
          <a:p>
            <a:fld id="{6E836CAE-2C39-4B7D-85D1-BB8F88FEEF00}" type="slidenum">
              <a:rPr lang="en-US" smtClean="0"/>
              <a:t>19</a:t>
            </a:fld>
            <a:endParaRPr lang="en-US"/>
          </a:p>
        </p:txBody>
      </p:sp>
    </p:spTree>
    <p:extLst>
      <p:ext uri="{BB962C8B-B14F-4D97-AF65-F5344CB8AC3E}">
        <p14:creationId xmlns:p14="http://schemas.microsoft.com/office/powerpoint/2010/main" val="2020758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jp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building with columns and a fence&#10;&#10;AI-generated content may be incorrect.">
            <a:extLst>
              <a:ext uri="{FF2B5EF4-FFF2-40B4-BE49-F238E27FC236}">
                <a16:creationId xmlns:a16="http://schemas.microsoft.com/office/drawing/2014/main" id="{9CCA15B1-E589-81BB-4CA9-685BDE2C83A3}"/>
              </a:ext>
            </a:extLst>
          </p:cNvPr>
          <p:cNvPicPr>
            <a:picLocks noChangeAspect="1"/>
          </p:cNvPicPr>
          <p:nvPr userDrawn="1"/>
        </p:nvPicPr>
        <p:blipFill>
          <a:blip r:embed="rId2">
            <a:extLst>
              <a:ext uri="{28A0092B-C50C-407E-A947-70E740481C1C}">
                <a14:useLocalDpi xmlns:a14="http://schemas.microsoft.com/office/drawing/2010/main" val="0"/>
              </a:ext>
            </a:extLst>
          </a:blip>
          <a:srcRect b="12736"/>
          <a:stretch>
            <a:fillRect/>
          </a:stretch>
        </p:blipFill>
        <p:spPr>
          <a:xfrm>
            <a:off x="4230" y="0"/>
            <a:ext cx="12187770" cy="5986647"/>
          </a:xfrm>
          <a:prstGeom prst="rect">
            <a:avLst/>
          </a:prstGeom>
        </p:spPr>
      </p:pic>
      <p:sp>
        <p:nvSpPr>
          <p:cNvPr id="12" name="Rectangle 11">
            <a:extLst>
              <a:ext uri="{FF2B5EF4-FFF2-40B4-BE49-F238E27FC236}">
                <a16:creationId xmlns:a16="http://schemas.microsoft.com/office/drawing/2014/main" id="{5CD55B5B-2F69-6712-6D80-2D6AB843D371}"/>
              </a:ext>
            </a:extLst>
          </p:cNvPr>
          <p:cNvSpPr/>
          <p:nvPr userDrawn="1"/>
        </p:nvSpPr>
        <p:spPr>
          <a:xfrm>
            <a:off x="0" y="5935579"/>
            <a:ext cx="12192000" cy="9224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Box 2">
            <a:extLst>
              <a:ext uri="{FF2B5EF4-FFF2-40B4-BE49-F238E27FC236}">
                <a16:creationId xmlns:a16="http://schemas.microsoft.com/office/drawing/2014/main" id="{888C6E0F-E5B0-A747-168B-63CF7748A35C}"/>
              </a:ext>
            </a:extLst>
          </p:cNvPr>
          <p:cNvSpPr txBox="1">
            <a:spLocks noChangeArrowheads="1"/>
          </p:cNvSpPr>
          <p:nvPr userDrawn="1"/>
        </p:nvSpPr>
        <p:spPr bwMode="auto">
          <a:xfrm>
            <a:off x="938834" y="5184608"/>
            <a:ext cx="10178747" cy="750971"/>
          </a:xfrm>
          <a:prstGeom prst="rect">
            <a:avLst/>
          </a:prstGeom>
          <a:solidFill>
            <a:schemeClr val="bg1">
              <a:lumMod val="95000"/>
              <a:alpha val="90000"/>
            </a:schemeClr>
          </a:solidFill>
          <a:ln w="9525">
            <a:noFill/>
            <a:miter lim="800000"/>
            <a:headEnd/>
            <a:tailEnd/>
          </a:ln>
        </p:spPr>
        <p:txBody>
          <a:bodyPr rot="0" vert="horz" wrap="square" lIns="68571" tIns="34286" rIns="68571" bIns="34286" anchor="t" anchorCtr="0">
            <a:noAutofit/>
          </a:bodyPr>
          <a:lstStyle/>
          <a:p>
            <a:pPr algn="ctr" defTabSz="685732">
              <a:lnSpc>
                <a:spcPct val="107000"/>
              </a:lnSpc>
            </a:pPr>
            <a:r>
              <a:rPr lang="en-US" sz="2000" dirty="0">
                <a:solidFill>
                  <a:srgbClr val="2F5496"/>
                </a:solidFill>
                <a:latin typeface="Arial" panose="020B0604020202020204" pitchFamily="34" charset="0"/>
                <a:ea typeface="Calibri" panose="020F0502020204030204" pitchFamily="34" charset="0"/>
                <a:cs typeface="Arial" panose="020B0604020202020204" pitchFamily="34" charset="0"/>
              </a:rPr>
              <a:t>The 12</a:t>
            </a:r>
            <a:r>
              <a:rPr lang="en-US" sz="2000" baseline="30000" dirty="0">
                <a:solidFill>
                  <a:srgbClr val="2F5496"/>
                </a:solidFill>
                <a:latin typeface="Arial" panose="020B0604020202020204" pitchFamily="34" charset="0"/>
                <a:ea typeface="Calibri" panose="020F0502020204030204" pitchFamily="34" charset="0"/>
                <a:cs typeface="Arial" panose="020B0604020202020204" pitchFamily="34" charset="0"/>
              </a:rPr>
              <a:t>th</a:t>
            </a:r>
            <a:r>
              <a:rPr lang="en-US" sz="2000" dirty="0">
                <a:solidFill>
                  <a:srgbClr val="2F5496"/>
                </a:solidFill>
                <a:latin typeface="Arial" panose="020B0604020202020204" pitchFamily="34" charset="0"/>
                <a:ea typeface="Calibri" panose="020F0502020204030204" pitchFamily="34" charset="0"/>
                <a:cs typeface="Arial" panose="020B0604020202020204" pitchFamily="34" charset="0"/>
              </a:rPr>
              <a:t> International Conference on Life Cycle Management</a:t>
            </a:r>
            <a:endParaRPr lang="en-DE" sz="2000" dirty="0">
              <a:latin typeface="Arial" panose="020B0604020202020204" pitchFamily="34" charset="0"/>
              <a:ea typeface="Calibri" panose="020F0502020204030204" pitchFamily="34" charset="0"/>
              <a:cs typeface="Arial" panose="020B0604020202020204" pitchFamily="34" charset="0"/>
            </a:endParaRPr>
          </a:p>
          <a:p>
            <a:pPr algn="ctr" defTabSz="685732">
              <a:lnSpc>
                <a:spcPct val="107000"/>
              </a:lnSpc>
            </a:pPr>
            <a:r>
              <a:rPr lang="en-US" sz="2000" b="1" dirty="0">
                <a:solidFill>
                  <a:srgbClr val="1F3864"/>
                </a:solidFill>
                <a:latin typeface="Arial" panose="020B0604020202020204" pitchFamily="34" charset="0"/>
                <a:ea typeface="Calibri" panose="020F0502020204030204" pitchFamily="34" charset="0"/>
                <a:cs typeface="Arial" panose="020B0604020202020204" pitchFamily="34" charset="0"/>
              </a:rPr>
              <a:t>9 -12 September 2025, Palermo, Italy</a:t>
            </a:r>
            <a:endParaRPr lang="en-DE" sz="2000" b="1" dirty="0">
              <a:latin typeface="Arial" panose="020B0604020202020204" pitchFamily="34" charset="0"/>
              <a:ea typeface="Calibri" panose="020F0502020204030204" pitchFamily="34" charset="0"/>
              <a:cs typeface="Arial" panose="020B0604020202020204" pitchFamily="34" charset="0"/>
            </a:endParaRPr>
          </a:p>
        </p:txBody>
      </p:sp>
      <p:pic>
        <p:nvPicPr>
          <p:cNvPr id="19" name="Picture 18" descr="A circle of colorful circles&#10;&#10;AI-generated content may be incorrect.">
            <a:extLst>
              <a:ext uri="{FF2B5EF4-FFF2-40B4-BE49-F238E27FC236}">
                <a16:creationId xmlns:a16="http://schemas.microsoft.com/office/drawing/2014/main" id="{37F6DA41-55FB-4A74-6331-CA0E97D42F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9692" y="4320433"/>
            <a:ext cx="647019" cy="645463"/>
          </a:xfrm>
          <a:prstGeom prst="rect">
            <a:avLst/>
          </a:prstGeom>
        </p:spPr>
      </p:pic>
      <p:pic>
        <p:nvPicPr>
          <p:cNvPr id="2" name="Picture 1">
            <a:extLst>
              <a:ext uri="{FF2B5EF4-FFF2-40B4-BE49-F238E27FC236}">
                <a16:creationId xmlns:a16="http://schemas.microsoft.com/office/drawing/2014/main" id="{CC3C6F6C-264B-6A45-D221-CAE0170F6BD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43011" y="6171136"/>
            <a:ext cx="4547937" cy="399854"/>
          </a:xfrm>
          <a:prstGeom prst="rect">
            <a:avLst/>
          </a:prstGeom>
        </p:spPr>
      </p:pic>
    </p:spTree>
    <p:extLst>
      <p:ext uri="{BB962C8B-B14F-4D97-AF65-F5344CB8AC3E}">
        <p14:creationId xmlns:p14="http://schemas.microsoft.com/office/powerpoint/2010/main" val="4202822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F712C42-4B9C-9273-12FF-CF46D9F5A630}"/>
              </a:ext>
            </a:extLst>
          </p:cNvPr>
          <p:cNvCxnSpPr/>
          <p:nvPr userDrawn="1"/>
        </p:nvCxnSpPr>
        <p:spPr>
          <a:xfrm>
            <a:off x="164892" y="5752759"/>
            <a:ext cx="11757284" cy="0"/>
          </a:xfrm>
          <a:prstGeom prst="line">
            <a:avLst/>
          </a:prstGeom>
          <a:ln>
            <a:solidFill>
              <a:srgbClr val="0556A2"/>
            </a:solidFill>
          </a:ln>
        </p:spPr>
        <p:style>
          <a:lnRef idx="2">
            <a:schemeClr val="accent1"/>
          </a:lnRef>
          <a:fillRef idx="0">
            <a:schemeClr val="accent1"/>
          </a:fillRef>
          <a:effectRef idx="1">
            <a:schemeClr val="accent1"/>
          </a:effectRef>
          <a:fontRef idx="minor">
            <a:schemeClr val="tx1"/>
          </a:fontRef>
        </p:style>
      </p:cxnSp>
      <p:pic>
        <p:nvPicPr>
          <p:cNvPr id="3" name="Picture 2" descr="A blue text on a black background&#10;&#10;AI-generated content may be incorrect.">
            <a:extLst>
              <a:ext uri="{FF2B5EF4-FFF2-40B4-BE49-F238E27FC236}">
                <a16:creationId xmlns:a16="http://schemas.microsoft.com/office/drawing/2014/main" id="{AAE4D448-D7AB-0386-1294-F53B434518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5165" y="5829521"/>
            <a:ext cx="1780031" cy="595796"/>
          </a:xfrm>
          <a:prstGeom prst="rect">
            <a:avLst/>
          </a:prstGeom>
        </p:spPr>
      </p:pic>
      <p:pic>
        <p:nvPicPr>
          <p:cNvPr id="5" name="Picture 4" descr="A blue logo with a leaf&#10;&#10;AI-generated content may be incorrect.">
            <a:extLst>
              <a:ext uri="{FF2B5EF4-FFF2-40B4-BE49-F238E27FC236}">
                <a16:creationId xmlns:a16="http://schemas.microsoft.com/office/drawing/2014/main" id="{D53685A7-BE80-1689-8019-4D5C1B8C1B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3254" y="5799887"/>
            <a:ext cx="885813" cy="625433"/>
          </a:xfrm>
          <a:prstGeom prst="rect">
            <a:avLst/>
          </a:prstGeom>
        </p:spPr>
      </p:pic>
      <p:pic>
        <p:nvPicPr>
          <p:cNvPr id="14" name="Picture 13" descr="A black background with a black square&#10;&#10;AI-generated content may be incorrect.">
            <a:extLst>
              <a:ext uri="{FF2B5EF4-FFF2-40B4-BE49-F238E27FC236}">
                <a16:creationId xmlns:a16="http://schemas.microsoft.com/office/drawing/2014/main" id="{E751B7AE-A573-B5A8-4C5D-DF5D62B4AD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78962" y="6528836"/>
            <a:ext cx="979292" cy="160665"/>
          </a:xfrm>
          <a:prstGeom prst="rect">
            <a:avLst/>
          </a:prstGeom>
        </p:spPr>
      </p:pic>
      <p:pic>
        <p:nvPicPr>
          <p:cNvPr id="16" name="Picture 15" descr="A blue letter on a black background&#10;&#10;AI-generated content may be incorrect.">
            <a:extLst>
              <a:ext uri="{FF2B5EF4-FFF2-40B4-BE49-F238E27FC236}">
                <a16:creationId xmlns:a16="http://schemas.microsoft.com/office/drawing/2014/main" id="{ADD76599-5E78-AAF0-CBBA-846ED2DF6D8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151450" y="6474073"/>
            <a:ext cx="896165" cy="219374"/>
          </a:xfrm>
          <a:prstGeom prst="rect">
            <a:avLst/>
          </a:prstGeom>
        </p:spPr>
      </p:pic>
      <p:pic>
        <p:nvPicPr>
          <p:cNvPr id="6" name="Picture 5">
            <a:extLst>
              <a:ext uri="{FF2B5EF4-FFF2-40B4-BE49-F238E27FC236}">
                <a16:creationId xmlns:a16="http://schemas.microsoft.com/office/drawing/2014/main" id="{A17B3280-D881-2D10-1174-AC70BD61F59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6392" y="5902718"/>
            <a:ext cx="5744283" cy="505037"/>
          </a:xfrm>
          <a:prstGeom prst="rect">
            <a:avLst/>
          </a:prstGeom>
        </p:spPr>
      </p:pic>
      <p:pic>
        <p:nvPicPr>
          <p:cNvPr id="1026" name="Picture 2" descr="LCM2025_vert.png">
            <a:extLst>
              <a:ext uri="{FF2B5EF4-FFF2-40B4-BE49-F238E27FC236}">
                <a16:creationId xmlns:a16="http://schemas.microsoft.com/office/drawing/2014/main" id="{589578C8-2AD0-46E9-8359-57C3AC1F0F68}"/>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2703" y="-1"/>
            <a:ext cx="1124330" cy="15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396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BF93AEB-E336-A84D-0C85-5E4E3BC58E60}"/>
              </a:ext>
            </a:extLst>
          </p:cNvPr>
          <p:cNvCxnSpPr/>
          <p:nvPr userDrawn="1"/>
        </p:nvCxnSpPr>
        <p:spPr>
          <a:xfrm>
            <a:off x="164892" y="6099131"/>
            <a:ext cx="11757284" cy="0"/>
          </a:xfrm>
          <a:prstGeom prst="line">
            <a:avLst/>
          </a:prstGeom>
          <a:ln>
            <a:solidFill>
              <a:srgbClr val="0556A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09FD241-6EE9-9412-F209-53A3BF932256}"/>
              </a:ext>
            </a:extLst>
          </p:cNvPr>
          <p:cNvCxnSpPr/>
          <p:nvPr userDrawn="1"/>
        </p:nvCxnSpPr>
        <p:spPr>
          <a:xfrm flipH="1">
            <a:off x="1149927" y="1288473"/>
            <a:ext cx="9088582" cy="0"/>
          </a:xfrm>
          <a:prstGeom prst="line">
            <a:avLst/>
          </a:prstGeom>
          <a:ln>
            <a:solidFill>
              <a:srgbClr val="105CA0"/>
            </a:solidFill>
          </a:ln>
        </p:spPr>
        <p:style>
          <a:lnRef idx="2">
            <a:schemeClr val="accent1"/>
          </a:lnRef>
          <a:fillRef idx="0">
            <a:schemeClr val="accent1"/>
          </a:fillRef>
          <a:effectRef idx="1">
            <a:schemeClr val="accent1"/>
          </a:effectRef>
          <a:fontRef idx="minor">
            <a:schemeClr val="tx1"/>
          </a:fontRef>
        </p:style>
      </p:cxnSp>
      <p:sp>
        <p:nvSpPr>
          <p:cNvPr id="19" name="Title 1">
            <a:extLst>
              <a:ext uri="{FF2B5EF4-FFF2-40B4-BE49-F238E27FC236}">
                <a16:creationId xmlns:a16="http://schemas.microsoft.com/office/drawing/2014/main" id="{ECA610B5-56DA-AC6F-5307-E6CB35049689}"/>
              </a:ext>
            </a:extLst>
          </p:cNvPr>
          <p:cNvSpPr>
            <a:spLocks noGrp="1"/>
          </p:cNvSpPr>
          <p:nvPr>
            <p:ph type="title"/>
          </p:nvPr>
        </p:nvSpPr>
        <p:spPr>
          <a:xfrm>
            <a:off x="1814923" y="709436"/>
            <a:ext cx="8312750" cy="257198"/>
          </a:xfrm>
        </p:spPr>
        <p:txBody>
          <a:bodyPr>
            <a:noAutofit/>
          </a:bodyPr>
          <a:lstStyle/>
          <a:p>
            <a:endParaRPr lang="en-US" sz="3200" dirty="0"/>
          </a:p>
        </p:txBody>
      </p:sp>
      <p:sp>
        <p:nvSpPr>
          <p:cNvPr id="20" name="Content Placeholder 2">
            <a:extLst>
              <a:ext uri="{FF2B5EF4-FFF2-40B4-BE49-F238E27FC236}">
                <a16:creationId xmlns:a16="http://schemas.microsoft.com/office/drawing/2014/main" id="{8358452C-447A-064D-799D-6F93C6B8DDB5}"/>
              </a:ext>
            </a:extLst>
          </p:cNvPr>
          <p:cNvSpPr>
            <a:spLocks noGrp="1"/>
          </p:cNvSpPr>
          <p:nvPr>
            <p:ph idx="1"/>
          </p:nvPr>
        </p:nvSpPr>
        <p:spPr>
          <a:xfrm>
            <a:off x="1206632" y="1639701"/>
            <a:ext cx="9858366" cy="3786363"/>
          </a:xfrm>
        </p:spPr>
        <p:txBody>
          <a:bodyPr>
            <a:normAutofit/>
          </a:bodyPr>
          <a:lstStyle/>
          <a:p>
            <a:endParaRPr lang="en-US" sz="1800" dirty="0"/>
          </a:p>
        </p:txBody>
      </p:sp>
      <p:sp>
        <p:nvSpPr>
          <p:cNvPr id="36" name="Footer Placeholder 35">
            <a:extLst>
              <a:ext uri="{FF2B5EF4-FFF2-40B4-BE49-F238E27FC236}">
                <a16:creationId xmlns:a16="http://schemas.microsoft.com/office/drawing/2014/main" id="{72DF5CB7-3B9E-92E0-623A-6FAD1577C7C7}"/>
              </a:ext>
            </a:extLst>
          </p:cNvPr>
          <p:cNvSpPr>
            <a:spLocks noGrp="1"/>
          </p:cNvSpPr>
          <p:nvPr>
            <p:ph type="ftr" sz="quarter" idx="11"/>
          </p:nvPr>
        </p:nvSpPr>
        <p:spPr/>
        <p:txBody>
          <a:bodyPr/>
          <a:lstStyle/>
          <a:p>
            <a:r>
              <a:rPr lang="en-US"/>
              <a:t>Presenter | Session Title</a:t>
            </a:r>
          </a:p>
        </p:txBody>
      </p:sp>
      <p:sp>
        <p:nvSpPr>
          <p:cNvPr id="37" name="Slide Number Placeholder 36">
            <a:extLst>
              <a:ext uri="{FF2B5EF4-FFF2-40B4-BE49-F238E27FC236}">
                <a16:creationId xmlns:a16="http://schemas.microsoft.com/office/drawing/2014/main" id="{E05C280C-C002-28AA-FEBE-06CB4F2A489A}"/>
              </a:ext>
            </a:extLst>
          </p:cNvPr>
          <p:cNvSpPr>
            <a:spLocks noGrp="1"/>
          </p:cNvSpPr>
          <p:nvPr>
            <p:ph type="sldNum" sz="quarter" idx="12"/>
          </p:nvPr>
        </p:nvSpPr>
        <p:spPr>
          <a:xfrm>
            <a:off x="658091" y="6356349"/>
            <a:ext cx="2743200" cy="365125"/>
          </a:xfrm>
        </p:spPr>
        <p:txBody>
          <a:bodyPr/>
          <a:lstStyle>
            <a:lvl1pPr algn="l">
              <a:defRPr/>
            </a:lvl1pPr>
          </a:lstStyle>
          <a:p>
            <a:fld id="{B66DABA7-C5CC-4612-889C-A09D3482BA66}" type="slidenum">
              <a:rPr lang="en-US" smtClean="0"/>
              <a:pPr/>
              <a:t>‹#›</a:t>
            </a:fld>
            <a:endParaRPr lang="en-US"/>
          </a:p>
        </p:txBody>
      </p:sp>
      <p:pic>
        <p:nvPicPr>
          <p:cNvPr id="5" name="Picture 4">
            <a:extLst>
              <a:ext uri="{FF2B5EF4-FFF2-40B4-BE49-F238E27FC236}">
                <a16:creationId xmlns:a16="http://schemas.microsoft.com/office/drawing/2014/main" id="{351491E9-2BC0-3EFF-78F6-B7475088BAC6}"/>
              </a:ext>
            </a:extLst>
          </p:cNvPr>
          <p:cNvPicPr>
            <a:picLocks noChangeAspect="1"/>
          </p:cNvPicPr>
          <p:nvPr userDrawn="1"/>
        </p:nvPicPr>
        <p:blipFill>
          <a:blip r:embed="rId2">
            <a:extLst>
              <a:ext uri="{28A0092B-C50C-407E-A947-70E740481C1C}">
                <a14:useLocalDpi xmlns:a14="http://schemas.microsoft.com/office/drawing/2010/main" val="0"/>
              </a:ext>
            </a:extLst>
          </a:blip>
          <a:srcRect r="17152" b="-6151"/>
          <a:stretch>
            <a:fillRect/>
          </a:stretch>
        </p:blipFill>
        <p:spPr>
          <a:xfrm>
            <a:off x="8381996" y="6305996"/>
            <a:ext cx="3546765" cy="399543"/>
          </a:xfrm>
          <a:prstGeom prst="rect">
            <a:avLst/>
          </a:prstGeom>
        </p:spPr>
      </p:pic>
      <p:pic>
        <p:nvPicPr>
          <p:cNvPr id="11" name="Picture 2" descr="LCM2025_vert.png">
            <a:extLst>
              <a:ext uri="{FF2B5EF4-FFF2-40B4-BE49-F238E27FC236}">
                <a16:creationId xmlns:a16="http://schemas.microsoft.com/office/drawing/2014/main" id="{4F7E099A-E43E-4FFD-8575-633C760922B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067670" y="7287"/>
            <a:ext cx="1124330" cy="15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ack and white logo&#10;&#10;AI-generated content may be incorrect.">
            <a:extLst>
              <a:ext uri="{FF2B5EF4-FFF2-40B4-BE49-F238E27FC236}">
                <a16:creationId xmlns:a16="http://schemas.microsoft.com/office/drawing/2014/main" id="{C40290AD-54C3-4BBE-8216-0ACDD4A64C1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67823" y="6356349"/>
            <a:ext cx="1859800" cy="393608"/>
          </a:xfrm>
          <a:prstGeom prst="rect">
            <a:avLst/>
          </a:prstGeom>
        </p:spPr>
      </p:pic>
    </p:spTree>
    <p:extLst>
      <p:ext uri="{BB962C8B-B14F-4D97-AF65-F5344CB8AC3E}">
        <p14:creationId xmlns:p14="http://schemas.microsoft.com/office/powerpoint/2010/main" val="3909506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4" name="Picture 2" descr="LCM2025_vert.png">
            <a:extLst>
              <a:ext uri="{FF2B5EF4-FFF2-40B4-BE49-F238E27FC236}">
                <a16:creationId xmlns:a16="http://schemas.microsoft.com/office/drawing/2014/main" id="{59E13BAE-2F04-420E-B3E1-00464A5B953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067670" y="5267151"/>
            <a:ext cx="1124330" cy="15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322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1DEE65C-69DB-4397-B801-3FC33FEB41E1}"/>
              </a:ext>
            </a:extLst>
          </p:cNvPr>
          <p:cNvSpPr txBox="1"/>
          <p:nvPr userDrawn="1"/>
        </p:nvSpPr>
        <p:spPr>
          <a:xfrm>
            <a:off x="973551" y="2721114"/>
            <a:ext cx="10020300" cy="707886"/>
          </a:xfrm>
          <a:prstGeom prst="rect">
            <a:avLst/>
          </a:prstGeom>
          <a:noFill/>
        </p:spPr>
        <p:txBody>
          <a:bodyPr wrap="square" rtlCol="0">
            <a:spAutoFit/>
          </a:bodyPr>
          <a:lstStyle/>
          <a:p>
            <a:pPr algn="ctr"/>
            <a:r>
              <a:rPr lang="en-US" sz="4000" b="1" dirty="0">
                <a:solidFill>
                  <a:srgbClr val="0556A2"/>
                </a:solidFill>
                <a:latin typeface="Arial" panose="020B0604020202020204" pitchFamily="34" charset="0"/>
                <a:cs typeface="Arial" panose="020B0604020202020204" pitchFamily="34" charset="0"/>
              </a:rPr>
              <a:t>Thanks for your kind attention</a:t>
            </a:r>
          </a:p>
        </p:txBody>
      </p:sp>
      <p:pic>
        <p:nvPicPr>
          <p:cNvPr id="7" name="Picture 6" descr="A blue text on a black background&#10;&#10;AI-generated content may be incorrect.">
            <a:extLst>
              <a:ext uri="{FF2B5EF4-FFF2-40B4-BE49-F238E27FC236}">
                <a16:creationId xmlns:a16="http://schemas.microsoft.com/office/drawing/2014/main" id="{81CD10D9-80CD-5F50-C41B-B7F0BE1261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9789" y="4424690"/>
            <a:ext cx="3190713" cy="1067967"/>
          </a:xfrm>
          <a:prstGeom prst="rect">
            <a:avLst/>
          </a:prstGeom>
        </p:spPr>
      </p:pic>
      <p:pic>
        <p:nvPicPr>
          <p:cNvPr id="9" name="Picture 8" descr="A black background with a black square&#10;&#10;AI-generated content may be incorrect.">
            <a:extLst>
              <a:ext uri="{FF2B5EF4-FFF2-40B4-BE49-F238E27FC236}">
                <a16:creationId xmlns:a16="http://schemas.microsoft.com/office/drawing/2014/main" id="{93DD5E14-5BCA-9723-E349-1B3DFAD018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07961" y="4932168"/>
            <a:ext cx="1427467" cy="234194"/>
          </a:xfrm>
          <a:prstGeom prst="rect">
            <a:avLst/>
          </a:prstGeom>
        </p:spPr>
      </p:pic>
      <p:pic>
        <p:nvPicPr>
          <p:cNvPr id="13" name="Picture 12" descr="A blue letter on a black background&#10;&#10;AI-generated content may be incorrect.">
            <a:extLst>
              <a:ext uri="{FF2B5EF4-FFF2-40B4-BE49-F238E27FC236}">
                <a16:creationId xmlns:a16="http://schemas.microsoft.com/office/drawing/2014/main" id="{4BC888A7-DFC6-593F-71F6-20BE9D7DFBA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43241" y="4925189"/>
            <a:ext cx="1261922" cy="308908"/>
          </a:xfrm>
          <a:prstGeom prst="rect">
            <a:avLst/>
          </a:prstGeom>
        </p:spPr>
      </p:pic>
      <p:grpSp>
        <p:nvGrpSpPr>
          <p:cNvPr id="5" name="Group 4">
            <a:extLst>
              <a:ext uri="{FF2B5EF4-FFF2-40B4-BE49-F238E27FC236}">
                <a16:creationId xmlns:a16="http://schemas.microsoft.com/office/drawing/2014/main" id="{0989017C-AB57-45BF-BF9A-BA1EFBD928D7}"/>
              </a:ext>
            </a:extLst>
          </p:cNvPr>
          <p:cNvGrpSpPr/>
          <p:nvPr userDrawn="1"/>
        </p:nvGrpSpPr>
        <p:grpSpPr>
          <a:xfrm>
            <a:off x="1681943" y="3697949"/>
            <a:ext cx="8739447" cy="1870364"/>
            <a:chOff x="1729047" y="3823854"/>
            <a:chExt cx="8739447" cy="1870364"/>
          </a:xfrm>
        </p:grpSpPr>
        <p:pic>
          <p:nvPicPr>
            <p:cNvPr id="8" name="Picture 7" descr="A blue logo with a leaf&#10;&#10;AI-generated content may be incorrect.">
              <a:extLst>
                <a:ext uri="{FF2B5EF4-FFF2-40B4-BE49-F238E27FC236}">
                  <a16:creationId xmlns:a16="http://schemas.microsoft.com/office/drawing/2014/main" id="{4491707B-13E6-8EC5-BEE5-980B4183E5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001" y="4523102"/>
              <a:ext cx="1427467" cy="1007870"/>
            </a:xfrm>
            <a:prstGeom prst="rect">
              <a:avLst/>
            </a:prstGeom>
          </p:spPr>
        </p:pic>
        <p:sp>
          <p:nvSpPr>
            <p:cNvPr id="3" name="TextBox 2">
              <a:extLst>
                <a:ext uri="{FF2B5EF4-FFF2-40B4-BE49-F238E27FC236}">
                  <a16:creationId xmlns:a16="http://schemas.microsoft.com/office/drawing/2014/main" id="{4D8EBB6B-457F-41CC-A32C-2C7058AEF91A}"/>
                </a:ext>
              </a:extLst>
            </p:cNvPr>
            <p:cNvSpPr txBox="1"/>
            <p:nvPr userDrawn="1"/>
          </p:nvSpPr>
          <p:spPr>
            <a:xfrm>
              <a:off x="3433156" y="3996758"/>
              <a:ext cx="2942706" cy="369332"/>
            </a:xfrm>
            <a:prstGeom prst="rect">
              <a:avLst/>
            </a:prstGeom>
            <a:noFill/>
          </p:spPr>
          <p:txBody>
            <a:bodyPr wrap="square" rtlCol="0">
              <a:spAutoFit/>
            </a:bodyPr>
            <a:lstStyle/>
            <a:p>
              <a:r>
                <a:rPr lang="en-US" dirty="0">
                  <a:solidFill>
                    <a:srgbClr val="105CA0"/>
                  </a:solidFill>
                </a:rPr>
                <a:t>Platinum Sponsors</a:t>
              </a:r>
            </a:p>
          </p:txBody>
        </p:sp>
        <p:sp>
          <p:nvSpPr>
            <p:cNvPr id="4" name="Rectangle 3">
              <a:extLst>
                <a:ext uri="{FF2B5EF4-FFF2-40B4-BE49-F238E27FC236}">
                  <a16:creationId xmlns:a16="http://schemas.microsoft.com/office/drawing/2014/main" id="{9B15BE7C-B7C3-47A7-956F-3101F0C3001B}"/>
                </a:ext>
              </a:extLst>
            </p:cNvPr>
            <p:cNvSpPr/>
            <p:nvPr userDrawn="1"/>
          </p:nvSpPr>
          <p:spPr>
            <a:xfrm>
              <a:off x="1729047" y="3823855"/>
              <a:ext cx="4971101" cy="18703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791036A-BEA7-403A-A7FF-1357AB769586}"/>
                </a:ext>
              </a:extLst>
            </p:cNvPr>
            <p:cNvSpPr txBox="1"/>
            <p:nvPr userDrawn="1"/>
          </p:nvSpPr>
          <p:spPr>
            <a:xfrm>
              <a:off x="7525788" y="3996758"/>
              <a:ext cx="2942706" cy="369332"/>
            </a:xfrm>
            <a:prstGeom prst="rect">
              <a:avLst/>
            </a:prstGeom>
            <a:noFill/>
          </p:spPr>
          <p:txBody>
            <a:bodyPr wrap="square" rtlCol="0">
              <a:spAutoFit/>
            </a:bodyPr>
            <a:lstStyle/>
            <a:p>
              <a:r>
                <a:rPr lang="en-US" dirty="0">
                  <a:solidFill>
                    <a:srgbClr val="105CA0"/>
                  </a:solidFill>
                </a:rPr>
                <a:t>Gold Sponsors</a:t>
              </a:r>
            </a:p>
          </p:txBody>
        </p:sp>
        <p:sp>
          <p:nvSpPr>
            <p:cNvPr id="15" name="Rectangle 14">
              <a:extLst>
                <a:ext uri="{FF2B5EF4-FFF2-40B4-BE49-F238E27FC236}">
                  <a16:creationId xmlns:a16="http://schemas.microsoft.com/office/drawing/2014/main" id="{EF2BA085-690B-41FF-A603-7A433D02957D}"/>
                </a:ext>
              </a:extLst>
            </p:cNvPr>
            <p:cNvSpPr/>
            <p:nvPr userDrawn="1"/>
          </p:nvSpPr>
          <p:spPr>
            <a:xfrm>
              <a:off x="6827607" y="3823854"/>
              <a:ext cx="3190714" cy="18703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FC7BBE6A-AADF-4045-93C1-5D780FCCC28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468" y="6200830"/>
            <a:ext cx="4547937" cy="399854"/>
          </a:xfrm>
          <a:prstGeom prst="rect">
            <a:avLst/>
          </a:prstGeom>
        </p:spPr>
      </p:pic>
      <p:pic>
        <p:nvPicPr>
          <p:cNvPr id="17" name="Picture 2" descr="LCM2025_vert.png">
            <a:extLst>
              <a:ext uri="{FF2B5EF4-FFF2-40B4-BE49-F238E27FC236}">
                <a16:creationId xmlns:a16="http://schemas.microsoft.com/office/drawing/2014/main" id="{52F65E42-EBE7-407D-ABE2-1A57530DE718}"/>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738" y="0"/>
            <a:ext cx="1124330" cy="15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54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F491-53D0-96AD-9984-A0D73646BC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3E2006-4988-1DAE-194E-8FC56DDA1AF8}"/>
              </a:ext>
            </a:extLst>
          </p:cNvPr>
          <p:cNvSpPr>
            <a:spLocks noGrp="1"/>
          </p:cNvSpPr>
          <p:nvPr>
            <p:ph type="dt" sz="half" idx="10"/>
          </p:nvPr>
        </p:nvSpPr>
        <p:spPr/>
        <p:txBody>
          <a:bodyPr/>
          <a:lstStyle/>
          <a:p>
            <a:fld id="{7053BDAD-E865-4AF4-927D-4A551263323D}" type="datetime1">
              <a:rPr lang="en-US" smtClean="0"/>
              <a:t>9/10/2025</a:t>
            </a:fld>
            <a:endParaRPr lang="en-US"/>
          </a:p>
        </p:txBody>
      </p:sp>
      <p:sp>
        <p:nvSpPr>
          <p:cNvPr id="4" name="Footer Placeholder 3">
            <a:extLst>
              <a:ext uri="{FF2B5EF4-FFF2-40B4-BE49-F238E27FC236}">
                <a16:creationId xmlns:a16="http://schemas.microsoft.com/office/drawing/2014/main" id="{5BD6E751-F44E-49F5-662F-24F17128D9A2}"/>
              </a:ext>
            </a:extLst>
          </p:cNvPr>
          <p:cNvSpPr>
            <a:spLocks noGrp="1"/>
          </p:cNvSpPr>
          <p:nvPr>
            <p:ph type="ftr" sz="quarter" idx="11"/>
          </p:nvPr>
        </p:nvSpPr>
        <p:spPr/>
        <p:txBody>
          <a:bodyPr/>
          <a:lstStyle/>
          <a:p>
            <a:r>
              <a:rPr lang="en-US"/>
              <a:t>Presenter | Session Title</a:t>
            </a:r>
          </a:p>
        </p:txBody>
      </p:sp>
      <p:sp>
        <p:nvSpPr>
          <p:cNvPr id="5" name="Slide Number Placeholder 4">
            <a:extLst>
              <a:ext uri="{FF2B5EF4-FFF2-40B4-BE49-F238E27FC236}">
                <a16:creationId xmlns:a16="http://schemas.microsoft.com/office/drawing/2014/main" id="{A482F20A-EF98-BCD2-37CB-D2AD97AA80D9}"/>
              </a:ext>
            </a:extLst>
          </p:cNvPr>
          <p:cNvSpPr>
            <a:spLocks noGrp="1"/>
          </p:cNvSpPr>
          <p:nvPr>
            <p:ph type="sldNum" sz="quarter" idx="12"/>
          </p:nvPr>
        </p:nvSpPr>
        <p:spPr/>
        <p:txBody>
          <a:bodyPr/>
          <a:lstStyle/>
          <a:p>
            <a:fld id="{B66DABA7-C5CC-4612-889C-A09D3482BA66}" type="slidenum">
              <a:rPr lang="en-US" smtClean="0"/>
              <a:t>‹#›</a:t>
            </a:fld>
            <a:endParaRPr lang="en-US"/>
          </a:p>
        </p:txBody>
      </p:sp>
    </p:spTree>
    <p:extLst>
      <p:ext uri="{BB962C8B-B14F-4D97-AF65-F5344CB8AC3E}">
        <p14:creationId xmlns:p14="http://schemas.microsoft.com/office/powerpoint/2010/main" val="2298795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F18C1D-A692-662D-4947-D6CE31245A5F}"/>
              </a:ext>
            </a:extLst>
          </p:cNvPr>
          <p:cNvSpPr>
            <a:spLocks noGrp="1"/>
          </p:cNvSpPr>
          <p:nvPr>
            <p:ph type="dt" sz="half" idx="10"/>
          </p:nvPr>
        </p:nvSpPr>
        <p:spPr/>
        <p:txBody>
          <a:bodyPr/>
          <a:lstStyle/>
          <a:p>
            <a:fld id="{995D6B10-896D-43E2-9A81-DFB47EBDA54B}" type="datetime1">
              <a:rPr lang="en-US" smtClean="0"/>
              <a:t>9/10/2025</a:t>
            </a:fld>
            <a:endParaRPr lang="en-US"/>
          </a:p>
        </p:txBody>
      </p:sp>
      <p:sp>
        <p:nvSpPr>
          <p:cNvPr id="3" name="Footer Placeholder 2">
            <a:extLst>
              <a:ext uri="{FF2B5EF4-FFF2-40B4-BE49-F238E27FC236}">
                <a16:creationId xmlns:a16="http://schemas.microsoft.com/office/drawing/2014/main" id="{9E92B4BA-18AC-45F1-88A6-FDEA7496CF97}"/>
              </a:ext>
            </a:extLst>
          </p:cNvPr>
          <p:cNvSpPr>
            <a:spLocks noGrp="1"/>
          </p:cNvSpPr>
          <p:nvPr>
            <p:ph type="ftr" sz="quarter" idx="11"/>
          </p:nvPr>
        </p:nvSpPr>
        <p:spPr/>
        <p:txBody>
          <a:bodyPr/>
          <a:lstStyle/>
          <a:p>
            <a:r>
              <a:rPr lang="en-US"/>
              <a:t>Presenter | Session Title</a:t>
            </a:r>
          </a:p>
        </p:txBody>
      </p:sp>
      <p:sp>
        <p:nvSpPr>
          <p:cNvPr id="4" name="Slide Number Placeholder 3">
            <a:extLst>
              <a:ext uri="{FF2B5EF4-FFF2-40B4-BE49-F238E27FC236}">
                <a16:creationId xmlns:a16="http://schemas.microsoft.com/office/drawing/2014/main" id="{6B26DC97-7A61-0EE3-1BA1-CC6D3FB28505}"/>
              </a:ext>
            </a:extLst>
          </p:cNvPr>
          <p:cNvSpPr>
            <a:spLocks noGrp="1"/>
          </p:cNvSpPr>
          <p:nvPr>
            <p:ph type="sldNum" sz="quarter" idx="12"/>
          </p:nvPr>
        </p:nvSpPr>
        <p:spPr/>
        <p:txBody>
          <a:bodyPr/>
          <a:lstStyle/>
          <a:p>
            <a:fld id="{B66DABA7-C5CC-4612-889C-A09D3482BA66}" type="slidenum">
              <a:rPr lang="en-US" smtClean="0"/>
              <a:t>‹#›</a:t>
            </a:fld>
            <a:endParaRPr lang="en-US"/>
          </a:p>
        </p:txBody>
      </p:sp>
    </p:spTree>
    <p:extLst>
      <p:ext uri="{BB962C8B-B14F-4D97-AF65-F5344CB8AC3E}">
        <p14:creationId xmlns:p14="http://schemas.microsoft.com/office/powerpoint/2010/main" val="3797897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3CF19-FE05-B049-DD68-15F3474798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6AA95-FD50-92D9-07E3-7EDB94E0C9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A9A9BA-3882-9507-DE93-AEC6019641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92B77B-786B-FD27-1A5A-FE74F37A1476}"/>
              </a:ext>
            </a:extLst>
          </p:cNvPr>
          <p:cNvSpPr>
            <a:spLocks noGrp="1"/>
          </p:cNvSpPr>
          <p:nvPr>
            <p:ph type="dt" sz="half" idx="10"/>
          </p:nvPr>
        </p:nvSpPr>
        <p:spPr/>
        <p:txBody>
          <a:bodyPr/>
          <a:lstStyle/>
          <a:p>
            <a:fld id="{9C0E1928-3CD9-4BE2-B2F7-14872DCE43D1}" type="datetime1">
              <a:rPr lang="en-US" smtClean="0"/>
              <a:t>9/10/2025</a:t>
            </a:fld>
            <a:endParaRPr lang="en-US"/>
          </a:p>
        </p:txBody>
      </p:sp>
      <p:sp>
        <p:nvSpPr>
          <p:cNvPr id="6" name="Footer Placeholder 5">
            <a:extLst>
              <a:ext uri="{FF2B5EF4-FFF2-40B4-BE49-F238E27FC236}">
                <a16:creationId xmlns:a16="http://schemas.microsoft.com/office/drawing/2014/main" id="{EFA2B77B-774F-7EFF-B5B5-18289B99A0EC}"/>
              </a:ext>
            </a:extLst>
          </p:cNvPr>
          <p:cNvSpPr>
            <a:spLocks noGrp="1"/>
          </p:cNvSpPr>
          <p:nvPr>
            <p:ph type="ftr" sz="quarter" idx="11"/>
          </p:nvPr>
        </p:nvSpPr>
        <p:spPr/>
        <p:txBody>
          <a:bodyPr/>
          <a:lstStyle/>
          <a:p>
            <a:r>
              <a:rPr lang="en-US"/>
              <a:t>Presenter | Session Title</a:t>
            </a:r>
          </a:p>
        </p:txBody>
      </p:sp>
      <p:sp>
        <p:nvSpPr>
          <p:cNvPr id="7" name="Slide Number Placeholder 6">
            <a:extLst>
              <a:ext uri="{FF2B5EF4-FFF2-40B4-BE49-F238E27FC236}">
                <a16:creationId xmlns:a16="http://schemas.microsoft.com/office/drawing/2014/main" id="{ACD941DA-9111-5C47-6C29-C85A1F707B47}"/>
              </a:ext>
            </a:extLst>
          </p:cNvPr>
          <p:cNvSpPr>
            <a:spLocks noGrp="1"/>
          </p:cNvSpPr>
          <p:nvPr>
            <p:ph type="sldNum" sz="quarter" idx="12"/>
          </p:nvPr>
        </p:nvSpPr>
        <p:spPr/>
        <p:txBody>
          <a:bodyPr/>
          <a:lstStyle/>
          <a:p>
            <a:fld id="{B66DABA7-C5CC-4612-889C-A09D3482BA66}" type="slidenum">
              <a:rPr lang="en-US" smtClean="0"/>
              <a:t>‹#›</a:t>
            </a:fld>
            <a:endParaRPr lang="en-US"/>
          </a:p>
        </p:txBody>
      </p:sp>
    </p:spTree>
    <p:extLst>
      <p:ext uri="{BB962C8B-B14F-4D97-AF65-F5344CB8AC3E}">
        <p14:creationId xmlns:p14="http://schemas.microsoft.com/office/powerpoint/2010/main" val="1440641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E65D-0828-831E-0DCC-D0462CC32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3FD5F-800F-B885-2277-C7E8C4FBB0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2F57A5-12DF-8BF3-D218-E06E9A5A7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2CAF79-D1AD-D930-B93B-91474F802A58}"/>
              </a:ext>
            </a:extLst>
          </p:cNvPr>
          <p:cNvSpPr>
            <a:spLocks noGrp="1"/>
          </p:cNvSpPr>
          <p:nvPr>
            <p:ph type="dt" sz="half" idx="10"/>
          </p:nvPr>
        </p:nvSpPr>
        <p:spPr/>
        <p:txBody>
          <a:bodyPr/>
          <a:lstStyle/>
          <a:p>
            <a:fld id="{5A5147A9-22CE-4B30-8107-FDFB9294135C}" type="datetime1">
              <a:rPr lang="en-US" smtClean="0"/>
              <a:t>9/10/2025</a:t>
            </a:fld>
            <a:endParaRPr lang="en-US"/>
          </a:p>
        </p:txBody>
      </p:sp>
      <p:sp>
        <p:nvSpPr>
          <p:cNvPr id="6" name="Footer Placeholder 5">
            <a:extLst>
              <a:ext uri="{FF2B5EF4-FFF2-40B4-BE49-F238E27FC236}">
                <a16:creationId xmlns:a16="http://schemas.microsoft.com/office/drawing/2014/main" id="{392D1E11-AB65-10CA-A37E-78BB1EDD5443}"/>
              </a:ext>
            </a:extLst>
          </p:cNvPr>
          <p:cNvSpPr>
            <a:spLocks noGrp="1"/>
          </p:cNvSpPr>
          <p:nvPr>
            <p:ph type="ftr" sz="quarter" idx="11"/>
          </p:nvPr>
        </p:nvSpPr>
        <p:spPr/>
        <p:txBody>
          <a:bodyPr/>
          <a:lstStyle/>
          <a:p>
            <a:r>
              <a:rPr lang="en-US"/>
              <a:t>Presenter | Session Title</a:t>
            </a:r>
          </a:p>
        </p:txBody>
      </p:sp>
      <p:sp>
        <p:nvSpPr>
          <p:cNvPr id="7" name="Slide Number Placeholder 6">
            <a:extLst>
              <a:ext uri="{FF2B5EF4-FFF2-40B4-BE49-F238E27FC236}">
                <a16:creationId xmlns:a16="http://schemas.microsoft.com/office/drawing/2014/main" id="{CA167DD5-E58F-F0A1-C439-36E3C215ADC5}"/>
              </a:ext>
            </a:extLst>
          </p:cNvPr>
          <p:cNvSpPr>
            <a:spLocks noGrp="1"/>
          </p:cNvSpPr>
          <p:nvPr>
            <p:ph type="sldNum" sz="quarter" idx="12"/>
          </p:nvPr>
        </p:nvSpPr>
        <p:spPr/>
        <p:txBody>
          <a:bodyPr/>
          <a:lstStyle/>
          <a:p>
            <a:fld id="{B66DABA7-C5CC-4612-889C-A09D3482BA66}" type="slidenum">
              <a:rPr lang="en-US" smtClean="0"/>
              <a:t>‹#›</a:t>
            </a:fld>
            <a:endParaRPr lang="en-US"/>
          </a:p>
        </p:txBody>
      </p:sp>
    </p:spTree>
    <p:extLst>
      <p:ext uri="{BB962C8B-B14F-4D97-AF65-F5344CB8AC3E}">
        <p14:creationId xmlns:p14="http://schemas.microsoft.com/office/powerpoint/2010/main" val="3533152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D1EAD-57C4-FD6C-F006-4B4167340D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3C5260-D7D2-7FC1-98AE-A3210C83D5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AAB1C-3BD1-C498-7B6C-CB52023FFF92}"/>
              </a:ext>
            </a:extLst>
          </p:cNvPr>
          <p:cNvSpPr>
            <a:spLocks noGrp="1"/>
          </p:cNvSpPr>
          <p:nvPr>
            <p:ph type="dt" sz="half" idx="10"/>
          </p:nvPr>
        </p:nvSpPr>
        <p:spPr/>
        <p:txBody>
          <a:bodyPr/>
          <a:lstStyle/>
          <a:p>
            <a:fld id="{52E587C4-8846-418E-B684-CA17CE813091}" type="datetime1">
              <a:rPr lang="en-US" smtClean="0"/>
              <a:t>9/10/2025</a:t>
            </a:fld>
            <a:endParaRPr lang="en-US"/>
          </a:p>
        </p:txBody>
      </p:sp>
      <p:sp>
        <p:nvSpPr>
          <p:cNvPr id="5" name="Footer Placeholder 4">
            <a:extLst>
              <a:ext uri="{FF2B5EF4-FFF2-40B4-BE49-F238E27FC236}">
                <a16:creationId xmlns:a16="http://schemas.microsoft.com/office/drawing/2014/main" id="{3D195DED-8FB0-41E5-F232-CEE97C1BD0A2}"/>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BB2E6097-3C53-0B86-E6F5-82615727CBB1}"/>
              </a:ext>
            </a:extLst>
          </p:cNvPr>
          <p:cNvSpPr>
            <a:spLocks noGrp="1"/>
          </p:cNvSpPr>
          <p:nvPr>
            <p:ph type="sldNum" sz="quarter" idx="12"/>
          </p:nvPr>
        </p:nvSpPr>
        <p:spPr/>
        <p:txBody>
          <a:bodyPr/>
          <a:lstStyle/>
          <a:p>
            <a:fld id="{B66DABA7-C5CC-4612-889C-A09D3482BA66}" type="slidenum">
              <a:rPr lang="en-US" smtClean="0"/>
              <a:t>‹#›</a:t>
            </a:fld>
            <a:endParaRPr lang="en-US"/>
          </a:p>
        </p:txBody>
      </p:sp>
    </p:spTree>
    <p:extLst>
      <p:ext uri="{BB962C8B-B14F-4D97-AF65-F5344CB8AC3E}">
        <p14:creationId xmlns:p14="http://schemas.microsoft.com/office/powerpoint/2010/main" val="347605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9F1DAB-9C10-B7F9-876C-6E3CC8F388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9E623D-AF53-88E4-5412-E44F9755F9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A2804D-8876-A62F-4CAB-717E1D99C4D0}"/>
              </a:ext>
            </a:extLst>
          </p:cNvPr>
          <p:cNvSpPr>
            <a:spLocks noGrp="1"/>
          </p:cNvSpPr>
          <p:nvPr>
            <p:ph type="dt" sz="half" idx="10"/>
          </p:nvPr>
        </p:nvSpPr>
        <p:spPr/>
        <p:txBody>
          <a:bodyPr/>
          <a:lstStyle/>
          <a:p>
            <a:fld id="{78E22D2B-09EA-43ED-853A-D392B69C4C39}" type="datetime1">
              <a:rPr lang="en-US" smtClean="0"/>
              <a:t>9/10/2025</a:t>
            </a:fld>
            <a:endParaRPr lang="en-US"/>
          </a:p>
        </p:txBody>
      </p:sp>
      <p:sp>
        <p:nvSpPr>
          <p:cNvPr id="5" name="Footer Placeholder 4">
            <a:extLst>
              <a:ext uri="{FF2B5EF4-FFF2-40B4-BE49-F238E27FC236}">
                <a16:creationId xmlns:a16="http://schemas.microsoft.com/office/drawing/2014/main" id="{C29287A7-2E9A-AD5B-46B5-3C6A5E71115B}"/>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F97F6DA1-661D-728F-B8AF-71E6AF748809}"/>
              </a:ext>
            </a:extLst>
          </p:cNvPr>
          <p:cNvSpPr>
            <a:spLocks noGrp="1"/>
          </p:cNvSpPr>
          <p:nvPr>
            <p:ph type="sldNum" sz="quarter" idx="12"/>
          </p:nvPr>
        </p:nvSpPr>
        <p:spPr/>
        <p:txBody>
          <a:bodyPr/>
          <a:lstStyle/>
          <a:p>
            <a:fld id="{B66DABA7-C5CC-4612-889C-A09D3482BA66}" type="slidenum">
              <a:rPr lang="en-US" smtClean="0"/>
              <a:t>‹#›</a:t>
            </a:fld>
            <a:endParaRPr lang="en-US"/>
          </a:p>
        </p:txBody>
      </p:sp>
    </p:spTree>
    <p:extLst>
      <p:ext uri="{BB962C8B-B14F-4D97-AF65-F5344CB8AC3E}">
        <p14:creationId xmlns:p14="http://schemas.microsoft.com/office/powerpoint/2010/main" val="2835469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634F3-928F-C80B-DB68-BA45E39127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BC8AA8-67DB-0D94-8D2A-793D0601B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AD7002-C599-9EB1-294B-5E58E306467B}"/>
              </a:ext>
            </a:extLst>
          </p:cNvPr>
          <p:cNvSpPr>
            <a:spLocks noGrp="1"/>
          </p:cNvSpPr>
          <p:nvPr>
            <p:ph type="dt" sz="half" idx="10"/>
          </p:nvPr>
        </p:nvSpPr>
        <p:spPr/>
        <p:txBody>
          <a:bodyPr/>
          <a:lstStyle/>
          <a:p>
            <a:fld id="{6211A748-8767-4702-AFFC-45891D26255D}" type="datetime1">
              <a:rPr lang="en-US" smtClean="0"/>
              <a:t>9/10/2025</a:t>
            </a:fld>
            <a:endParaRPr lang="en-US"/>
          </a:p>
        </p:txBody>
      </p:sp>
      <p:sp>
        <p:nvSpPr>
          <p:cNvPr id="5" name="Footer Placeholder 4">
            <a:extLst>
              <a:ext uri="{FF2B5EF4-FFF2-40B4-BE49-F238E27FC236}">
                <a16:creationId xmlns:a16="http://schemas.microsoft.com/office/drawing/2014/main" id="{322C628D-BCE4-3B9B-F302-3A6C91AB0679}"/>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0CDBDABB-F506-D8C3-4621-2BACC2B4354A}"/>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791771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37EC-62EB-D43A-FFDA-2B578A0728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3CD58E-8A96-397B-2912-C06EE55EFA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6337C-552A-7B3B-BD06-D4C718DD5AC8}"/>
              </a:ext>
            </a:extLst>
          </p:cNvPr>
          <p:cNvSpPr>
            <a:spLocks noGrp="1"/>
          </p:cNvSpPr>
          <p:nvPr>
            <p:ph type="dt" sz="half" idx="10"/>
          </p:nvPr>
        </p:nvSpPr>
        <p:spPr/>
        <p:txBody>
          <a:bodyPr/>
          <a:lstStyle/>
          <a:p>
            <a:fld id="{C6BB4EBA-604C-4556-A06E-527BC79395AE}" type="datetime1">
              <a:rPr lang="en-US" smtClean="0"/>
              <a:t>9/10/2025</a:t>
            </a:fld>
            <a:endParaRPr lang="en-US"/>
          </a:p>
        </p:txBody>
      </p:sp>
      <p:sp>
        <p:nvSpPr>
          <p:cNvPr id="5" name="Footer Placeholder 4">
            <a:extLst>
              <a:ext uri="{FF2B5EF4-FFF2-40B4-BE49-F238E27FC236}">
                <a16:creationId xmlns:a16="http://schemas.microsoft.com/office/drawing/2014/main" id="{F0EEF757-D29D-D2E4-BED9-DE472A7BBC1B}"/>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61DC074A-CDF4-7917-05E4-B72BC142E9C3}"/>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3412188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CAECB-D6EF-DA5E-B926-9DC76C99EF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BFF6D0-A892-F89D-20EF-D064E25E1A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48F9E7-CD1A-77E0-34AA-6B1EB80269E6}"/>
              </a:ext>
            </a:extLst>
          </p:cNvPr>
          <p:cNvSpPr>
            <a:spLocks noGrp="1"/>
          </p:cNvSpPr>
          <p:nvPr>
            <p:ph type="dt" sz="half" idx="10"/>
          </p:nvPr>
        </p:nvSpPr>
        <p:spPr/>
        <p:txBody>
          <a:bodyPr/>
          <a:lstStyle/>
          <a:p>
            <a:fld id="{F2A4582B-4C30-4307-AC90-92F9F30CB325}" type="datetime1">
              <a:rPr lang="en-US" smtClean="0"/>
              <a:t>9/10/2025</a:t>
            </a:fld>
            <a:endParaRPr lang="en-US"/>
          </a:p>
        </p:txBody>
      </p:sp>
      <p:sp>
        <p:nvSpPr>
          <p:cNvPr id="5" name="Footer Placeholder 4">
            <a:extLst>
              <a:ext uri="{FF2B5EF4-FFF2-40B4-BE49-F238E27FC236}">
                <a16:creationId xmlns:a16="http://schemas.microsoft.com/office/drawing/2014/main" id="{C9EA9625-94E6-EE37-EF54-09B991A8E52A}"/>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0E03593E-F075-F463-22F7-9CC1B90983F8}"/>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1187565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F6CD-D005-AEEC-2DC7-E7C81A7AB3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143CC3-E0BC-E6A6-C34E-9E2D18A3F4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C7767E-E34A-A338-E607-11CEFA73A6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DCF837-4932-C9AD-D004-72C503E78760}"/>
              </a:ext>
            </a:extLst>
          </p:cNvPr>
          <p:cNvSpPr>
            <a:spLocks noGrp="1"/>
          </p:cNvSpPr>
          <p:nvPr>
            <p:ph type="dt" sz="half" idx="10"/>
          </p:nvPr>
        </p:nvSpPr>
        <p:spPr/>
        <p:txBody>
          <a:bodyPr/>
          <a:lstStyle/>
          <a:p>
            <a:fld id="{A1F38376-5E82-4322-B140-6D07537F9B4C}" type="datetime1">
              <a:rPr lang="en-US" smtClean="0"/>
              <a:t>9/10/2025</a:t>
            </a:fld>
            <a:endParaRPr lang="en-US"/>
          </a:p>
        </p:txBody>
      </p:sp>
      <p:sp>
        <p:nvSpPr>
          <p:cNvPr id="6" name="Footer Placeholder 5">
            <a:extLst>
              <a:ext uri="{FF2B5EF4-FFF2-40B4-BE49-F238E27FC236}">
                <a16:creationId xmlns:a16="http://schemas.microsoft.com/office/drawing/2014/main" id="{BC39EF34-FEB4-316E-858F-DC32323A3FDD}"/>
              </a:ext>
            </a:extLst>
          </p:cNvPr>
          <p:cNvSpPr>
            <a:spLocks noGrp="1"/>
          </p:cNvSpPr>
          <p:nvPr>
            <p:ph type="ftr" sz="quarter" idx="11"/>
          </p:nvPr>
        </p:nvSpPr>
        <p:spPr/>
        <p:txBody>
          <a:bodyPr/>
          <a:lstStyle/>
          <a:p>
            <a:r>
              <a:rPr lang="en-US"/>
              <a:t>Presenter | Session Title</a:t>
            </a:r>
          </a:p>
        </p:txBody>
      </p:sp>
      <p:sp>
        <p:nvSpPr>
          <p:cNvPr id="7" name="Slide Number Placeholder 6">
            <a:extLst>
              <a:ext uri="{FF2B5EF4-FFF2-40B4-BE49-F238E27FC236}">
                <a16:creationId xmlns:a16="http://schemas.microsoft.com/office/drawing/2014/main" id="{5A99B985-4901-9D33-ED04-20CF94DF6507}"/>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3120575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D28F-AE62-7F1A-92C8-F19B523F53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19E755-3CB4-4382-DB3E-E7FDBD214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8B96A7-2418-6CDC-0790-523AB26DB1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68A374-DDDF-1270-0D04-CDE98B6E8A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C21E1F-569D-6C4A-8B0D-D8F0AD6E79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44691A-EFFE-31FB-1172-915A5844E265}"/>
              </a:ext>
            </a:extLst>
          </p:cNvPr>
          <p:cNvSpPr>
            <a:spLocks noGrp="1"/>
          </p:cNvSpPr>
          <p:nvPr>
            <p:ph type="dt" sz="half" idx="10"/>
          </p:nvPr>
        </p:nvSpPr>
        <p:spPr/>
        <p:txBody>
          <a:bodyPr/>
          <a:lstStyle/>
          <a:p>
            <a:fld id="{F456CD32-E9B7-42A6-926D-B011E164D823}" type="datetime1">
              <a:rPr lang="en-US" smtClean="0"/>
              <a:t>9/10/2025</a:t>
            </a:fld>
            <a:endParaRPr lang="en-US"/>
          </a:p>
        </p:txBody>
      </p:sp>
      <p:sp>
        <p:nvSpPr>
          <p:cNvPr id="8" name="Footer Placeholder 7">
            <a:extLst>
              <a:ext uri="{FF2B5EF4-FFF2-40B4-BE49-F238E27FC236}">
                <a16:creationId xmlns:a16="http://schemas.microsoft.com/office/drawing/2014/main" id="{0724E391-3E56-AB52-B25E-A5E1B5F265A8}"/>
              </a:ext>
            </a:extLst>
          </p:cNvPr>
          <p:cNvSpPr>
            <a:spLocks noGrp="1"/>
          </p:cNvSpPr>
          <p:nvPr>
            <p:ph type="ftr" sz="quarter" idx="11"/>
          </p:nvPr>
        </p:nvSpPr>
        <p:spPr/>
        <p:txBody>
          <a:bodyPr/>
          <a:lstStyle/>
          <a:p>
            <a:r>
              <a:rPr lang="en-US"/>
              <a:t>Presenter | Session Title</a:t>
            </a:r>
          </a:p>
        </p:txBody>
      </p:sp>
      <p:sp>
        <p:nvSpPr>
          <p:cNvPr id="9" name="Slide Number Placeholder 8">
            <a:extLst>
              <a:ext uri="{FF2B5EF4-FFF2-40B4-BE49-F238E27FC236}">
                <a16:creationId xmlns:a16="http://schemas.microsoft.com/office/drawing/2014/main" id="{F2B77E42-3405-84D2-DA86-481C9E6A1305}"/>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939637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ED78-651B-4C30-453F-0CAA8A7CC4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77024-30EC-ACC7-19CF-D500F060A5C2}"/>
              </a:ext>
            </a:extLst>
          </p:cNvPr>
          <p:cNvSpPr>
            <a:spLocks noGrp="1"/>
          </p:cNvSpPr>
          <p:nvPr>
            <p:ph type="dt" sz="half" idx="10"/>
          </p:nvPr>
        </p:nvSpPr>
        <p:spPr/>
        <p:txBody>
          <a:bodyPr/>
          <a:lstStyle/>
          <a:p>
            <a:fld id="{88BDB42D-1475-4EA9-9BA9-03F3946D72A9}" type="datetime1">
              <a:rPr lang="en-US" smtClean="0"/>
              <a:t>9/10/2025</a:t>
            </a:fld>
            <a:endParaRPr lang="en-US"/>
          </a:p>
        </p:txBody>
      </p:sp>
      <p:sp>
        <p:nvSpPr>
          <p:cNvPr id="4" name="Footer Placeholder 3">
            <a:extLst>
              <a:ext uri="{FF2B5EF4-FFF2-40B4-BE49-F238E27FC236}">
                <a16:creationId xmlns:a16="http://schemas.microsoft.com/office/drawing/2014/main" id="{275A8B51-E7F3-D9EF-BC60-83A6A0A4894B}"/>
              </a:ext>
            </a:extLst>
          </p:cNvPr>
          <p:cNvSpPr>
            <a:spLocks noGrp="1"/>
          </p:cNvSpPr>
          <p:nvPr>
            <p:ph type="ftr" sz="quarter" idx="11"/>
          </p:nvPr>
        </p:nvSpPr>
        <p:spPr/>
        <p:txBody>
          <a:bodyPr/>
          <a:lstStyle/>
          <a:p>
            <a:r>
              <a:rPr lang="en-US"/>
              <a:t>Presenter | Session Title</a:t>
            </a:r>
          </a:p>
        </p:txBody>
      </p:sp>
      <p:sp>
        <p:nvSpPr>
          <p:cNvPr id="5" name="Slide Number Placeholder 4">
            <a:extLst>
              <a:ext uri="{FF2B5EF4-FFF2-40B4-BE49-F238E27FC236}">
                <a16:creationId xmlns:a16="http://schemas.microsoft.com/office/drawing/2014/main" id="{A517A82C-B329-EF5A-AA0E-475CBB891F14}"/>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3597896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FE30D3-99C3-3D80-86EC-F4E8094FE0B7}"/>
              </a:ext>
            </a:extLst>
          </p:cNvPr>
          <p:cNvSpPr>
            <a:spLocks noGrp="1"/>
          </p:cNvSpPr>
          <p:nvPr>
            <p:ph type="dt" sz="half" idx="10"/>
          </p:nvPr>
        </p:nvSpPr>
        <p:spPr/>
        <p:txBody>
          <a:bodyPr/>
          <a:lstStyle/>
          <a:p>
            <a:fld id="{E18E1FBE-B268-4795-A75B-6A92A04335A2}" type="datetime1">
              <a:rPr lang="en-US" smtClean="0"/>
              <a:t>9/10/2025</a:t>
            </a:fld>
            <a:endParaRPr lang="en-US"/>
          </a:p>
        </p:txBody>
      </p:sp>
      <p:sp>
        <p:nvSpPr>
          <p:cNvPr id="3" name="Footer Placeholder 2">
            <a:extLst>
              <a:ext uri="{FF2B5EF4-FFF2-40B4-BE49-F238E27FC236}">
                <a16:creationId xmlns:a16="http://schemas.microsoft.com/office/drawing/2014/main" id="{B3C0B06C-2A1B-C3D7-5FAB-234E4BAA69DB}"/>
              </a:ext>
            </a:extLst>
          </p:cNvPr>
          <p:cNvSpPr>
            <a:spLocks noGrp="1"/>
          </p:cNvSpPr>
          <p:nvPr>
            <p:ph type="ftr" sz="quarter" idx="11"/>
          </p:nvPr>
        </p:nvSpPr>
        <p:spPr/>
        <p:txBody>
          <a:bodyPr/>
          <a:lstStyle/>
          <a:p>
            <a:r>
              <a:rPr lang="en-US"/>
              <a:t>Presenter | Session Title</a:t>
            </a:r>
          </a:p>
        </p:txBody>
      </p:sp>
      <p:sp>
        <p:nvSpPr>
          <p:cNvPr id="4" name="Slide Number Placeholder 3">
            <a:extLst>
              <a:ext uri="{FF2B5EF4-FFF2-40B4-BE49-F238E27FC236}">
                <a16:creationId xmlns:a16="http://schemas.microsoft.com/office/drawing/2014/main" id="{447FBCF0-C402-BC66-2460-4B3A56E9DD87}"/>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1432947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D167-3685-38CB-934D-B4938E1DCF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0303E6-21B1-1074-89B4-0788A9E595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42B24B-8FFA-86B5-E687-D8506B816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949C32-8A08-C261-EA53-A1D6A36ABB99}"/>
              </a:ext>
            </a:extLst>
          </p:cNvPr>
          <p:cNvSpPr>
            <a:spLocks noGrp="1"/>
          </p:cNvSpPr>
          <p:nvPr>
            <p:ph type="dt" sz="half" idx="10"/>
          </p:nvPr>
        </p:nvSpPr>
        <p:spPr/>
        <p:txBody>
          <a:bodyPr/>
          <a:lstStyle/>
          <a:p>
            <a:fld id="{92ED7FF9-526E-4514-BF2B-EB66AD1F74A3}" type="datetime1">
              <a:rPr lang="en-US" smtClean="0"/>
              <a:t>9/10/2025</a:t>
            </a:fld>
            <a:endParaRPr lang="en-US"/>
          </a:p>
        </p:txBody>
      </p:sp>
      <p:sp>
        <p:nvSpPr>
          <p:cNvPr id="6" name="Footer Placeholder 5">
            <a:extLst>
              <a:ext uri="{FF2B5EF4-FFF2-40B4-BE49-F238E27FC236}">
                <a16:creationId xmlns:a16="http://schemas.microsoft.com/office/drawing/2014/main" id="{D866C412-BD5A-2FA0-4907-63D7C24E667E}"/>
              </a:ext>
            </a:extLst>
          </p:cNvPr>
          <p:cNvSpPr>
            <a:spLocks noGrp="1"/>
          </p:cNvSpPr>
          <p:nvPr>
            <p:ph type="ftr" sz="quarter" idx="11"/>
          </p:nvPr>
        </p:nvSpPr>
        <p:spPr/>
        <p:txBody>
          <a:bodyPr/>
          <a:lstStyle/>
          <a:p>
            <a:r>
              <a:rPr lang="en-US"/>
              <a:t>Presenter | Session Title</a:t>
            </a:r>
          </a:p>
        </p:txBody>
      </p:sp>
      <p:sp>
        <p:nvSpPr>
          <p:cNvPr id="7" name="Slide Number Placeholder 6">
            <a:extLst>
              <a:ext uri="{FF2B5EF4-FFF2-40B4-BE49-F238E27FC236}">
                <a16:creationId xmlns:a16="http://schemas.microsoft.com/office/drawing/2014/main" id="{EDE44E60-4941-247B-A691-2ADCC9242B5A}"/>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919067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920F-25ED-4EDB-0B9E-7CE677966A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BF7BED-E3A0-9973-B23C-42916BB4A3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6EA2B6-E663-1179-1ACC-55F393458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99C4B2-710D-F488-026A-D1F2BC331C4F}"/>
              </a:ext>
            </a:extLst>
          </p:cNvPr>
          <p:cNvSpPr>
            <a:spLocks noGrp="1"/>
          </p:cNvSpPr>
          <p:nvPr>
            <p:ph type="dt" sz="half" idx="10"/>
          </p:nvPr>
        </p:nvSpPr>
        <p:spPr/>
        <p:txBody>
          <a:bodyPr/>
          <a:lstStyle/>
          <a:p>
            <a:fld id="{E491CB04-8D2C-437F-8F70-CC350F6A2C99}" type="datetime1">
              <a:rPr lang="en-US" smtClean="0"/>
              <a:t>9/10/2025</a:t>
            </a:fld>
            <a:endParaRPr lang="en-US"/>
          </a:p>
        </p:txBody>
      </p:sp>
      <p:sp>
        <p:nvSpPr>
          <p:cNvPr id="6" name="Footer Placeholder 5">
            <a:extLst>
              <a:ext uri="{FF2B5EF4-FFF2-40B4-BE49-F238E27FC236}">
                <a16:creationId xmlns:a16="http://schemas.microsoft.com/office/drawing/2014/main" id="{D2966AD5-D625-0CBA-BA41-EBA0E849A6EB}"/>
              </a:ext>
            </a:extLst>
          </p:cNvPr>
          <p:cNvSpPr>
            <a:spLocks noGrp="1"/>
          </p:cNvSpPr>
          <p:nvPr>
            <p:ph type="ftr" sz="quarter" idx="11"/>
          </p:nvPr>
        </p:nvSpPr>
        <p:spPr/>
        <p:txBody>
          <a:bodyPr/>
          <a:lstStyle/>
          <a:p>
            <a:r>
              <a:rPr lang="en-US"/>
              <a:t>Presenter | Session Title</a:t>
            </a:r>
          </a:p>
        </p:txBody>
      </p:sp>
      <p:sp>
        <p:nvSpPr>
          <p:cNvPr id="7" name="Slide Number Placeholder 6">
            <a:extLst>
              <a:ext uri="{FF2B5EF4-FFF2-40B4-BE49-F238E27FC236}">
                <a16:creationId xmlns:a16="http://schemas.microsoft.com/office/drawing/2014/main" id="{88574463-1EC3-1388-C506-5F3CD9F6AE89}"/>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1642849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C5EB-87E3-5B40-4F50-387E149FC6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F53989-1201-E1D4-FB29-EF0CAC29AA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76EC6-4193-CD1F-894D-0B5E6659CD5D}"/>
              </a:ext>
            </a:extLst>
          </p:cNvPr>
          <p:cNvSpPr>
            <a:spLocks noGrp="1"/>
          </p:cNvSpPr>
          <p:nvPr>
            <p:ph type="dt" sz="half" idx="10"/>
          </p:nvPr>
        </p:nvSpPr>
        <p:spPr/>
        <p:txBody>
          <a:bodyPr/>
          <a:lstStyle/>
          <a:p>
            <a:fld id="{21268A50-DC41-4E77-8BE5-F30DA5C1729F}" type="datetime1">
              <a:rPr lang="en-US" smtClean="0"/>
              <a:t>9/10/2025</a:t>
            </a:fld>
            <a:endParaRPr lang="en-US"/>
          </a:p>
        </p:txBody>
      </p:sp>
      <p:sp>
        <p:nvSpPr>
          <p:cNvPr id="5" name="Footer Placeholder 4">
            <a:extLst>
              <a:ext uri="{FF2B5EF4-FFF2-40B4-BE49-F238E27FC236}">
                <a16:creationId xmlns:a16="http://schemas.microsoft.com/office/drawing/2014/main" id="{426F5BF9-2011-E2BB-8573-4941929327E3}"/>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A5AF4736-D663-2CFB-CD8E-AB44216CB7F3}"/>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1981210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A3828D-78D6-1C18-00FD-3B584C7F03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EE1AFF-BBBF-5072-6A79-3212E34840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9A811-349A-D986-738B-9FD6BCDD2F05}"/>
              </a:ext>
            </a:extLst>
          </p:cNvPr>
          <p:cNvSpPr>
            <a:spLocks noGrp="1"/>
          </p:cNvSpPr>
          <p:nvPr>
            <p:ph type="dt" sz="half" idx="10"/>
          </p:nvPr>
        </p:nvSpPr>
        <p:spPr/>
        <p:txBody>
          <a:bodyPr/>
          <a:lstStyle/>
          <a:p>
            <a:fld id="{5A840773-7555-4B16-A767-7DDD6697BCF3}" type="datetime1">
              <a:rPr lang="en-US" smtClean="0"/>
              <a:t>9/10/2025</a:t>
            </a:fld>
            <a:endParaRPr lang="en-US"/>
          </a:p>
        </p:txBody>
      </p:sp>
      <p:sp>
        <p:nvSpPr>
          <p:cNvPr id="5" name="Footer Placeholder 4">
            <a:extLst>
              <a:ext uri="{FF2B5EF4-FFF2-40B4-BE49-F238E27FC236}">
                <a16:creationId xmlns:a16="http://schemas.microsoft.com/office/drawing/2014/main" id="{1CC5B8EC-195F-F0CC-96EA-804DF558F231}"/>
              </a:ext>
            </a:extLst>
          </p:cNvPr>
          <p:cNvSpPr>
            <a:spLocks noGrp="1"/>
          </p:cNvSpPr>
          <p:nvPr>
            <p:ph type="ftr" sz="quarter" idx="11"/>
          </p:nvPr>
        </p:nvSpPr>
        <p:spPr/>
        <p:txBody>
          <a:bodyPr/>
          <a:lstStyle/>
          <a:p>
            <a:r>
              <a:rPr lang="en-US"/>
              <a:t>Presenter | Session Title</a:t>
            </a:r>
          </a:p>
        </p:txBody>
      </p:sp>
      <p:sp>
        <p:nvSpPr>
          <p:cNvPr id="6" name="Slide Number Placeholder 5">
            <a:extLst>
              <a:ext uri="{FF2B5EF4-FFF2-40B4-BE49-F238E27FC236}">
                <a16:creationId xmlns:a16="http://schemas.microsoft.com/office/drawing/2014/main" id="{49AAFC90-DB3D-6D6C-2B9B-5F33F76C462F}"/>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1424470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6B2F-273C-B94A-A915-E9A49552FD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F59698-9FB0-EAB1-E503-D59BDBE79149}"/>
              </a:ext>
            </a:extLst>
          </p:cNvPr>
          <p:cNvSpPr>
            <a:spLocks noGrp="1"/>
          </p:cNvSpPr>
          <p:nvPr>
            <p:ph type="dt" sz="half" idx="10"/>
          </p:nvPr>
        </p:nvSpPr>
        <p:spPr/>
        <p:txBody>
          <a:bodyPr/>
          <a:lstStyle/>
          <a:p>
            <a:fld id="{2EC9B3B7-C68C-47BC-9D02-BBC27878615C}" type="datetime1">
              <a:rPr lang="en-US" smtClean="0"/>
              <a:t>9/10/2025</a:t>
            </a:fld>
            <a:endParaRPr lang="en-US"/>
          </a:p>
        </p:txBody>
      </p:sp>
      <p:sp>
        <p:nvSpPr>
          <p:cNvPr id="4" name="Footer Placeholder 3">
            <a:extLst>
              <a:ext uri="{FF2B5EF4-FFF2-40B4-BE49-F238E27FC236}">
                <a16:creationId xmlns:a16="http://schemas.microsoft.com/office/drawing/2014/main" id="{1F19C09B-0810-2309-7286-F162226EB665}"/>
              </a:ext>
            </a:extLst>
          </p:cNvPr>
          <p:cNvSpPr>
            <a:spLocks noGrp="1"/>
          </p:cNvSpPr>
          <p:nvPr>
            <p:ph type="ftr" sz="quarter" idx="11"/>
          </p:nvPr>
        </p:nvSpPr>
        <p:spPr/>
        <p:txBody>
          <a:bodyPr/>
          <a:lstStyle/>
          <a:p>
            <a:r>
              <a:rPr lang="en-US"/>
              <a:t>Presenter | Session Title</a:t>
            </a:r>
          </a:p>
        </p:txBody>
      </p:sp>
      <p:sp>
        <p:nvSpPr>
          <p:cNvPr id="5" name="Slide Number Placeholder 4">
            <a:extLst>
              <a:ext uri="{FF2B5EF4-FFF2-40B4-BE49-F238E27FC236}">
                <a16:creationId xmlns:a16="http://schemas.microsoft.com/office/drawing/2014/main" id="{19583457-E737-1213-8C21-0EE0273C4AD3}"/>
              </a:ext>
            </a:extLst>
          </p:cNvPr>
          <p:cNvSpPr>
            <a:spLocks noGrp="1"/>
          </p:cNvSpPr>
          <p:nvPr>
            <p:ph type="sldNum" sz="quarter" idx="12"/>
          </p:nvPr>
        </p:nvSpPr>
        <p:spPr/>
        <p:txBody>
          <a:bodyPr/>
          <a:lstStyle/>
          <a:p>
            <a:fld id="{0712DED8-5F82-40B3-8AC3-A7A8E901F97E}" type="slidenum">
              <a:rPr lang="en-US" smtClean="0"/>
              <a:t>‹#›</a:t>
            </a:fld>
            <a:endParaRPr lang="en-US"/>
          </a:p>
        </p:txBody>
      </p:sp>
    </p:spTree>
    <p:extLst>
      <p:ext uri="{BB962C8B-B14F-4D97-AF65-F5344CB8AC3E}">
        <p14:creationId xmlns:p14="http://schemas.microsoft.com/office/powerpoint/2010/main" val="1745359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F24EF7-B8D9-DB46-00F7-5A339333F8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4F61CB-69A1-C606-61C0-004F978A66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69F2E9-8A0A-4FC7-307E-80098D2A55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EFC5F8-8CA2-400C-AC40-6F1FF2847766}" type="datetime1">
              <a:rPr lang="en-US" smtClean="0"/>
              <a:t>9/10/2025</a:t>
            </a:fld>
            <a:endParaRPr lang="en-US"/>
          </a:p>
        </p:txBody>
      </p:sp>
      <p:sp>
        <p:nvSpPr>
          <p:cNvPr id="5" name="Footer Placeholder 4">
            <a:extLst>
              <a:ext uri="{FF2B5EF4-FFF2-40B4-BE49-F238E27FC236}">
                <a16:creationId xmlns:a16="http://schemas.microsoft.com/office/drawing/2014/main" id="{32B81356-6FFE-9802-3AE5-F53CFBD54F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Presenter | Session Title</a:t>
            </a:r>
          </a:p>
        </p:txBody>
      </p:sp>
      <p:sp>
        <p:nvSpPr>
          <p:cNvPr id="6" name="Slide Number Placeholder 5">
            <a:extLst>
              <a:ext uri="{FF2B5EF4-FFF2-40B4-BE49-F238E27FC236}">
                <a16:creationId xmlns:a16="http://schemas.microsoft.com/office/drawing/2014/main" id="{E2166CF3-4ECC-8EA0-6299-98C0CFCA56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6DABA7-C5CC-4612-889C-A09D3482BA66}" type="slidenum">
              <a:rPr lang="en-US" smtClean="0"/>
              <a:t>‹#›</a:t>
            </a:fld>
            <a:endParaRPr lang="en-US"/>
          </a:p>
        </p:txBody>
      </p:sp>
    </p:spTree>
    <p:extLst>
      <p:ext uri="{BB962C8B-B14F-4D97-AF65-F5344CB8AC3E}">
        <p14:creationId xmlns:p14="http://schemas.microsoft.com/office/powerpoint/2010/main" val="974606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383595-76A9-2B3A-C9D6-191796AA1A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709291-D6E0-DF33-89FC-534180EF02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656F6B-F672-57D1-A08F-71A1470B21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A517CB-B739-4BB6-98C2-33B35CC97F34}" type="datetime1">
              <a:rPr lang="en-US" smtClean="0"/>
              <a:t>9/10/2025</a:t>
            </a:fld>
            <a:endParaRPr lang="en-US"/>
          </a:p>
        </p:txBody>
      </p:sp>
      <p:sp>
        <p:nvSpPr>
          <p:cNvPr id="5" name="Footer Placeholder 4">
            <a:extLst>
              <a:ext uri="{FF2B5EF4-FFF2-40B4-BE49-F238E27FC236}">
                <a16:creationId xmlns:a16="http://schemas.microsoft.com/office/drawing/2014/main" id="{948BFAE4-02FC-96F0-5049-1B98B18238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Presenter | Session Title</a:t>
            </a:r>
          </a:p>
        </p:txBody>
      </p:sp>
      <p:sp>
        <p:nvSpPr>
          <p:cNvPr id="6" name="Slide Number Placeholder 5">
            <a:extLst>
              <a:ext uri="{FF2B5EF4-FFF2-40B4-BE49-F238E27FC236}">
                <a16:creationId xmlns:a16="http://schemas.microsoft.com/office/drawing/2014/main" id="{C59FD933-1726-7B14-26DC-88A1CC7374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12DED8-5F82-40B3-8AC3-A7A8E901F97E}" type="slidenum">
              <a:rPr lang="en-US" smtClean="0"/>
              <a:t>‹#›</a:t>
            </a:fld>
            <a:endParaRPr lang="en-US"/>
          </a:p>
        </p:txBody>
      </p:sp>
    </p:spTree>
    <p:extLst>
      <p:ext uri="{BB962C8B-B14F-4D97-AF65-F5344CB8AC3E}">
        <p14:creationId xmlns:p14="http://schemas.microsoft.com/office/powerpoint/2010/main" val="859421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12.png"/><Relationship Id="rId2" Type="http://schemas.openxmlformats.org/officeDocument/2006/relationships/notesSlide" Target="../notesSlides/notesSlide4.xml"/><Relationship Id="rId16"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12.png"/><Relationship Id="rId4" Type="http://schemas.openxmlformats.org/officeDocument/2006/relationships/image" Target="../media/image40.png"/><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2.png"/><Relationship Id="rId7" Type="http://schemas.openxmlformats.org/officeDocument/2006/relationships/image" Target="../media/image51.png"/><Relationship Id="rId12"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0.png"/><Relationship Id="rId11" Type="http://schemas.openxmlformats.org/officeDocument/2006/relationships/image" Target="../media/image28.png"/><Relationship Id="rId5" Type="http://schemas.openxmlformats.org/officeDocument/2006/relationships/image" Target="../media/image49.svg"/><Relationship Id="rId10" Type="http://schemas.openxmlformats.org/officeDocument/2006/relationships/image" Target="../media/image27.png"/><Relationship Id="rId4" Type="http://schemas.openxmlformats.org/officeDocument/2006/relationships/image" Target="../media/image48.png"/><Relationship Id="rId9" Type="http://schemas.openxmlformats.org/officeDocument/2006/relationships/image" Target="../media/image26.svg"/></Relationships>
</file>

<file path=ppt/slides/_rels/slide1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59.png"/><Relationship Id="rId4" Type="http://schemas.openxmlformats.org/officeDocument/2006/relationships/image" Target="../media/image54.emf"/><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9.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3.png"/><Relationship Id="rId11" Type="http://schemas.openxmlformats.org/officeDocument/2006/relationships/image" Target="../media/image11.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18" Type="http://schemas.openxmlformats.org/officeDocument/2006/relationships/image" Target="../media/image84.png"/><Relationship Id="rId3" Type="http://schemas.openxmlformats.org/officeDocument/2006/relationships/image" Target="../media/image69.png"/><Relationship Id="rId21" Type="http://schemas.openxmlformats.org/officeDocument/2006/relationships/image" Target="../media/image87.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image" Target="../media/image83.png"/><Relationship Id="rId25" Type="http://schemas.openxmlformats.org/officeDocument/2006/relationships/image" Target="../media/image59.png"/><Relationship Id="rId2" Type="http://schemas.openxmlformats.org/officeDocument/2006/relationships/notesSlide" Target="../notesSlides/notesSlide10.xml"/><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slideLayout" Target="../slideLayouts/slideLayout3.xml"/><Relationship Id="rId6" Type="http://schemas.openxmlformats.org/officeDocument/2006/relationships/image" Target="../media/image72.png"/><Relationship Id="rId11" Type="http://schemas.openxmlformats.org/officeDocument/2006/relationships/image" Target="../media/image77.png"/><Relationship Id="rId24" Type="http://schemas.openxmlformats.org/officeDocument/2006/relationships/image" Target="../media/image11.png"/><Relationship Id="rId5" Type="http://schemas.openxmlformats.org/officeDocument/2006/relationships/image" Target="../media/image71.png"/><Relationship Id="rId15" Type="http://schemas.openxmlformats.org/officeDocument/2006/relationships/image" Target="../media/image81.png"/><Relationship Id="rId23" Type="http://schemas.openxmlformats.org/officeDocument/2006/relationships/image" Target="../media/image89.png"/><Relationship Id="rId10" Type="http://schemas.openxmlformats.org/officeDocument/2006/relationships/image" Target="../media/image76.png"/><Relationship Id="rId19" Type="http://schemas.openxmlformats.org/officeDocument/2006/relationships/image" Target="../media/image85.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 Id="rId22" Type="http://schemas.openxmlformats.org/officeDocument/2006/relationships/image" Target="../media/image88.png"/></Relationships>
</file>

<file path=ppt/slides/_rels/slide13.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18" Type="http://schemas.openxmlformats.org/officeDocument/2006/relationships/image" Target="../media/image11.pn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99.png"/><Relationship Id="rId17" Type="http://schemas.openxmlformats.org/officeDocument/2006/relationships/image" Target="../media/image104.png"/><Relationship Id="rId2" Type="http://schemas.openxmlformats.org/officeDocument/2006/relationships/notesSlide" Target="../notesSlides/notesSlide11.xml"/><Relationship Id="rId16" Type="http://schemas.openxmlformats.org/officeDocument/2006/relationships/image" Target="../media/image103.png"/><Relationship Id="rId1" Type="http://schemas.openxmlformats.org/officeDocument/2006/relationships/slideLayout" Target="../slideLayouts/slideLayout3.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5" Type="http://schemas.openxmlformats.org/officeDocument/2006/relationships/image" Target="../media/image102.png"/><Relationship Id="rId10" Type="http://schemas.openxmlformats.org/officeDocument/2006/relationships/image" Target="../media/image97.png"/><Relationship Id="rId19" Type="http://schemas.openxmlformats.org/officeDocument/2006/relationships/image" Target="../media/image59.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5.png"/><Relationship Id="rId1" Type="http://schemas.openxmlformats.org/officeDocument/2006/relationships/slideLayout" Target="../slideLayouts/slideLayout3.xml"/><Relationship Id="rId5" Type="http://schemas.openxmlformats.org/officeDocument/2006/relationships/image" Target="../media/image59.png"/><Relationship Id="rId4" Type="http://schemas.openxmlformats.org/officeDocument/2006/relationships/image" Target="../media/image106.png"/></Relationships>
</file>

<file path=ppt/slides/_rels/slide1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11.png"/><Relationship Id="rId4" Type="http://schemas.openxmlformats.org/officeDocument/2006/relationships/image" Target="../media/image108.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59.png"/><Relationship Id="rId2" Type="http://schemas.openxmlformats.org/officeDocument/2006/relationships/image" Target="../media/image110.png"/><Relationship Id="rId1" Type="http://schemas.openxmlformats.org/officeDocument/2006/relationships/slideLayout" Target="../slideLayouts/slideLayout3.xml"/><Relationship Id="rId6" Type="http://schemas.openxmlformats.org/officeDocument/2006/relationships/image" Target="../media/image113.png"/><Relationship Id="rId5" Type="http://schemas.openxmlformats.org/officeDocument/2006/relationships/image" Target="../media/image11.png"/><Relationship Id="rId4" Type="http://schemas.openxmlformats.org/officeDocument/2006/relationships/image" Target="../media/image1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116.png"/><Relationship Id="rId4"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white logo&#10;&#10;AI-generated content may be incorrect.">
            <a:extLst>
              <a:ext uri="{FF2B5EF4-FFF2-40B4-BE49-F238E27FC236}">
                <a16:creationId xmlns:a16="http://schemas.microsoft.com/office/drawing/2014/main" id="{A6B1DB4E-0813-8900-9007-191D7789E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831" y="6162310"/>
            <a:ext cx="2247900" cy="475746"/>
          </a:xfrm>
          <a:prstGeom prst="rect">
            <a:avLst/>
          </a:prstGeom>
        </p:spPr>
      </p:pic>
    </p:spTree>
    <p:extLst>
      <p:ext uri="{BB962C8B-B14F-4D97-AF65-F5344CB8AC3E}">
        <p14:creationId xmlns:p14="http://schemas.microsoft.com/office/powerpoint/2010/main" val="606441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B235E4-4D09-9C91-4A69-121771D7FF8E}"/>
              </a:ext>
            </a:extLst>
          </p:cNvPr>
          <p:cNvSpPr txBox="1"/>
          <p:nvPr/>
        </p:nvSpPr>
        <p:spPr>
          <a:xfrm>
            <a:off x="609599" y="1671820"/>
            <a:ext cx="10972799" cy="1569660"/>
          </a:xfrm>
          <a:prstGeom prst="rect">
            <a:avLst/>
          </a:prstGeom>
          <a:noFill/>
        </p:spPr>
        <p:txBody>
          <a:bodyPr wrap="square" rtlCol="0">
            <a:spAutoFit/>
          </a:bodyPr>
          <a:lstStyle/>
          <a:p>
            <a:pPr algn="ctr"/>
            <a:r>
              <a:rPr lang="en-IE" sz="3200" dirty="0">
                <a:solidFill>
                  <a:srgbClr val="0556A2"/>
                </a:solidFill>
              </a:rPr>
              <a:t>Applications of artificial intelligence algorithms and approaches in the life cycle sustainability assessment field: a topic modelling investigation based on large language models</a:t>
            </a:r>
            <a:endParaRPr lang="en-US" sz="3200" b="1" dirty="0">
              <a:solidFill>
                <a:srgbClr val="0556A2"/>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36AB90E-8347-C29B-37E8-D16D4E9CC34C}"/>
              </a:ext>
            </a:extLst>
          </p:cNvPr>
          <p:cNvSpPr txBox="1"/>
          <p:nvPr/>
        </p:nvSpPr>
        <p:spPr>
          <a:xfrm>
            <a:off x="1552573" y="3733800"/>
            <a:ext cx="9086850" cy="1077218"/>
          </a:xfrm>
          <a:prstGeom prst="rect">
            <a:avLst/>
          </a:prstGeom>
          <a:noFill/>
        </p:spPr>
        <p:txBody>
          <a:bodyPr wrap="square" rtlCol="0">
            <a:spAutoFit/>
          </a:bodyPr>
          <a:lstStyle/>
          <a:p>
            <a:pPr algn="ctr"/>
            <a:r>
              <a:rPr lang="en-IE" sz="2400" dirty="0">
                <a:solidFill>
                  <a:srgbClr val="0556A2"/>
                </a:solidFill>
                <a:latin typeface="Arial" panose="020B0604020202020204" pitchFamily="34" charset="0"/>
                <a:cs typeface="Arial" panose="020B0604020202020204" pitchFamily="34" charset="0"/>
              </a:rPr>
              <a:t>Antonino Marvuglia, Simone Zorzan, Enrico Benetto</a:t>
            </a:r>
          </a:p>
          <a:p>
            <a:pPr algn="ctr"/>
            <a:endParaRPr lang="en-US" sz="2400" baseline="30000" dirty="0">
              <a:solidFill>
                <a:srgbClr val="0556A2"/>
              </a:solidFill>
              <a:latin typeface="Arial" panose="020B0604020202020204" pitchFamily="34" charset="0"/>
              <a:cs typeface="Arial" panose="020B0604020202020204" pitchFamily="34" charset="0"/>
            </a:endParaRPr>
          </a:p>
          <a:p>
            <a:pPr algn="ctr"/>
            <a:r>
              <a:rPr lang="en-IE" sz="2400" baseline="30000" dirty="0">
                <a:solidFill>
                  <a:srgbClr val="0556A2"/>
                </a:solidFill>
                <a:latin typeface="Arial" panose="020B0604020202020204" pitchFamily="34" charset="0"/>
                <a:cs typeface="Arial" panose="020B0604020202020204" pitchFamily="34" charset="0"/>
              </a:rPr>
              <a:t>Luxembourg Institute of Science and Technology (LIST)</a:t>
            </a:r>
            <a:endParaRPr lang="en-US" sz="2400" dirty="0">
              <a:solidFill>
                <a:srgbClr val="0556A2"/>
              </a:solidFill>
              <a:latin typeface="Arial" panose="020B0604020202020204" pitchFamily="34" charset="0"/>
              <a:cs typeface="Arial" panose="020B0604020202020204" pitchFamily="34" charset="0"/>
            </a:endParaRPr>
          </a:p>
        </p:txBody>
      </p:sp>
      <p:pic>
        <p:nvPicPr>
          <p:cNvPr id="4" name="Picture 3" descr="A black and white logo&#10;&#10;AI-generated content may be incorrect.">
            <a:extLst>
              <a:ext uri="{FF2B5EF4-FFF2-40B4-BE49-F238E27FC236}">
                <a16:creationId xmlns:a16="http://schemas.microsoft.com/office/drawing/2014/main" id="{47F86C8A-8B56-3974-83FC-CCD5BC99D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3726" y="432804"/>
            <a:ext cx="2247900" cy="475746"/>
          </a:xfrm>
          <a:prstGeom prst="rect">
            <a:avLst/>
          </a:prstGeom>
        </p:spPr>
      </p:pic>
    </p:spTree>
    <p:extLst>
      <p:ext uri="{BB962C8B-B14F-4D97-AF65-F5344CB8AC3E}">
        <p14:creationId xmlns:p14="http://schemas.microsoft.com/office/powerpoint/2010/main" val="1228958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16988AA-F026-831A-A3F7-B7211B77E088}"/>
              </a:ext>
            </a:extLst>
          </p:cNvPr>
          <p:cNvSpPr>
            <a:spLocks noGrp="1"/>
          </p:cNvSpPr>
          <p:nvPr>
            <p:ph type="title"/>
          </p:nvPr>
        </p:nvSpPr>
        <p:spPr>
          <a:xfrm>
            <a:off x="838200" y="365125"/>
            <a:ext cx="9325131" cy="744147"/>
          </a:xfrm>
        </p:spPr>
        <p:txBody>
          <a:bodyPr/>
          <a:lstStyle/>
          <a:p>
            <a:r>
              <a:rPr lang="en-US" dirty="0">
                <a:solidFill>
                  <a:srgbClr val="0556A2"/>
                </a:solidFill>
              </a:rPr>
              <a:t>Agenda</a:t>
            </a:r>
          </a:p>
        </p:txBody>
      </p:sp>
      <p:sp>
        <p:nvSpPr>
          <p:cNvPr id="3" name="Subtitle 17">
            <a:extLst>
              <a:ext uri="{FF2B5EF4-FFF2-40B4-BE49-F238E27FC236}">
                <a16:creationId xmlns:a16="http://schemas.microsoft.com/office/drawing/2014/main" id="{91512F60-C545-79DF-EEF2-69EF5FC662EB}"/>
              </a:ext>
            </a:extLst>
          </p:cNvPr>
          <p:cNvSpPr txBox="1">
            <a:spLocks/>
          </p:cNvSpPr>
          <p:nvPr/>
        </p:nvSpPr>
        <p:spPr>
          <a:xfrm>
            <a:off x="2292350" y="1881190"/>
            <a:ext cx="7226300" cy="3535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200000"/>
              </a:lnSpc>
            </a:pPr>
            <a:r>
              <a:rPr lang="en-US" sz="2400" dirty="0">
                <a:solidFill>
                  <a:srgbClr val="0556A2"/>
                </a:solidFill>
                <a:latin typeface="Arial" panose="020B0604020202020204" pitchFamily="34" charset="0"/>
                <a:cs typeface="Arial" panose="020B0604020202020204" pitchFamily="34" charset="0"/>
              </a:rPr>
              <a:t>Introduction &amp; Research goal</a:t>
            </a:r>
          </a:p>
          <a:p>
            <a:pPr marL="342900" indent="-342900">
              <a:lnSpc>
                <a:spcPct val="200000"/>
              </a:lnSpc>
            </a:pPr>
            <a:r>
              <a:rPr lang="en-US" sz="2400" dirty="0">
                <a:solidFill>
                  <a:srgbClr val="0556A2"/>
                </a:solidFill>
                <a:latin typeface="Arial" panose="020B0604020202020204" pitchFamily="34" charset="0"/>
                <a:cs typeface="Arial" panose="020B0604020202020204" pitchFamily="34" charset="0"/>
              </a:rPr>
              <a:t>Methodology</a:t>
            </a:r>
          </a:p>
          <a:p>
            <a:pPr marL="342900" indent="-342900">
              <a:lnSpc>
                <a:spcPct val="200000"/>
              </a:lnSpc>
            </a:pPr>
            <a:r>
              <a:rPr lang="en-US" sz="2400" dirty="0">
                <a:solidFill>
                  <a:srgbClr val="0556A2"/>
                </a:solidFill>
                <a:latin typeface="Arial" panose="020B0604020202020204" pitchFamily="34" charset="0"/>
                <a:cs typeface="Arial" panose="020B0604020202020204" pitchFamily="34" charset="0"/>
              </a:rPr>
              <a:t>Results</a:t>
            </a:r>
          </a:p>
          <a:p>
            <a:pPr marL="342900" indent="-342900">
              <a:lnSpc>
                <a:spcPct val="200000"/>
              </a:lnSpc>
            </a:pPr>
            <a:r>
              <a:rPr lang="en-US" sz="2400" dirty="0">
                <a:solidFill>
                  <a:srgbClr val="0556A2"/>
                </a:solidFill>
                <a:latin typeface="Arial" panose="020B0604020202020204" pitchFamily="34" charset="0"/>
                <a:cs typeface="Arial" panose="020B0604020202020204" pitchFamily="34" charset="0"/>
              </a:rPr>
              <a:t>Take home messages</a:t>
            </a:r>
          </a:p>
        </p:txBody>
      </p:sp>
      <p:sp>
        <p:nvSpPr>
          <p:cNvPr id="2" name="Slide Number Placeholder 4">
            <a:extLst>
              <a:ext uri="{FF2B5EF4-FFF2-40B4-BE49-F238E27FC236}">
                <a16:creationId xmlns:a16="http://schemas.microsoft.com/office/drawing/2014/main" id="{E5C11239-BDCA-BEDD-1446-B30274057F06}"/>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3</a:t>
            </a:fld>
            <a:endParaRPr lang="en-US" dirty="0"/>
          </a:p>
        </p:txBody>
      </p:sp>
      <p:sp>
        <p:nvSpPr>
          <p:cNvPr id="6" name="Footer Placeholder 3">
            <a:extLst>
              <a:ext uri="{FF2B5EF4-FFF2-40B4-BE49-F238E27FC236}">
                <a16:creationId xmlns:a16="http://schemas.microsoft.com/office/drawing/2014/main" id="{AA504F82-025E-96AE-72A6-6F9CB0DE5983}"/>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8" name="Picture 7" descr="A purple and black logo&#10;&#10;AI-generated content may be incorrect.">
            <a:extLst>
              <a:ext uri="{FF2B5EF4-FFF2-40B4-BE49-F238E27FC236}">
                <a16:creationId xmlns:a16="http://schemas.microsoft.com/office/drawing/2014/main" id="{D4B1586A-452F-0827-AE2F-0595C9F7C48D}"/>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404977" y="4638672"/>
            <a:ext cx="720812" cy="720812"/>
          </a:xfrm>
          <a:prstGeom prst="rect">
            <a:avLst/>
          </a:prstGeom>
        </p:spPr>
      </p:pic>
      <p:pic>
        <p:nvPicPr>
          <p:cNvPr id="10" name="Picture 9" descr="A black background with a black square&#10;&#10;AI-generated content may be incorrect.">
            <a:extLst>
              <a:ext uri="{FF2B5EF4-FFF2-40B4-BE49-F238E27FC236}">
                <a16:creationId xmlns:a16="http://schemas.microsoft.com/office/drawing/2014/main" id="{8B6B7601-1028-A386-B1FC-E7565F932A0B}"/>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460497" y="3735497"/>
            <a:ext cx="596679" cy="596679"/>
          </a:xfrm>
          <a:prstGeom prst="rect">
            <a:avLst/>
          </a:prstGeom>
        </p:spPr>
      </p:pic>
      <p:pic>
        <p:nvPicPr>
          <p:cNvPr id="12" name="Picture 11" descr="A black background with a black square&#10;&#10;AI-generated content may be incorrect.">
            <a:extLst>
              <a:ext uri="{FF2B5EF4-FFF2-40B4-BE49-F238E27FC236}">
                <a16:creationId xmlns:a16="http://schemas.microsoft.com/office/drawing/2014/main" id="{C9955303-F143-0309-7A5F-69E078E6CC4D}"/>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404977" y="2952883"/>
            <a:ext cx="596679" cy="596679"/>
          </a:xfrm>
          <a:prstGeom prst="rect">
            <a:avLst/>
          </a:prstGeom>
        </p:spPr>
      </p:pic>
      <p:pic>
        <p:nvPicPr>
          <p:cNvPr id="14" name="Picture 13" descr="A black background with a black square&#10;&#10;AI-generated content may be incorrect.">
            <a:extLst>
              <a:ext uri="{FF2B5EF4-FFF2-40B4-BE49-F238E27FC236}">
                <a16:creationId xmlns:a16="http://schemas.microsoft.com/office/drawing/2014/main" id="{08E21FB5-807D-3D20-0D75-31ABCBC050B1}"/>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82667" y="2106137"/>
            <a:ext cx="596679" cy="596679"/>
          </a:xfrm>
          <a:prstGeom prst="rect">
            <a:avLst/>
          </a:prstGeom>
        </p:spPr>
      </p:pic>
    </p:spTree>
    <p:extLst>
      <p:ext uri="{BB962C8B-B14F-4D97-AF65-F5344CB8AC3E}">
        <p14:creationId xmlns:p14="http://schemas.microsoft.com/office/powerpoint/2010/main" val="1103480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0E0B3-4A94-95D8-1B59-6B60DCBABDF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B5336F-3282-C54F-E426-3E61278AF3B8}"/>
              </a:ext>
            </a:extLst>
          </p:cNvPr>
          <p:cNvSpPr>
            <a:spLocks noGrp="1"/>
          </p:cNvSpPr>
          <p:nvPr>
            <p:ph type="title"/>
          </p:nvPr>
        </p:nvSpPr>
        <p:spPr>
          <a:xfrm>
            <a:off x="959725" y="559534"/>
            <a:ext cx="8312750" cy="257198"/>
          </a:xfrm>
        </p:spPr>
        <p:txBody>
          <a:bodyPr/>
          <a:lstStyle/>
          <a:p>
            <a:r>
              <a:rPr lang="en-US" dirty="0"/>
              <a:t>Introduction &amp; Research goal</a:t>
            </a:r>
          </a:p>
        </p:txBody>
      </p:sp>
      <p:sp>
        <p:nvSpPr>
          <p:cNvPr id="2" name="Subtitle 17">
            <a:extLst>
              <a:ext uri="{FF2B5EF4-FFF2-40B4-BE49-F238E27FC236}">
                <a16:creationId xmlns:a16="http://schemas.microsoft.com/office/drawing/2014/main" id="{AFFEA362-CD11-6521-9BD5-FFA5A3BB14A9}"/>
              </a:ext>
            </a:extLst>
          </p:cNvPr>
          <p:cNvSpPr txBox="1">
            <a:spLocks/>
          </p:cNvSpPr>
          <p:nvPr/>
        </p:nvSpPr>
        <p:spPr>
          <a:xfrm>
            <a:off x="157655" y="1426649"/>
            <a:ext cx="6597650" cy="447538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IE" sz="2000" dirty="0">
                <a:solidFill>
                  <a:srgbClr val="0556A2"/>
                </a:solidFill>
                <a:latin typeface="Arial" panose="020B0604020202020204" pitchFamily="34" charset="0"/>
                <a:cs typeface="Arial" panose="020B0604020202020204" pitchFamily="34" charset="0"/>
              </a:rPr>
              <a:t>LCM is a data-intensive and complex process</a:t>
            </a:r>
          </a:p>
          <a:p>
            <a:pPr marL="342900" indent="-342900"/>
            <a:r>
              <a:rPr lang="en-IE" sz="2000" dirty="0">
                <a:solidFill>
                  <a:srgbClr val="0556A2"/>
                </a:solidFill>
                <a:latin typeface="Arial" panose="020B0604020202020204" pitchFamily="34" charset="0"/>
                <a:cs typeface="Arial" panose="020B0604020202020204" pitchFamily="34" charset="0"/>
              </a:rPr>
              <a:t>In recent years, AI and ML have emerged as powerful approaches with high potential to accelerate LCM workflows</a:t>
            </a:r>
            <a:endParaRPr lang="en-US" sz="2000" dirty="0">
              <a:solidFill>
                <a:srgbClr val="0556A2"/>
              </a:solidFill>
              <a:latin typeface="Arial" panose="020B0604020202020204" pitchFamily="34" charset="0"/>
              <a:cs typeface="Arial" panose="020B0604020202020204" pitchFamily="34" charset="0"/>
            </a:endParaRPr>
          </a:p>
          <a:p>
            <a:pPr marL="342900" indent="-342900"/>
            <a:r>
              <a:rPr lang="en-US" sz="2000" dirty="0">
                <a:solidFill>
                  <a:srgbClr val="0556A2"/>
                </a:solidFill>
                <a:latin typeface="Arial" panose="020B0604020202020204" pitchFamily="34" charset="0"/>
                <a:cs typeface="Arial" panose="020B0604020202020204" pitchFamily="34" charset="0"/>
              </a:rPr>
              <a:t>Several studies have highlighted this potential (</a:t>
            </a:r>
            <a:r>
              <a:rPr lang="en-IE" sz="2000" dirty="0">
                <a:solidFill>
                  <a:schemeClr val="accent4"/>
                </a:solidFill>
                <a:latin typeface="Arial" panose="020B0604020202020204" pitchFamily="34" charset="0"/>
                <a:cs typeface="Arial" panose="020B0604020202020204" pitchFamily="34" charset="0"/>
              </a:rPr>
              <a:t>Ghoroghi et al. 2022; </a:t>
            </a:r>
            <a:r>
              <a:rPr lang="en-US" sz="2000" dirty="0">
                <a:solidFill>
                  <a:schemeClr val="accent4"/>
                </a:solidFill>
                <a:latin typeface="Arial" panose="020B0604020202020204" pitchFamily="34" charset="0"/>
                <a:cs typeface="Arial" panose="020B0604020202020204" pitchFamily="34" charset="0"/>
              </a:rPr>
              <a:t>Gong et al. 2025; </a:t>
            </a:r>
            <a:r>
              <a:rPr lang="en-US" sz="2000" dirty="0" err="1">
                <a:solidFill>
                  <a:schemeClr val="accent4"/>
                </a:solidFill>
                <a:latin typeface="Arial" panose="020B0604020202020204" pitchFamily="34" charset="0"/>
                <a:cs typeface="Arial" panose="020B0604020202020204" pitchFamily="34" charset="0"/>
              </a:rPr>
              <a:t>Romeiko</a:t>
            </a:r>
            <a:r>
              <a:rPr lang="en-US" sz="2000" dirty="0">
                <a:solidFill>
                  <a:schemeClr val="accent4"/>
                </a:solidFill>
                <a:latin typeface="Arial" panose="020B0604020202020204" pitchFamily="34" charset="0"/>
                <a:cs typeface="Arial" panose="020B0604020202020204" pitchFamily="34" charset="0"/>
              </a:rPr>
              <a:t> et al. 2024; Preuss et al. 2024; Neupane et al. 2025</a:t>
            </a:r>
            <a:r>
              <a:rPr lang="en-US" sz="2000" dirty="0">
                <a:solidFill>
                  <a:srgbClr val="0556A2"/>
                </a:solidFill>
                <a:latin typeface="Arial" panose="020B0604020202020204" pitchFamily="34" charset="0"/>
                <a:cs typeface="Arial" panose="020B0604020202020204" pitchFamily="34" charset="0"/>
              </a:rPr>
              <a:t>)</a:t>
            </a:r>
          </a:p>
          <a:p>
            <a:pPr marL="342900" indent="-342900"/>
            <a:r>
              <a:rPr lang="en-US" sz="2000" dirty="0">
                <a:solidFill>
                  <a:srgbClr val="0556A2"/>
                </a:solidFill>
                <a:latin typeface="Arial" panose="020B0604020202020204" pitchFamily="34" charset="0"/>
                <a:cs typeface="Arial" panose="020B0604020202020204" pitchFamily="34" charset="0"/>
              </a:rPr>
              <a:t>The number of applications is now so high, that navigating the literature itself can become a daunting task</a:t>
            </a:r>
          </a:p>
        </p:txBody>
      </p:sp>
      <p:pic>
        <p:nvPicPr>
          <p:cNvPr id="4" name="Picture 3">
            <a:extLst>
              <a:ext uri="{FF2B5EF4-FFF2-40B4-BE49-F238E27FC236}">
                <a16:creationId xmlns:a16="http://schemas.microsoft.com/office/drawing/2014/main" id="{136043ED-1E02-DCF6-E43A-0654C5481D86}"/>
              </a:ext>
            </a:extLst>
          </p:cNvPr>
          <p:cNvPicPr>
            <a:picLocks noChangeAspect="1"/>
          </p:cNvPicPr>
          <p:nvPr/>
        </p:nvPicPr>
        <p:blipFill>
          <a:blip r:embed="rId3"/>
          <a:stretch>
            <a:fillRect/>
          </a:stretch>
        </p:blipFill>
        <p:spPr>
          <a:xfrm>
            <a:off x="6700345" y="1513065"/>
            <a:ext cx="5334000" cy="3174810"/>
          </a:xfrm>
          <a:prstGeom prst="rect">
            <a:avLst/>
          </a:prstGeom>
        </p:spPr>
      </p:pic>
      <p:sp>
        <p:nvSpPr>
          <p:cNvPr id="8" name="TextBox 7">
            <a:extLst>
              <a:ext uri="{FF2B5EF4-FFF2-40B4-BE49-F238E27FC236}">
                <a16:creationId xmlns:a16="http://schemas.microsoft.com/office/drawing/2014/main" id="{4BCADD16-C313-D97C-51B7-525A25172334}"/>
              </a:ext>
            </a:extLst>
          </p:cNvPr>
          <p:cNvSpPr txBox="1"/>
          <p:nvPr/>
        </p:nvSpPr>
        <p:spPr>
          <a:xfrm>
            <a:off x="7023100" y="4728130"/>
            <a:ext cx="2844800" cy="338554"/>
          </a:xfrm>
          <a:prstGeom prst="rect">
            <a:avLst/>
          </a:prstGeom>
          <a:noFill/>
        </p:spPr>
        <p:txBody>
          <a:bodyPr wrap="square">
            <a:spAutoFit/>
          </a:bodyPr>
          <a:lstStyle/>
          <a:p>
            <a:r>
              <a:rPr lang="en-US" sz="1600" b="1" dirty="0">
                <a:solidFill>
                  <a:srgbClr val="0556A2"/>
                </a:solidFill>
                <a:latin typeface="Arial" panose="020B0604020202020204" pitchFamily="34" charset="0"/>
                <a:cs typeface="Arial" panose="020B0604020202020204" pitchFamily="34" charset="0"/>
              </a:rPr>
              <a:t>Source</a:t>
            </a:r>
            <a:r>
              <a:rPr lang="en-US" sz="1600" dirty="0">
                <a:solidFill>
                  <a:srgbClr val="0556A2"/>
                </a:solidFill>
                <a:latin typeface="Arial" panose="020B0604020202020204" pitchFamily="34" charset="0"/>
                <a:cs typeface="Arial" panose="020B0604020202020204" pitchFamily="34" charset="0"/>
              </a:rPr>
              <a:t>: Gong et al. 2025</a:t>
            </a:r>
            <a:endParaRPr lang="en-IE" sz="1600" dirty="0">
              <a:solidFill>
                <a:srgbClr val="0556A2"/>
              </a:solidFill>
              <a:latin typeface="Arial" panose="020B0604020202020204" pitchFamily="34" charset="0"/>
              <a:cs typeface="Arial" panose="020B0604020202020204" pitchFamily="34" charset="0"/>
            </a:endParaRPr>
          </a:p>
        </p:txBody>
      </p:sp>
      <p:sp>
        <p:nvSpPr>
          <p:cNvPr id="3" name="Slide Number Placeholder 4">
            <a:extLst>
              <a:ext uri="{FF2B5EF4-FFF2-40B4-BE49-F238E27FC236}">
                <a16:creationId xmlns:a16="http://schemas.microsoft.com/office/drawing/2014/main" id="{C5264651-B41A-FECD-1E50-EA6FF211CA7A}"/>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4</a:t>
            </a:fld>
            <a:endParaRPr lang="en-US" dirty="0"/>
          </a:p>
        </p:txBody>
      </p:sp>
      <p:sp>
        <p:nvSpPr>
          <p:cNvPr id="5" name="Footer Placeholder 3">
            <a:extLst>
              <a:ext uri="{FF2B5EF4-FFF2-40B4-BE49-F238E27FC236}">
                <a16:creationId xmlns:a16="http://schemas.microsoft.com/office/drawing/2014/main" id="{4B28B4DF-9CF2-88E0-883C-AF78A84BC448}"/>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sp>
        <p:nvSpPr>
          <p:cNvPr id="7" name="Rectangle: Rounded Corners 6">
            <a:extLst>
              <a:ext uri="{FF2B5EF4-FFF2-40B4-BE49-F238E27FC236}">
                <a16:creationId xmlns:a16="http://schemas.microsoft.com/office/drawing/2014/main" id="{C2AADB75-ADFC-F27A-CAD4-F53966E5C5D7}"/>
              </a:ext>
            </a:extLst>
          </p:cNvPr>
          <p:cNvSpPr/>
          <p:nvPr/>
        </p:nvSpPr>
        <p:spPr>
          <a:xfrm>
            <a:off x="431757" y="4757487"/>
            <a:ext cx="6268588" cy="12481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IE" b="1" dirty="0">
                <a:solidFill>
                  <a:schemeClr val="tx1"/>
                </a:solidFill>
              </a:rPr>
              <a:t>Research goal: </a:t>
            </a:r>
            <a:r>
              <a:rPr lang="en-IE" dirty="0">
                <a:solidFill>
                  <a:schemeClr val="tx1"/>
                </a:solidFill>
              </a:rPr>
              <a:t>uncover relevant latent topics and main research trends at the intersection between </a:t>
            </a:r>
            <a:r>
              <a:rPr lang="en-IE" b="1" dirty="0">
                <a:solidFill>
                  <a:schemeClr val="tx1"/>
                </a:solidFill>
              </a:rPr>
              <a:t>AI</a:t>
            </a:r>
            <a:r>
              <a:rPr lang="en-IE" dirty="0">
                <a:solidFill>
                  <a:schemeClr val="tx1"/>
                </a:solidFill>
              </a:rPr>
              <a:t> and </a:t>
            </a:r>
            <a:r>
              <a:rPr lang="en-IE" b="1" dirty="0">
                <a:solidFill>
                  <a:schemeClr val="tx1"/>
                </a:solidFill>
              </a:rPr>
              <a:t>LCA/LCM/LCSA</a:t>
            </a:r>
            <a:r>
              <a:rPr lang="en-IE" dirty="0">
                <a:solidFill>
                  <a:schemeClr val="tx1"/>
                </a:solidFill>
              </a:rPr>
              <a:t> in the development of </a:t>
            </a:r>
            <a:r>
              <a:rPr lang="en-IE" b="1" dirty="0">
                <a:solidFill>
                  <a:schemeClr val="tx1"/>
                </a:solidFill>
              </a:rPr>
              <a:t>advanced chemicals and materials.</a:t>
            </a:r>
          </a:p>
        </p:txBody>
      </p:sp>
      <p:grpSp>
        <p:nvGrpSpPr>
          <p:cNvPr id="11" name="Group 10">
            <a:extLst>
              <a:ext uri="{FF2B5EF4-FFF2-40B4-BE49-F238E27FC236}">
                <a16:creationId xmlns:a16="http://schemas.microsoft.com/office/drawing/2014/main" id="{D265133D-701D-5299-ECEF-11C3E0DEABFE}"/>
              </a:ext>
            </a:extLst>
          </p:cNvPr>
          <p:cNvGrpSpPr/>
          <p:nvPr/>
        </p:nvGrpSpPr>
        <p:grpSpPr>
          <a:xfrm>
            <a:off x="7115708" y="5211592"/>
            <a:ext cx="4418796" cy="646260"/>
            <a:chOff x="7115708" y="5211592"/>
            <a:chExt cx="4418796" cy="646260"/>
          </a:xfrm>
        </p:grpSpPr>
        <p:pic>
          <p:nvPicPr>
            <p:cNvPr id="9" name="Picture 8" descr="A black and orange letter i&#10;&#10;AI-generated content may be incorrect.">
              <a:extLst>
                <a:ext uri="{FF2B5EF4-FFF2-40B4-BE49-F238E27FC236}">
                  <a16:creationId xmlns:a16="http://schemas.microsoft.com/office/drawing/2014/main" id="{4C3BBF7F-50E1-CEE7-119B-F56040C27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5708" y="5211592"/>
              <a:ext cx="2468044" cy="646260"/>
            </a:xfrm>
            <a:prstGeom prst="rect">
              <a:avLst/>
            </a:prstGeom>
          </p:spPr>
        </p:pic>
        <p:sp>
          <p:nvSpPr>
            <p:cNvPr id="10" name="TextBox 9">
              <a:extLst>
                <a:ext uri="{FF2B5EF4-FFF2-40B4-BE49-F238E27FC236}">
                  <a16:creationId xmlns:a16="http://schemas.microsoft.com/office/drawing/2014/main" id="{8DEC51C4-55D3-2277-21FF-31D1D7687E1D}"/>
                </a:ext>
              </a:extLst>
            </p:cNvPr>
            <p:cNvSpPr txBox="1"/>
            <p:nvPr/>
          </p:nvSpPr>
          <p:spPr>
            <a:xfrm>
              <a:off x="9653861" y="5324746"/>
              <a:ext cx="1880643" cy="369332"/>
            </a:xfrm>
            <a:prstGeom prst="rect">
              <a:avLst/>
            </a:prstGeom>
            <a:noFill/>
          </p:spPr>
          <p:txBody>
            <a:bodyPr wrap="none" rtlCol="0">
              <a:spAutoFit/>
            </a:bodyPr>
            <a:lstStyle/>
            <a:p>
              <a:r>
                <a:rPr lang="en-IE" dirty="0">
                  <a:solidFill>
                    <a:srgbClr val="FE8316"/>
                  </a:solidFill>
                </a:rPr>
                <a:t>HEU (2024-2027)</a:t>
              </a:r>
            </a:p>
          </p:txBody>
        </p:sp>
      </p:grpSp>
      <p:pic>
        <p:nvPicPr>
          <p:cNvPr id="12" name="Picture 11" descr="A black background with a black square&#10;&#10;AI-generated content may be incorrect.">
            <a:extLst>
              <a:ext uri="{FF2B5EF4-FFF2-40B4-BE49-F238E27FC236}">
                <a16:creationId xmlns:a16="http://schemas.microsoft.com/office/drawing/2014/main" id="{B4A36807-8332-CD11-8C8A-1BF1D6DD2354}"/>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8217" y="72935"/>
            <a:ext cx="433433" cy="433433"/>
          </a:xfrm>
          <a:prstGeom prst="rect">
            <a:avLst/>
          </a:prstGeom>
        </p:spPr>
      </p:pic>
    </p:spTree>
    <p:extLst>
      <p:ext uri="{BB962C8B-B14F-4D97-AF65-F5344CB8AC3E}">
        <p14:creationId xmlns:p14="http://schemas.microsoft.com/office/powerpoint/2010/main" val="120820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2328C-384C-2729-E41D-2BCE923650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D610228-8802-DCCE-E048-03E6DEC65CCA}"/>
              </a:ext>
            </a:extLst>
          </p:cNvPr>
          <p:cNvSpPr>
            <a:spLocks noGrp="1"/>
          </p:cNvSpPr>
          <p:nvPr>
            <p:ph type="title"/>
          </p:nvPr>
        </p:nvSpPr>
        <p:spPr>
          <a:xfrm>
            <a:off x="1202182" y="593455"/>
            <a:ext cx="8312750" cy="257198"/>
          </a:xfrm>
        </p:spPr>
        <p:txBody>
          <a:bodyPr/>
          <a:lstStyle/>
          <a:p>
            <a:r>
              <a:rPr lang="en-US" dirty="0"/>
              <a:t>Methodology</a:t>
            </a:r>
          </a:p>
        </p:txBody>
      </p:sp>
      <p:sp>
        <p:nvSpPr>
          <p:cNvPr id="2" name="Content Placeholder 2">
            <a:extLst>
              <a:ext uri="{FF2B5EF4-FFF2-40B4-BE49-F238E27FC236}">
                <a16:creationId xmlns:a16="http://schemas.microsoft.com/office/drawing/2014/main" id="{DC1947A5-B891-0C01-419F-F59BD9FA015C}"/>
              </a:ext>
            </a:extLst>
          </p:cNvPr>
          <p:cNvSpPr txBox="1">
            <a:spLocks/>
          </p:cNvSpPr>
          <p:nvPr/>
        </p:nvSpPr>
        <p:spPr>
          <a:xfrm>
            <a:off x="117474" y="1390650"/>
            <a:ext cx="6762751" cy="4262430"/>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pPr marL="285750" indent="-285750">
              <a:spcBef>
                <a:spcPts val="1800"/>
              </a:spcBef>
              <a:buFont typeface="Arial" panose="020B0604020202020204" pitchFamily="34" charset="0"/>
              <a:buChar char="•"/>
            </a:pPr>
            <a:r>
              <a:rPr lang="en-IE" sz="2000" dirty="0">
                <a:solidFill>
                  <a:srgbClr val="0556A2"/>
                </a:solidFill>
                <a:latin typeface="Arial" panose="020B0604020202020204" pitchFamily="34" charset="0"/>
                <a:cs typeface="Arial" panose="020B0604020202020204" pitchFamily="34" charset="0"/>
              </a:rPr>
              <a:t>Topic Modelling </a:t>
            </a:r>
            <a:r>
              <a:rPr lang="en-IE" sz="2000" b="0" dirty="0">
                <a:solidFill>
                  <a:srgbClr val="0556A2"/>
                </a:solidFill>
                <a:latin typeface="Arial" panose="020B0604020202020204" pitchFamily="34" charset="0"/>
                <a:cs typeface="Arial" panose="020B0604020202020204" pitchFamily="34" charset="0"/>
              </a:rPr>
              <a:t>is</a:t>
            </a:r>
            <a:r>
              <a:rPr lang="en-IE" sz="2000" dirty="0">
                <a:solidFill>
                  <a:srgbClr val="0556A2"/>
                </a:solidFill>
                <a:latin typeface="Arial" panose="020B0604020202020204" pitchFamily="34" charset="0"/>
                <a:cs typeface="Arial" panose="020B0604020202020204" pitchFamily="34" charset="0"/>
              </a:rPr>
              <a:t> </a:t>
            </a:r>
            <a:r>
              <a:rPr lang="en-IE" sz="2000" b="0" dirty="0">
                <a:solidFill>
                  <a:srgbClr val="0556A2"/>
                </a:solidFill>
                <a:latin typeface="Arial" panose="020B0604020202020204" pitchFamily="34" charset="0"/>
                <a:cs typeface="Arial" panose="020B0604020202020204" pitchFamily="34" charset="0"/>
              </a:rPr>
              <a:t>an ensemble of techniques designed to uncover and label the </a:t>
            </a:r>
            <a:r>
              <a:rPr lang="en-IE" sz="2000" dirty="0">
                <a:solidFill>
                  <a:srgbClr val="0556A2"/>
                </a:solidFill>
                <a:latin typeface="Arial" panose="020B0604020202020204" pitchFamily="34" charset="0"/>
                <a:cs typeface="Arial" panose="020B0604020202020204" pitchFamily="34" charset="0"/>
              </a:rPr>
              <a:t>underlying themes </a:t>
            </a:r>
            <a:r>
              <a:rPr lang="en-IE" sz="2000" b="0" dirty="0">
                <a:solidFill>
                  <a:srgbClr val="0556A2"/>
                </a:solidFill>
                <a:latin typeface="Arial" panose="020B0604020202020204" pitchFamily="34" charset="0"/>
                <a:cs typeface="Arial" panose="020B0604020202020204" pitchFamily="34" charset="0"/>
              </a:rPr>
              <a:t>(</a:t>
            </a:r>
            <a:r>
              <a:rPr lang="en-IE" sz="2000" b="0" i="1" dirty="0">
                <a:solidFill>
                  <a:srgbClr val="0556A2"/>
                </a:solidFill>
                <a:latin typeface="Arial" panose="020B0604020202020204" pitchFamily="34" charset="0"/>
                <a:cs typeface="Arial" panose="020B0604020202020204" pitchFamily="34" charset="0"/>
              </a:rPr>
              <a:t>topics</a:t>
            </a:r>
            <a:r>
              <a:rPr lang="en-IE" sz="2000" b="0" dirty="0">
                <a:solidFill>
                  <a:srgbClr val="0556A2"/>
                </a:solidFill>
                <a:latin typeface="Arial" panose="020B0604020202020204" pitchFamily="34" charset="0"/>
                <a:cs typeface="Arial" panose="020B0604020202020204" pitchFamily="34" charset="0"/>
              </a:rPr>
              <a:t>) within a collection of documents (</a:t>
            </a:r>
            <a:r>
              <a:rPr lang="en-IE" sz="2000" b="0" i="1" dirty="0">
                <a:solidFill>
                  <a:srgbClr val="0556A2"/>
                </a:solidFill>
                <a:latin typeface="Arial" panose="020B0604020202020204" pitchFamily="34" charset="0"/>
                <a:cs typeface="Arial" panose="020B0604020202020204" pitchFamily="34" charset="0"/>
              </a:rPr>
              <a:t>corpus</a:t>
            </a:r>
            <a:r>
              <a:rPr lang="en-IE" sz="2000" b="0" dirty="0">
                <a:solidFill>
                  <a:srgbClr val="0556A2"/>
                </a:solidFill>
                <a:latin typeface="Arial" panose="020B0604020202020204" pitchFamily="34" charset="0"/>
                <a:cs typeface="Arial" panose="020B0604020202020204" pitchFamily="34" charset="0"/>
              </a:rPr>
              <a:t>).</a:t>
            </a:r>
          </a:p>
          <a:p>
            <a:pPr marL="285750" indent="-285750">
              <a:spcBef>
                <a:spcPts val="1800"/>
              </a:spcBef>
              <a:buFont typeface="Arial" panose="020B0604020202020204" pitchFamily="34" charset="0"/>
              <a:buChar char="•"/>
            </a:pPr>
            <a:r>
              <a:rPr lang="en-IE" sz="2000" b="0" dirty="0">
                <a:solidFill>
                  <a:srgbClr val="0556A2"/>
                </a:solidFill>
                <a:latin typeface="Arial" panose="020B0604020202020204" pitchFamily="34" charset="0"/>
                <a:cs typeface="Arial" panose="020B0604020202020204" pitchFamily="34" charset="0"/>
              </a:rPr>
              <a:t>Topics are repeated groups of </a:t>
            </a:r>
            <a:r>
              <a:rPr lang="en-IE" sz="2000" dirty="0">
                <a:solidFill>
                  <a:srgbClr val="0556A2"/>
                </a:solidFill>
                <a:latin typeface="Arial" panose="020B0604020202020204" pitchFamily="34" charset="0"/>
                <a:cs typeface="Arial" panose="020B0604020202020204" pitchFamily="34" charset="0"/>
              </a:rPr>
              <a:t>statistically significant </a:t>
            </a:r>
            <a:r>
              <a:rPr lang="en-IE" sz="2000" b="0" dirty="0">
                <a:solidFill>
                  <a:srgbClr val="0556A2"/>
                </a:solidFill>
                <a:latin typeface="Arial" panose="020B0604020202020204" pitchFamily="34" charset="0"/>
                <a:cs typeface="Arial" panose="020B0604020202020204" pitchFamily="34" charset="0"/>
              </a:rPr>
              <a:t>tokens or words in a corpus.</a:t>
            </a:r>
          </a:p>
          <a:p>
            <a:pPr marL="285750" indent="-285750">
              <a:spcBef>
                <a:spcPts val="1800"/>
              </a:spcBef>
              <a:buFont typeface="Arial" panose="020B0604020202020204" pitchFamily="34" charset="0"/>
              <a:buChar char="•"/>
            </a:pPr>
            <a:r>
              <a:rPr lang="en-IE" sz="2000" b="0" dirty="0">
                <a:solidFill>
                  <a:srgbClr val="0556A2"/>
                </a:solidFill>
                <a:latin typeface="Arial" panose="020B0604020202020204" pitchFamily="34" charset="0"/>
                <a:cs typeface="Arial" panose="020B0604020202020204" pitchFamily="34" charset="0"/>
              </a:rPr>
              <a:t>To this aim the documents are parsed, indexed, vectorised and classified in </a:t>
            </a:r>
            <a:r>
              <a:rPr lang="en-IE" sz="2000" dirty="0">
                <a:solidFill>
                  <a:srgbClr val="0556A2"/>
                </a:solidFill>
                <a:latin typeface="Arial" panose="020B0604020202020204" pitchFamily="34" charset="0"/>
                <a:cs typeface="Arial" panose="020B0604020202020204" pitchFamily="34" charset="0"/>
              </a:rPr>
              <a:t>clusters</a:t>
            </a:r>
            <a:r>
              <a:rPr lang="en-IE" sz="2000" b="0" dirty="0">
                <a:solidFill>
                  <a:srgbClr val="0556A2"/>
                </a:solidFill>
                <a:latin typeface="Arial" panose="020B0604020202020204" pitchFamily="34" charset="0"/>
                <a:cs typeface="Arial" panose="020B0604020202020204" pitchFamily="34" charset="0"/>
              </a:rPr>
              <a:t>.</a:t>
            </a:r>
          </a:p>
          <a:p>
            <a:pPr marL="285750" indent="-285750">
              <a:spcBef>
                <a:spcPts val="1800"/>
              </a:spcBef>
              <a:buFont typeface="Arial" panose="020B0604020202020204" pitchFamily="34" charset="0"/>
              <a:buChar char="•"/>
            </a:pPr>
            <a:r>
              <a:rPr lang="en-IE" sz="2000" dirty="0">
                <a:solidFill>
                  <a:srgbClr val="0556A2"/>
                </a:solidFill>
                <a:latin typeface="Arial" panose="020B0604020202020204" pitchFamily="34" charset="0"/>
                <a:cs typeface="Arial" panose="020B0604020202020204" pitchFamily="34" charset="0"/>
              </a:rPr>
              <a:t>Words or other detailed features</a:t>
            </a:r>
            <a:r>
              <a:rPr lang="en-IE" sz="2000" b="0" dirty="0">
                <a:solidFill>
                  <a:srgbClr val="0556A2"/>
                </a:solidFill>
                <a:latin typeface="Arial" panose="020B0604020202020204" pitchFamily="34" charset="0"/>
                <a:cs typeface="Arial" panose="020B0604020202020204" pitchFamily="34" charset="0"/>
              </a:rPr>
              <a:t> in texts are analysed to identify </a:t>
            </a:r>
            <a:r>
              <a:rPr lang="en-IE" sz="2000" b="0" i="1" dirty="0">
                <a:solidFill>
                  <a:srgbClr val="0556A2"/>
                </a:solidFill>
                <a:latin typeface="Arial" panose="020B0604020202020204" pitchFamily="34" charset="0"/>
                <a:cs typeface="Arial" panose="020B0604020202020204" pitchFamily="34" charset="0"/>
              </a:rPr>
              <a:t>topics</a:t>
            </a:r>
            <a:r>
              <a:rPr lang="en-IE" sz="2000" b="0" dirty="0">
                <a:solidFill>
                  <a:srgbClr val="0556A2"/>
                </a:solidFill>
                <a:latin typeface="Arial" panose="020B0604020202020204" pitchFamily="34" charset="0"/>
                <a:cs typeface="Arial" panose="020B0604020202020204" pitchFamily="34" charset="0"/>
              </a:rPr>
              <a:t>, explore their </a:t>
            </a:r>
            <a:r>
              <a:rPr lang="en-IE" sz="2000" b="0" u="sng" dirty="0">
                <a:solidFill>
                  <a:srgbClr val="0556A2"/>
                </a:solidFill>
                <a:latin typeface="Arial" panose="020B0604020202020204" pitchFamily="34" charset="0"/>
                <a:cs typeface="Arial" panose="020B0604020202020204" pitchFamily="34" charset="0"/>
              </a:rPr>
              <a:t>interrelationships</a:t>
            </a:r>
            <a:r>
              <a:rPr lang="en-IE" sz="2000" b="0" dirty="0">
                <a:solidFill>
                  <a:srgbClr val="0556A2"/>
                </a:solidFill>
                <a:latin typeface="Arial" panose="020B0604020202020204" pitchFamily="34" charset="0"/>
                <a:cs typeface="Arial" panose="020B0604020202020204" pitchFamily="34" charset="0"/>
              </a:rPr>
              <a:t> and </a:t>
            </a:r>
            <a:r>
              <a:rPr lang="en-IE" sz="2000" b="0" u="sng" dirty="0">
                <a:solidFill>
                  <a:srgbClr val="0556A2"/>
                </a:solidFill>
                <a:latin typeface="Arial" panose="020B0604020202020204" pitchFamily="34" charset="0"/>
                <a:cs typeface="Arial" panose="020B0604020202020204" pitchFamily="34" charset="0"/>
              </a:rPr>
              <a:t>map</a:t>
            </a:r>
            <a:r>
              <a:rPr lang="en-IE" sz="2000" b="0" dirty="0">
                <a:solidFill>
                  <a:srgbClr val="0556A2"/>
                </a:solidFill>
                <a:latin typeface="Arial" panose="020B0604020202020204" pitchFamily="34" charset="0"/>
                <a:cs typeface="Arial" panose="020B0604020202020204" pitchFamily="34" charset="0"/>
              </a:rPr>
              <a:t> them, and track how these </a:t>
            </a:r>
            <a:r>
              <a:rPr lang="en-IE" sz="2000" b="0" i="1" dirty="0">
                <a:solidFill>
                  <a:srgbClr val="0556A2"/>
                </a:solidFill>
                <a:latin typeface="Arial" panose="020B0604020202020204" pitchFamily="34" charset="0"/>
                <a:cs typeface="Arial" panose="020B0604020202020204" pitchFamily="34" charset="0"/>
              </a:rPr>
              <a:t>topics</a:t>
            </a:r>
            <a:r>
              <a:rPr lang="en-IE" sz="2000" b="0" dirty="0">
                <a:solidFill>
                  <a:srgbClr val="0556A2"/>
                </a:solidFill>
                <a:latin typeface="Arial" panose="020B0604020202020204" pitchFamily="34" charset="0"/>
                <a:cs typeface="Arial" panose="020B0604020202020204" pitchFamily="34" charset="0"/>
              </a:rPr>
              <a:t> evolve </a:t>
            </a:r>
            <a:r>
              <a:rPr lang="en-IE" sz="2000" b="0" u="sng" dirty="0">
                <a:solidFill>
                  <a:srgbClr val="0556A2"/>
                </a:solidFill>
                <a:latin typeface="Arial" panose="020B0604020202020204" pitchFamily="34" charset="0"/>
                <a:cs typeface="Arial" panose="020B0604020202020204" pitchFamily="34" charset="0"/>
              </a:rPr>
              <a:t>over time</a:t>
            </a:r>
            <a:r>
              <a:rPr lang="en-IE" sz="2000" b="0" dirty="0">
                <a:solidFill>
                  <a:srgbClr val="0556A2"/>
                </a:solidFill>
                <a:latin typeface="Arial" panose="020B0604020202020204" pitchFamily="34" charset="0"/>
                <a:cs typeface="Arial" panose="020B0604020202020204" pitchFamily="34" charset="0"/>
              </a:rPr>
              <a:t>.</a:t>
            </a:r>
          </a:p>
          <a:p>
            <a:pPr marL="285750" indent="-285750">
              <a:spcBef>
                <a:spcPts val="1800"/>
              </a:spcBef>
              <a:buFont typeface="Arial" panose="020B0604020202020204" pitchFamily="34" charset="0"/>
              <a:buChar char="•"/>
            </a:pPr>
            <a:r>
              <a:rPr lang="en-IE" sz="2000" b="0" dirty="0">
                <a:solidFill>
                  <a:srgbClr val="0556A2"/>
                </a:solidFill>
                <a:latin typeface="Arial" panose="020B0604020202020204" pitchFamily="34" charset="0"/>
                <a:cs typeface="Arial" panose="020B0604020202020204" pitchFamily="34" charset="0"/>
              </a:rPr>
              <a:t>An important application of topic modelling is to </a:t>
            </a:r>
            <a:r>
              <a:rPr lang="en-IE" sz="2000" dirty="0">
                <a:solidFill>
                  <a:srgbClr val="0556A2"/>
                </a:solidFill>
                <a:latin typeface="Arial" panose="020B0604020202020204" pitchFamily="34" charset="0"/>
                <a:cs typeface="Arial" panose="020B0604020202020204" pitchFamily="34" charset="0"/>
              </a:rPr>
              <a:t>uncover research trends </a:t>
            </a:r>
          </a:p>
          <a:p>
            <a:pPr>
              <a:spcBef>
                <a:spcPts val="1800"/>
              </a:spcBef>
            </a:pPr>
            <a:r>
              <a:rPr lang="en-GB" sz="2000" b="0" dirty="0">
                <a:solidFill>
                  <a:srgbClr val="0556A2"/>
                </a:solidFill>
                <a:latin typeface="Arial" panose="020B0604020202020204" pitchFamily="34" charset="0"/>
                <a:cs typeface="Arial" panose="020B0604020202020204" pitchFamily="34" charset="0"/>
              </a:rPr>
              <a:t>  </a:t>
            </a:r>
            <a:endParaRPr lang="en-GB" sz="2000" dirty="0">
              <a:solidFill>
                <a:srgbClr val="0556A2"/>
              </a:solidFill>
              <a:latin typeface="Arial" panose="020B0604020202020204" pitchFamily="34" charset="0"/>
              <a:cs typeface="Arial" panose="020B0604020202020204" pitchFamily="34" charset="0"/>
            </a:endParaRPr>
          </a:p>
        </p:txBody>
      </p:sp>
      <p:sp>
        <p:nvSpPr>
          <p:cNvPr id="4" name="Slide Number Placeholder 4">
            <a:extLst>
              <a:ext uri="{FF2B5EF4-FFF2-40B4-BE49-F238E27FC236}">
                <a16:creationId xmlns:a16="http://schemas.microsoft.com/office/drawing/2014/main" id="{2075ED2D-0DAC-BC92-4AFC-3F3BA77FAF33}"/>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5</a:t>
            </a:fld>
            <a:endParaRPr lang="en-US" dirty="0"/>
          </a:p>
        </p:txBody>
      </p:sp>
      <p:sp>
        <p:nvSpPr>
          <p:cNvPr id="5" name="Footer Placeholder 3">
            <a:extLst>
              <a:ext uri="{FF2B5EF4-FFF2-40B4-BE49-F238E27FC236}">
                <a16:creationId xmlns:a16="http://schemas.microsoft.com/office/drawing/2014/main" id="{6B418F07-C037-5DCE-6971-D4EC4B7D8E3A}"/>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grpSp>
        <p:nvGrpSpPr>
          <p:cNvPr id="24" name="Group 23">
            <a:extLst>
              <a:ext uri="{FF2B5EF4-FFF2-40B4-BE49-F238E27FC236}">
                <a16:creationId xmlns:a16="http://schemas.microsoft.com/office/drawing/2014/main" id="{475D0901-7019-169E-841C-F70FAF8DC553}"/>
              </a:ext>
            </a:extLst>
          </p:cNvPr>
          <p:cNvGrpSpPr/>
          <p:nvPr/>
        </p:nvGrpSpPr>
        <p:grpSpPr>
          <a:xfrm>
            <a:off x="7201511" y="1390650"/>
            <a:ext cx="1460656" cy="1985338"/>
            <a:chOff x="7356695" y="1694137"/>
            <a:chExt cx="1460656" cy="1985338"/>
          </a:xfrm>
        </p:grpSpPr>
        <p:pic>
          <p:nvPicPr>
            <p:cNvPr id="9" name="Picture 8">
              <a:extLst>
                <a:ext uri="{FF2B5EF4-FFF2-40B4-BE49-F238E27FC236}">
                  <a16:creationId xmlns:a16="http://schemas.microsoft.com/office/drawing/2014/main" id="{63CFBC66-0BF6-9CD3-8B60-E891610F266A}"/>
                </a:ext>
              </a:extLst>
            </p:cNvPr>
            <p:cNvPicPr>
              <a:picLocks noChangeAspect="1"/>
            </p:cNvPicPr>
            <p:nvPr/>
          </p:nvPicPr>
          <p:blipFill>
            <a:blip r:embed="rId3"/>
            <a:stretch>
              <a:fillRect/>
            </a:stretch>
          </p:blipFill>
          <p:spPr>
            <a:xfrm>
              <a:off x="7759874" y="2117375"/>
              <a:ext cx="647700" cy="1562100"/>
            </a:xfrm>
            <a:prstGeom prst="rect">
              <a:avLst/>
            </a:prstGeom>
          </p:spPr>
        </p:pic>
        <p:sp>
          <p:nvSpPr>
            <p:cNvPr id="10" name="TextBox 9">
              <a:extLst>
                <a:ext uri="{FF2B5EF4-FFF2-40B4-BE49-F238E27FC236}">
                  <a16:creationId xmlns:a16="http://schemas.microsoft.com/office/drawing/2014/main" id="{9917677D-AD2F-1661-F496-C202156404F4}"/>
                </a:ext>
              </a:extLst>
            </p:cNvPr>
            <p:cNvSpPr txBox="1"/>
            <p:nvPr/>
          </p:nvSpPr>
          <p:spPr>
            <a:xfrm>
              <a:off x="7356695" y="1694137"/>
              <a:ext cx="1460656" cy="430887"/>
            </a:xfrm>
            <a:prstGeom prst="rect">
              <a:avLst/>
            </a:prstGeom>
            <a:noFill/>
          </p:spPr>
          <p:txBody>
            <a:bodyPr wrap="none" rtlCol="0">
              <a:spAutoFit/>
            </a:bodyPr>
            <a:lstStyle/>
            <a:p>
              <a:pPr algn="ctr"/>
              <a:r>
                <a:rPr lang="en-IE" sz="1100" b="1" dirty="0"/>
                <a:t>Indexed documents</a:t>
              </a:r>
            </a:p>
            <a:p>
              <a:pPr algn="ctr"/>
              <a:r>
                <a:rPr lang="en-IE" sz="1100" b="1" dirty="0"/>
                <a:t>(parsed corpus)</a:t>
              </a:r>
            </a:p>
          </p:txBody>
        </p:sp>
      </p:grpSp>
      <p:grpSp>
        <p:nvGrpSpPr>
          <p:cNvPr id="25" name="Group 24">
            <a:extLst>
              <a:ext uri="{FF2B5EF4-FFF2-40B4-BE49-F238E27FC236}">
                <a16:creationId xmlns:a16="http://schemas.microsoft.com/office/drawing/2014/main" id="{A71B542B-596C-3B49-5674-10A8D1072645}"/>
              </a:ext>
            </a:extLst>
          </p:cNvPr>
          <p:cNvGrpSpPr/>
          <p:nvPr/>
        </p:nvGrpSpPr>
        <p:grpSpPr>
          <a:xfrm>
            <a:off x="8406260" y="2811350"/>
            <a:ext cx="1117715" cy="169277"/>
            <a:chOff x="8500735" y="2667593"/>
            <a:chExt cx="1117715" cy="169277"/>
          </a:xfrm>
        </p:grpSpPr>
        <p:cxnSp>
          <p:nvCxnSpPr>
            <p:cNvPr id="19" name="Straight Arrow Connector 18">
              <a:extLst>
                <a:ext uri="{FF2B5EF4-FFF2-40B4-BE49-F238E27FC236}">
                  <a16:creationId xmlns:a16="http://schemas.microsoft.com/office/drawing/2014/main" id="{19758CB7-8A4E-CBF4-F7A8-DED6753C6DF5}"/>
                </a:ext>
              </a:extLst>
            </p:cNvPr>
            <p:cNvCxnSpPr>
              <a:cxnSpLocks/>
            </p:cNvCxnSpPr>
            <p:nvPr/>
          </p:nvCxnSpPr>
          <p:spPr>
            <a:xfrm>
              <a:off x="8500735" y="2744537"/>
              <a:ext cx="1117715" cy="0"/>
            </a:xfrm>
            <a:prstGeom prst="straightConnector1">
              <a:avLst/>
            </a:prstGeom>
            <a:ln w="28575">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E78CB92-93E8-498E-8E3B-B4D240C62C5B}"/>
                </a:ext>
              </a:extLst>
            </p:cNvPr>
            <p:cNvSpPr txBox="1"/>
            <p:nvPr/>
          </p:nvSpPr>
          <p:spPr>
            <a:xfrm>
              <a:off x="8676561" y="2667593"/>
              <a:ext cx="629981" cy="169277"/>
            </a:xfrm>
            <a:prstGeom prst="rect">
              <a:avLst/>
            </a:prstGeom>
            <a:solidFill>
              <a:schemeClr val="bg1"/>
            </a:solidFill>
          </p:spPr>
          <p:txBody>
            <a:bodyPr wrap="none" lIns="0" tIns="0" rIns="0" bIns="0" rtlCol="0">
              <a:spAutoFit/>
            </a:bodyPr>
            <a:lstStyle/>
            <a:p>
              <a:r>
                <a:rPr lang="en-IE" sz="1100" b="1" dirty="0">
                  <a:solidFill>
                    <a:srgbClr val="E50051"/>
                  </a:solidFill>
                </a:rPr>
                <a:t>CLASSIFY</a:t>
              </a:r>
              <a:endParaRPr lang="en-IE" sz="1000" b="1" dirty="0">
                <a:solidFill>
                  <a:srgbClr val="E50051"/>
                </a:solidFill>
              </a:endParaRPr>
            </a:p>
          </p:txBody>
        </p:sp>
      </p:grpSp>
      <p:grpSp>
        <p:nvGrpSpPr>
          <p:cNvPr id="29" name="Group 28">
            <a:extLst>
              <a:ext uri="{FF2B5EF4-FFF2-40B4-BE49-F238E27FC236}">
                <a16:creationId xmlns:a16="http://schemas.microsoft.com/office/drawing/2014/main" id="{FA3C6EC4-8D27-F082-7D11-A76E198971AA}"/>
              </a:ext>
            </a:extLst>
          </p:cNvPr>
          <p:cNvGrpSpPr/>
          <p:nvPr/>
        </p:nvGrpSpPr>
        <p:grpSpPr>
          <a:xfrm>
            <a:off x="9556559" y="1437604"/>
            <a:ext cx="2044444" cy="1162050"/>
            <a:chOff x="8836498" y="1425765"/>
            <a:chExt cx="2044444" cy="1162050"/>
          </a:xfrm>
        </p:grpSpPr>
        <p:pic>
          <p:nvPicPr>
            <p:cNvPr id="22" name="Picture 21">
              <a:extLst>
                <a:ext uri="{FF2B5EF4-FFF2-40B4-BE49-F238E27FC236}">
                  <a16:creationId xmlns:a16="http://schemas.microsoft.com/office/drawing/2014/main" id="{42C39D41-2D95-5AB9-7B75-8A0B37B7D632}"/>
                </a:ext>
              </a:extLst>
            </p:cNvPr>
            <p:cNvPicPr>
              <a:picLocks noChangeAspect="1"/>
            </p:cNvPicPr>
            <p:nvPr/>
          </p:nvPicPr>
          <p:blipFill>
            <a:blip r:embed="rId4"/>
            <a:srcRect r="47488"/>
            <a:stretch>
              <a:fillRect/>
            </a:stretch>
          </p:blipFill>
          <p:spPr>
            <a:xfrm>
              <a:off x="9500444" y="1425765"/>
              <a:ext cx="1380498" cy="1162050"/>
            </a:xfrm>
            <a:prstGeom prst="rect">
              <a:avLst/>
            </a:prstGeom>
          </p:spPr>
        </p:pic>
        <p:sp>
          <p:nvSpPr>
            <p:cNvPr id="23" name="TextBox 22">
              <a:extLst>
                <a:ext uri="{FF2B5EF4-FFF2-40B4-BE49-F238E27FC236}">
                  <a16:creationId xmlns:a16="http://schemas.microsoft.com/office/drawing/2014/main" id="{1EC40476-5F15-93A1-A57E-D76EDF9BDDB7}"/>
                </a:ext>
              </a:extLst>
            </p:cNvPr>
            <p:cNvSpPr txBox="1"/>
            <p:nvPr/>
          </p:nvSpPr>
          <p:spPr>
            <a:xfrm>
              <a:off x="8836498" y="2395455"/>
              <a:ext cx="1460336" cy="169277"/>
            </a:xfrm>
            <a:prstGeom prst="rect">
              <a:avLst/>
            </a:prstGeom>
            <a:solidFill>
              <a:schemeClr val="bg1"/>
            </a:solidFill>
          </p:spPr>
          <p:txBody>
            <a:bodyPr wrap="none" lIns="0" tIns="0" rIns="0" bIns="0" rtlCol="0">
              <a:spAutoFit/>
            </a:bodyPr>
            <a:lstStyle/>
            <a:p>
              <a:r>
                <a:rPr lang="en-IE" sz="1100" b="1" i="1" dirty="0"/>
                <a:t>Clusters of documents</a:t>
              </a:r>
            </a:p>
          </p:txBody>
        </p:sp>
      </p:grpSp>
      <p:cxnSp>
        <p:nvCxnSpPr>
          <p:cNvPr id="27" name="Straight Arrow Connector 26">
            <a:extLst>
              <a:ext uri="{FF2B5EF4-FFF2-40B4-BE49-F238E27FC236}">
                <a16:creationId xmlns:a16="http://schemas.microsoft.com/office/drawing/2014/main" id="{1BB2AE17-F15B-EBFC-764B-2AF1E8C6033F}"/>
              </a:ext>
            </a:extLst>
          </p:cNvPr>
          <p:cNvCxnSpPr>
            <a:cxnSpLocks/>
          </p:cNvCxnSpPr>
          <p:nvPr/>
        </p:nvCxnSpPr>
        <p:spPr>
          <a:xfrm>
            <a:off x="9569619" y="3947588"/>
            <a:ext cx="185419" cy="1104754"/>
          </a:xfrm>
          <a:prstGeom prst="straightConnector1">
            <a:avLst/>
          </a:prstGeom>
          <a:ln w="28575">
            <a:solidFill>
              <a:schemeClr val="accent6"/>
            </a:solidFill>
            <a:tailEnd type="triangle"/>
          </a:ln>
        </p:spPr>
        <p:style>
          <a:lnRef idx="2">
            <a:schemeClr val="accent1"/>
          </a:lnRef>
          <a:fillRef idx="0">
            <a:schemeClr val="accent1"/>
          </a:fillRef>
          <a:effectRef idx="1">
            <a:schemeClr val="accent1"/>
          </a:effectRef>
          <a:fontRef idx="minor">
            <a:schemeClr val="tx1"/>
          </a:fontRef>
        </p:style>
      </p:cxnSp>
      <p:grpSp>
        <p:nvGrpSpPr>
          <p:cNvPr id="51" name="Group 50">
            <a:extLst>
              <a:ext uri="{FF2B5EF4-FFF2-40B4-BE49-F238E27FC236}">
                <a16:creationId xmlns:a16="http://schemas.microsoft.com/office/drawing/2014/main" id="{80D72456-9B4A-2C16-BA6D-A3C3381EED1B}"/>
              </a:ext>
            </a:extLst>
          </p:cNvPr>
          <p:cNvGrpSpPr/>
          <p:nvPr/>
        </p:nvGrpSpPr>
        <p:grpSpPr>
          <a:xfrm>
            <a:off x="9771028" y="5012061"/>
            <a:ext cx="2124075" cy="857250"/>
            <a:chOff x="9771028" y="5012061"/>
            <a:chExt cx="2124075" cy="857250"/>
          </a:xfrm>
        </p:grpSpPr>
        <p:pic>
          <p:nvPicPr>
            <p:cNvPr id="37" name="Picture 36">
              <a:extLst>
                <a:ext uri="{FF2B5EF4-FFF2-40B4-BE49-F238E27FC236}">
                  <a16:creationId xmlns:a16="http://schemas.microsoft.com/office/drawing/2014/main" id="{F7D56EAF-6FA1-D377-3314-6FC1F9CB2EDF}"/>
                </a:ext>
              </a:extLst>
            </p:cNvPr>
            <p:cNvPicPr>
              <a:picLocks noChangeAspect="1"/>
            </p:cNvPicPr>
            <p:nvPr/>
          </p:nvPicPr>
          <p:blipFill>
            <a:blip r:embed="rId5"/>
            <a:stretch>
              <a:fillRect/>
            </a:stretch>
          </p:blipFill>
          <p:spPr>
            <a:xfrm>
              <a:off x="9771028" y="5012061"/>
              <a:ext cx="2124075" cy="857250"/>
            </a:xfrm>
            <a:prstGeom prst="rect">
              <a:avLst/>
            </a:prstGeom>
          </p:spPr>
        </p:pic>
        <p:sp>
          <p:nvSpPr>
            <p:cNvPr id="38" name="TextBox 37">
              <a:extLst>
                <a:ext uri="{FF2B5EF4-FFF2-40B4-BE49-F238E27FC236}">
                  <a16:creationId xmlns:a16="http://schemas.microsoft.com/office/drawing/2014/main" id="{92EB7569-E752-AA0D-7984-8B70A8637326}"/>
                </a:ext>
              </a:extLst>
            </p:cNvPr>
            <p:cNvSpPr txBox="1"/>
            <p:nvPr/>
          </p:nvSpPr>
          <p:spPr>
            <a:xfrm>
              <a:off x="9771028" y="5700034"/>
              <a:ext cx="1412246" cy="169277"/>
            </a:xfrm>
            <a:prstGeom prst="rect">
              <a:avLst/>
            </a:prstGeom>
            <a:solidFill>
              <a:schemeClr val="bg1"/>
            </a:solidFill>
          </p:spPr>
          <p:txBody>
            <a:bodyPr wrap="none" lIns="0" tIns="0" rIns="0" bIns="0" rtlCol="0">
              <a:spAutoFit/>
            </a:bodyPr>
            <a:lstStyle/>
            <a:p>
              <a:r>
                <a:rPr lang="en-IE" sz="1100" b="1" i="1" dirty="0"/>
                <a:t>Contrastive measures</a:t>
              </a:r>
            </a:p>
          </p:txBody>
        </p:sp>
      </p:grpSp>
      <p:grpSp>
        <p:nvGrpSpPr>
          <p:cNvPr id="50" name="Group 49">
            <a:extLst>
              <a:ext uri="{FF2B5EF4-FFF2-40B4-BE49-F238E27FC236}">
                <a16:creationId xmlns:a16="http://schemas.microsoft.com/office/drawing/2014/main" id="{B8DAA157-C5BD-5FEF-23C1-61925B818602}"/>
              </a:ext>
            </a:extLst>
          </p:cNvPr>
          <p:cNvGrpSpPr/>
          <p:nvPr/>
        </p:nvGrpSpPr>
        <p:grpSpPr>
          <a:xfrm>
            <a:off x="6999380" y="3352221"/>
            <a:ext cx="1773115" cy="1406208"/>
            <a:chOff x="7775936" y="4632380"/>
            <a:chExt cx="1773115" cy="1406208"/>
          </a:xfrm>
        </p:grpSpPr>
        <p:grpSp>
          <p:nvGrpSpPr>
            <p:cNvPr id="46" name="Group 45">
              <a:extLst>
                <a:ext uri="{FF2B5EF4-FFF2-40B4-BE49-F238E27FC236}">
                  <a16:creationId xmlns:a16="http://schemas.microsoft.com/office/drawing/2014/main" id="{F3AB3198-42CC-40C2-C9F2-FC41DEEEA988}"/>
                </a:ext>
              </a:extLst>
            </p:cNvPr>
            <p:cNvGrpSpPr/>
            <p:nvPr/>
          </p:nvGrpSpPr>
          <p:grpSpPr>
            <a:xfrm>
              <a:off x="7775936" y="4839076"/>
              <a:ext cx="1773115" cy="1199512"/>
              <a:chOff x="7775936" y="4839076"/>
              <a:chExt cx="1773115" cy="1199512"/>
            </a:xfrm>
          </p:grpSpPr>
          <p:grpSp>
            <p:nvGrpSpPr>
              <p:cNvPr id="35" name="Group 34">
                <a:extLst>
                  <a:ext uri="{FF2B5EF4-FFF2-40B4-BE49-F238E27FC236}">
                    <a16:creationId xmlns:a16="http://schemas.microsoft.com/office/drawing/2014/main" id="{BDD33A2D-BA22-6657-0A60-9D62D3411F72}"/>
                  </a:ext>
                </a:extLst>
              </p:cNvPr>
              <p:cNvGrpSpPr/>
              <p:nvPr/>
            </p:nvGrpSpPr>
            <p:grpSpPr>
              <a:xfrm>
                <a:off x="7775936" y="4839076"/>
                <a:ext cx="1773115" cy="1164895"/>
                <a:chOff x="7704812" y="4894632"/>
                <a:chExt cx="1773115" cy="1164895"/>
              </a:xfrm>
            </p:grpSpPr>
            <p:pic>
              <p:nvPicPr>
                <p:cNvPr id="34" name="Picture 33">
                  <a:extLst>
                    <a:ext uri="{FF2B5EF4-FFF2-40B4-BE49-F238E27FC236}">
                      <a16:creationId xmlns:a16="http://schemas.microsoft.com/office/drawing/2014/main" id="{36F64EA5-4446-387F-393C-58B5B7649B0D}"/>
                    </a:ext>
                  </a:extLst>
                </p:cNvPr>
                <p:cNvPicPr>
                  <a:picLocks noChangeAspect="1"/>
                </p:cNvPicPr>
                <p:nvPr/>
              </p:nvPicPr>
              <p:blipFill>
                <a:blip r:embed="rId6"/>
                <a:stretch>
                  <a:fillRect/>
                </a:stretch>
              </p:blipFill>
              <p:spPr>
                <a:xfrm>
                  <a:off x="9272475" y="4894632"/>
                  <a:ext cx="190248" cy="454481"/>
                </a:xfrm>
                <a:prstGeom prst="rect">
                  <a:avLst/>
                </a:prstGeom>
              </p:spPr>
            </p:pic>
            <p:pic>
              <p:nvPicPr>
                <p:cNvPr id="32" name="Picture 31">
                  <a:extLst>
                    <a:ext uri="{FF2B5EF4-FFF2-40B4-BE49-F238E27FC236}">
                      <a16:creationId xmlns:a16="http://schemas.microsoft.com/office/drawing/2014/main" id="{1386510E-D0DE-2F43-A2D2-D52FE4FD2841}"/>
                    </a:ext>
                  </a:extLst>
                </p:cNvPr>
                <p:cNvPicPr>
                  <a:picLocks noChangeAspect="1"/>
                </p:cNvPicPr>
                <p:nvPr/>
              </p:nvPicPr>
              <p:blipFill>
                <a:blip r:embed="rId7"/>
                <a:stretch>
                  <a:fillRect/>
                </a:stretch>
              </p:blipFill>
              <p:spPr>
                <a:xfrm>
                  <a:off x="7704812" y="4894632"/>
                  <a:ext cx="1773115" cy="1164895"/>
                </a:xfrm>
                <a:prstGeom prst="rect">
                  <a:avLst/>
                </a:prstGeom>
              </p:spPr>
            </p:pic>
          </p:grpSp>
          <p:sp>
            <p:nvSpPr>
              <p:cNvPr id="39" name="TextBox 38">
                <a:extLst>
                  <a:ext uri="{FF2B5EF4-FFF2-40B4-BE49-F238E27FC236}">
                    <a16:creationId xmlns:a16="http://schemas.microsoft.com/office/drawing/2014/main" id="{ACE6F452-1B4B-74E4-BABB-2884461A21F6}"/>
                  </a:ext>
                </a:extLst>
              </p:cNvPr>
              <p:cNvSpPr txBox="1"/>
              <p:nvPr/>
            </p:nvSpPr>
            <p:spPr>
              <a:xfrm>
                <a:off x="8165685" y="5869311"/>
                <a:ext cx="1029128" cy="169277"/>
              </a:xfrm>
              <a:prstGeom prst="rect">
                <a:avLst/>
              </a:prstGeom>
              <a:solidFill>
                <a:schemeClr val="bg1"/>
              </a:solidFill>
            </p:spPr>
            <p:txBody>
              <a:bodyPr wrap="none" lIns="0" tIns="0" rIns="0" bIns="0" rtlCol="0">
                <a:spAutoFit/>
              </a:bodyPr>
              <a:lstStyle/>
              <a:p>
                <a:r>
                  <a:rPr lang="en-IE" sz="1100" b="1" i="1" dirty="0"/>
                  <a:t>Temporal series</a:t>
                </a:r>
              </a:p>
            </p:txBody>
          </p:sp>
        </p:grpSp>
        <p:pic>
          <p:nvPicPr>
            <p:cNvPr id="49" name="Picture 48">
              <a:extLst>
                <a:ext uri="{FF2B5EF4-FFF2-40B4-BE49-F238E27FC236}">
                  <a16:creationId xmlns:a16="http://schemas.microsoft.com/office/drawing/2014/main" id="{25C17BA4-0B1C-4D49-CF7C-181B5271B43F}"/>
                </a:ext>
              </a:extLst>
            </p:cNvPr>
            <p:cNvPicPr>
              <a:picLocks noChangeAspect="1"/>
            </p:cNvPicPr>
            <p:nvPr/>
          </p:nvPicPr>
          <p:blipFill>
            <a:blip r:embed="rId8"/>
            <a:stretch>
              <a:fillRect/>
            </a:stretch>
          </p:blipFill>
          <p:spPr>
            <a:xfrm>
              <a:off x="9304495" y="4632380"/>
              <a:ext cx="175361" cy="627525"/>
            </a:xfrm>
            <a:prstGeom prst="rect">
              <a:avLst/>
            </a:prstGeom>
          </p:spPr>
        </p:pic>
      </p:grpSp>
      <p:grpSp>
        <p:nvGrpSpPr>
          <p:cNvPr id="58" name="Group 57">
            <a:extLst>
              <a:ext uri="{FF2B5EF4-FFF2-40B4-BE49-F238E27FC236}">
                <a16:creationId xmlns:a16="http://schemas.microsoft.com/office/drawing/2014/main" id="{190CECD9-0511-4A3F-EA91-A2AC31008D74}"/>
              </a:ext>
            </a:extLst>
          </p:cNvPr>
          <p:cNvGrpSpPr/>
          <p:nvPr/>
        </p:nvGrpSpPr>
        <p:grpSpPr>
          <a:xfrm>
            <a:off x="9054882" y="2755505"/>
            <a:ext cx="3122645" cy="1855195"/>
            <a:chOff x="9080067" y="2759176"/>
            <a:chExt cx="3122645" cy="1855195"/>
          </a:xfrm>
        </p:grpSpPr>
        <p:grpSp>
          <p:nvGrpSpPr>
            <p:cNvPr id="30" name="Group 29">
              <a:extLst>
                <a:ext uri="{FF2B5EF4-FFF2-40B4-BE49-F238E27FC236}">
                  <a16:creationId xmlns:a16="http://schemas.microsoft.com/office/drawing/2014/main" id="{03339F86-A7C3-C500-A3B5-038E86EF70F0}"/>
                </a:ext>
              </a:extLst>
            </p:cNvPr>
            <p:cNvGrpSpPr/>
            <p:nvPr/>
          </p:nvGrpSpPr>
          <p:grpSpPr>
            <a:xfrm>
              <a:off x="9080067" y="2759176"/>
              <a:ext cx="3122645" cy="1342223"/>
              <a:chOff x="8973867" y="2771240"/>
              <a:chExt cx="3122645" cy="1342223"/>
            </a:xfrm>
          </p:grpSpPr>
          <p:pic>
            <p:nvPicPr>
              <p:cNvPr id="12" name="Picture 11">
                <a:extLst>
                  <a:ext uri="{FF2B5EF4-FFF2-40B4-BE49-F238E27FC236}">
                    <a16:creationId xmlns:a16="http://schemas.microsoft.com/office/drawing/2014/main" id="{3939774A-FEF7-B151-6030-E237A4062474}"/>
                  </a:ext>
                </a:extLst>
              </p:cNvPr>
              <p:cNvPicPr>
                <a:picLocks noChangeAspect="1"/>
              </p:cNvPicPr>
              <p:nvPr/>
            </p:nvPicPr>
            <p:blipFill>
              <a:blip r:embed="rId9"/>
              <a:srcRect l="5717"/>
              <a:stretch>
                <a:fillRect/>
              </a:stretch>
            </p:blipFill>
            <p:spPr>
              <a:xfrm>
                <a:off x="9433917" y="2771240"/>
                <a:ext cx="2662595" cy="1342223"/>
              </a:xfrm>
              <a:prstGeom prst="rect">
                <a:avLst/>
              </a:prstGeom>
            </p:spPr>
          </p:pic>
          <p:sp>
            <p:nvSpPr>
              <p:cNvPr id="13" name="TextBox 12">
                <a:extLst>
                  <a:ext uri="{FF2B5EF4-FFF2-40B4-BE49-F238E27FC236}">
                    <a16:creationId xmlns:a16="http://schemas.microsoft.com/office/drawing/2014/main" id="{A167A2D4-E5BD-50E4-78DE-52244997CBE0}"/>
                  </a:ext>
                </a:extLst>
              </p:cNvPr>
              <p:cNvSpPr txBox="1"/>
              <p:nvPr/>
            </p:nvSpPr>
            <p:spPr>
              <a:xfrm>
                <a:off x="8973867" y="3552409"/>
                <a:ext cx="1165384" cy="169277"/>
              </a:xfrm>
              <a:prstGeom prst="rect">
                <a:avLst/>
              </a:prstGeom>
              <a:solidFill>
                <a:schemeClr val="bg1"/>
              </a:solidFill>
            </p:spPr>
            <p:txBody>
              <a:bodyPr wrap="none" lIns="0" tIns="0" rIns="0" bIns="0" rtlCol="0">
                <a:spAutoFit/>
              </a:bodyPr>
              <a:lstStyle/>
              <a:p>
                <a:r>
                  <a:rPr lang="en-IE" sz="1100" b="1" i="1" dirty="0"/>
                  <a:t>Semantic clusters</a:t>
                </a:r>
              </a:p>
            </p:txBody>
          </p:sp>
        </p:grpSp>
        <p:grpSp>
          <p:nvGrpSpPr>
            <p:cNvPr id="55" name="Group 54">
              <a:extLst>
                <a:ext uri="{FF2B5EF4-FFF2-40B4-BE49-F238E27FC236}">
                  <a16:creationId xmlns:a16="http://schemas.microsoft.com/office/drawing/2014/main" id="{720EAE28-DD8A-5DD9-CC2D-C553C2BCB378}"/>
                </a:ext>
              </a:extLst>
            </p:cNvPr>
            <p:cNvGrpSpPr/>
            <p:nvPr/>
          </p:nvGrpSpPr>
          <p:grpSpPr>
            <a:xfrm>
              <a:off x="10762768" y="3287627"/>
              <a:ext cx="1402628" cy="1326744"/>
              <a:chOff x="10717098" y="3299169"/>
              <a:chExt cx="1402628" cy="1326744"/>
            </a:xfrm>
          </p:grpSpPr>
          <p:pic>
            <p:nvPicPr>
              <p:cNvPr id="14" name="Picture 13" descr="A diagram of a diagram&#10;&#10;AI-generated content may be incorrect.">
                <a:extLst>
                  <a:ext uri="{FF2B5EF4-FFF2-40B4-BE49-F238E27FC236}">
                    <a16:creationId xmlns:a16="http://schemas.microsoft.com/office/drawing/2014/main" id="{623D98DF-F8DB-838D-2431-9FB32D1CC34A}"/>
                  </a:ext>
                </a:extLst>
              </p:cNvPr>
              <p:cNvPicPr>
                <a:picLocks noChangeAspect="1"/>
              </p:cNvPicPr>
              <p:nvPr/>
            </p:nvPicPr>
            <p:blipFill>
              <a:blip r:embed="rId10">
                <a:extLst>
                  <a:ext uri="{28A0092B-C50C-407E-A947-70E740481C1C}">
                    <a14:useLocalDpi xmlns:a14="http://schemas.microsoft.com/office/drawing/2010/main" val="0"/>
                  </a:ext>
                </a:extLst>
              </a:blip>
              <a:srcRect l="73502" t="50779" b="11013"/>
              <a:stretch>
                <a:fillRect/>
              </a:stretch>
            </p:blipFill>
            <p:spPr>
              <a:xfrm>
                <a:off x="10760036" y="3299169"/>
                <a:ext cx="1306136" cy="1157467"/>
              </a:xfrm>
              <a:prstGeom prst="rect">
                <a:avLst/>
              </a:prstGeom>
            </p:spPr>
          </p:pic>
          <p:sp>
            <p:nvSpPr>
              <p:cNvPr id="54" name="TextBox 53">
                <a:extLst>
                  <a:ext uri="{FF2B5EF4-FFF2-40B4-BE49-F238E27FC236}">
                    <a16:creationId xmlns:a16="http://schemas.microsoft.com/office/drawing/2014/main" id="{B4CE4C3F-7466-1D55-96D1-B3761093E47D}"/>
                  </a:ext>
                </a:extLst>
              </p:cNvPr>
              <p:cNvSpPr txBox="1"/>
              <p:nvPr/>
            </p:nvSpPr>
            <p:spPr>
              <a:xfrm>
                <a:off x="10717098" y="4456636"/>
                <a:ext cx="1402628" cy="169277"/>
              </a:xfrm>
              <a:prstGeom prst="rect">
                <a:avLst/>
              </a:prstGeom>
              <a:solidFill>
                <a:schemeClr val="bg1"/>
              </a:solidFill>
            </p:spPr>
            <p:txBody>
              <a:bodyPr wrap="none" lIns="0" tIns="0" rIns="0" bIns="0" rtlCol="0">
                <a:spAutoFit/>
              </a:bodyPr>
              <a:lstStyle/>
              <a:p>
                <a:r>
                  <a:rPr lang="en-IE" sz="1100" b="1" i="1" dirty="0"/>
                  <a:t>Doc-topic distribution</a:t>
                </a:r>
              </a:p>
            </p:txBody>
          </p:sp>
        </p:grpSp>
      </p:grpSp>
      <p:grpSp>
        <p:nvGrpSpPr>
          <p:cNvPr id="57" name="Group 56">
            <a:extLst>
              <a:ext uri="{FF2B5EF4-FFF2-40B4-BE49-F238E27FC236}">
                <a16:creationId xmlns:a16="http://schemas.microsoft.com/office/drawing/2014/main" id="{D7805E74-6656-C13C-E99F-CF0DCED0FBF2}"/>
              </a:ext>
            </a:extLst>
          </p:cNvPr>
          <p:cNvGrpSpPr/>
          <p:nvPr/>
        </p:nvGrpSpPr>
        <p:grpSpPr>
          <a:xfrm>
            <a:off x="7564003" y="4889306"/>
            <a:ext cx="2103231" cy="1086959"/>
            <a:chOff x="7564003" y="4889306"/>
            <a:chExt cx="2103231" cy="1086959"/>
          </a:xfrm>
        </p:grpSpPr>
        <p:grpSp>
          <p:nvGrpSpPr>
            <p:cNvPr id="53" name="Group 52">
              <a:extLst>
                <a:ext uri="{FF2B5EF4-FFF2-40B4-BE49-F238E27FC236}">
                  <a16:creationId xmlns:a16="http://schemas.microsoft.com/office/drawing/2014/main" id="{D9F72761-4DB3-73F3-E1B0-366B025F7A5C}"/>
                </a:ext>
              </a:extLst>
            </p:cNvPr>
            <p:cNvGrpSpPr/>
            <p:nvPr/>
          </p:nvGrpSpPr>
          <p:grpSpPr>
            <a:xfrm>
              <a:off x="7564003" y="5052340"/>
              <a:ext cx="2103231" cy="923925"/>
              <a:chOff x="6986861" y="4019078"/>
              <a:chExt cx="2103231" cy="923925"/>
            </a:xfrm>
          </p:grpSpPr>
          <p:pic>
            <p:nvPicPr>
              <p:cNvPr id="45" name="Picture 44">
                <a:extLst>
                  <a:ext uri="{FF2B5EF4-FFF2-40B4-BE49-F238E27FC236}">
                    <a16:creationId xmlns:a16="http://schemas.microsoft.com/office/drawing/2014/main" id="{D13F3A3B-E386-1659-4E3D-5DBDCDA4FAF0}"/>
                  </a:ext>
                </a:extLst>
              </p:cNvPr>
              <p:cNvPicPr>
                <a:picLocks noChangeAspect="1"/>
              </p:cNvPicPr>
              <p:nvPr/>
            </p:nvPicPr>
            <p:blipFill>
              <a:blip r:embed="rId11"/>
              <a:srcRect l="42390" r="16971"/>
              <a:stretch>
                <a:fillRect/>
              </a:stretch>
            </p:blipFill>
            <p:spPr>
              <a:xfrm>
                <a:off x="6986861" y="4019078"/>
                <a:ext cx="1134186" cy="923925"/>
              </a:xfrm>
              <a:prstGeom prst="rect">
                <a:avLst/>
              </a:prstGeom>
            </p:spPr>
          </p:pic>
          <p:sp>
            <p:nvSpPr>
              <p:cNvPr id="52" name="TextBox 51">
                <a:extLst>
                  <a:ext uri="{FF2B5EF4-FFF2-40B4-BE49-F238E27FC236}">
                    <a16:creationId xmlns:a16="http://schemas.microsoft.com/office/drawing/2014/main" id="{97793210-9F21-0DB3-3C2A-DBCBC0B561ED}"/>
                  </a:ext>
                </a:extLst>
              </p:cNvPr>
              <p:cNvSpPr txBox="1"/>
              <p:nvPr/>
            </p:nvSpPr>
            <p:spPr>
              <a:xfrm>
                <a:off x="7685861" y="4244744"/>
                <a:ext cx="1404231" cy="169277"/>
              </a:xfrm>
              <a:prstGeom prst="rect">
                <a:avLst/>
              </a:prstGeom>
              <a:solidFill>
                <a:schemeClr val="bg1"/>
              </a:solidFill>
            </p:spPr>
            <p:txBody>
              <a:bodyPr wrap="none" lIns="0" tIns="0" rIns="0" bIns="0" rtlCol="0">
                <a:spAutoFit/>
              </a:bodyPr>
              <a:lstStyle/>
              <a:p>
                <a:r>
                  <a:rPr lang="en-IE" sz="1100" b="1" i="1" dirty="0"/>
                  <a:t>Topological distances</a:t>
                </a:r>
              </a:p>
            </p:txBody>
          </p:sp>
        </p:grpSp>
        <p:pic>
          <p:nvPicPr>
            <p:cNvPr id="56" name="Picture 55">
              <a:extLst>
                <a:ext uri="{FF2B5EF4-FFF2-40B4-BE49-F238E27FC236}">
                  <a16:creationId xmlns:a16="http://schemas.microsoft.com/office/drawing/2014/main" id="{7BC1904F-6892-7B2F-EF8C-B4D630CA805E}"/>
                </a:ext>
              </a:extLst>
            </p:cNvPr>
            <p:cNvPicPr>
              <a:picLocks noChangeAspect="1"/>
            </p:cNvPicPr>
            <p:nvPr/>
          </p:nvPicPr>
          <p:blipFill>
            <a:blip r:embed="rId11"/>
            <a:srcRect t="11341" r="56573" b="49140"/>
            <a:stretch>
              <a:fillRect/>
            </a:stretch>
          </p:blipFill>
          <p:spPr>
            <a:xfrm>
              <a:off x="8230510" y="4889306"/>
              <a:ext cx="1211975" cy="365125"/>
            </a:xfrm>
            <a:prstGeom prst="rect">
              <a:avLst/>
            </a:prstGeom>
          </p:spPr>
        </p:pic>
      </p:grpSp>
      <p:cxnSp>
        <p:nvCxnSpPr>
          <p:cNvPr id="40" name="Straight Arrow Connector 39">
            <a:extLst>
              <a:ext uri="{FF2B5EF4-FFF2-40B4-BE49-F238E27FC236}">
                <a16:creationId xmlns:a16="http://schemas.microsoft.com/office/drawing/2014/main" id="{8B589CB2-2F27-1729-9BF9-960EB3F9E837}"/>
              </a:ext>
            </a:extLst>
          </p:cNvPr>
          <p:cNvCxnSpPr>
            <a:cxnSpLocks/>
          </p:cNvCxnSpPr>
          <p:nvPr/>
        </p:nvCxnSpPr>
        <p:spPr>
          <a:xfrm flipH="1">
            <a:off x="8471199" y="4064974"/>
            <a:ext cx="1098420" cy="220535"/>
          </a:xfrm>
          <a:prstGeom prst="straightConnector1">
            <a:avLst/>
          </a:prstGeom>
          <a:ln w="28575">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958CE4C-7D09-FD70-7FC6-1FA8F1533494}"/>
              </a:ext>
            </a:extLst>
          </p:cNvPr>
          <p:cNvSpPr txBox="1"/>
          <p:nvPr/>
        </p:nvSpPr>
        <p:spPr>
          <a:xfrm>
            <a:off x="8935052" y="4192023"/>
            <a:ext cx="1328890" cy="169277"/>
          </a:xfrm>
          <a:prstGeom prst="rect">
            <a:avLst/>
          </a:prstGeom>
          <a:solidFill>
            <a:schemeClr val="bg1"/>
          </a:solidFill>
        </p:spPr>
        <p:txBody>
          <a:bodyPr wrap="square" lIns="0" tIns="0" rIns="0" bIns="0" rtlCol="0">
            <a:spAutoFit/>
          </a:bodyPr>
          <a:lstStyle/>
          <a:p>
            <a:r>
              <a:rPr lang="en-IE" sz="1100" b="1" dirty="0">
                <a:solidFill>
                  <a:srgbClr val="E50051"/>
                </a:solidFill>
              </a:rPr>
              <a:t>COUNT &amp; VISUALIZE</a:t>
            </a:r>
            <a:endParaRPr lang="en-IE" sz="1000" b="1" dirty="0">
              <a:solidFill>
                <a:srgbClr val="E5005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9FD4F78E-A917-44E6-FAD1-F2F3437610FE}"/>
              </a:ext>
            </a:extLst>
          </p:cNvPr>
          <p:cNvPicPr>
            <a:picLocks noChangeAspect="1"/>
          </p:cNvPicPr>
          <p:nvPr/>
        </p:nvPicPr>
        <p:blipFill>
          <a:blip r:embed="rId1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87" y="29734"/>
            <a:ext cx="441413" cy="441413"/>
          </a:xfrm>
          <a:prstGeom prst="rect">
            <a:avLst/>
          </a:prstGeom>
        </p:spPr>
      </p:pic>
    </p:spTree>
    <p:extLst>
      <p:ext uri="{BB962C8B-B14F-4D97-AF65-F5344CB8AC3E}">
        <p14:creationId xmlns:p14="http://schemas.microsoft.com/office/powerpoint/2010/main" val="273451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par>
                                <p:cTn id="38" presetID="22" presetClass="entr" presetSubtype="1"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up)">
                                      <p:cBhvr>
                                        <p:cTn id="40" dur="500"/>
                                        <p:tgtEl>
                                          <p:spTgt spid="27"/>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fade">
                                      <p:cBhvr>
                                        <p:cTn id="48" dur="500"/>
                                        <p:tgtEl>
                                          <p:spTgt spid="5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nodeType="click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right)">
                                      <p:cBhvr>
                                        <p:cTn id="53" dur="500"/>
                                        <p:tgtEl>
                                          <p:spTgt spid="40"/>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5F8D2-FC35-63B8-308A-E3968632862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C928F9D-0A6A-C4D3-7DAB-14AE47C3A092}"/>
              </a:ext>
            </a:extLst>
          </p:cNvPr>
          <p:cNvSpPr>
            <a:spLocks noGrp="1"/>
          </p:cNvSpPr>
          <p:nvPr>
            <p:ph type="title"/>
          </p:nvPr>
        </p:nvSpPr>
        <p:spPr>
          <a:xfrm>
            <a:off x="959725" y="559534"/>
            <a:ext cx="8312750" cy="257198"/>
          </a:xfrm>
        </p:spPr>
        <p:txBody>
          <a:bodyPr/>
          <a:lstStyle/>
          <a:p>
            <a:r>
              <a:rPr lang="en-US" dirty="0"/>
              <a:t>Methodology</a:t>
            </a:r>
          </a:p>
        </p:txBody>
      </p:sp>
      <p:sp>
        <p:nvSpPr>
          <p:cNvPr id="2" name="Subtitle 17">
            <a:extLst>
              <a:ext uri="{FF2B5EF4-FFF2-40B4-BE49-F238E27FC236}">
                <a16:creationId xmlns:a16="http://schemas.microsoft.com/office/drawing/2014/main" id="{33F09321-756E-79F9-ECB3-3C47B55FDA4C}"/>
              </a:ext>
            </a:extLst>
          </p:cNvPr>
          <p:cNvSpPr txBox="1">
            <a:spLocks/>
          </p:cNvSpPr>
          <p:nvPr/>
        </p:nvSpPr>
        <p:spPr>
          <a:xfrm>
            <a:off x="260350" y="1468219"/>
            <a:ext cx="8312750" cy="169527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mj-lt"/>
              <a:buAutoNum type="arabicPeriod"/>
            </a:pPr>
            <a:r>
              <a:rPr lang="en-GB" sz="1800" dirty="0">
                <a:solidFill>
                  <a:srgbClr val="0556A2"/>
                </a:solidFill>
                <a:latin typeface="Arial" panose="020B0604020202020204" pitchFamily="34" charset="0"/>
                <a:cs typeface="Arial" panose="020B0604020202020204" pitchFamily="34" charset="0"/>
              </a:rPr>
              <a:t>We manually collected </a:t>
            </a:r>
            <a:r>
              <a:rPr lang="en-GB" sz="2000" dirty="0">
                <a:solidFill>
                  <a:srgbClr val="0556A2"/>
                </a:solidFill>
                <a:latin typeface="Arial" panose="020B0604020202020204" pitchFamily="34" charset="0"/>
                <a:cs typeface="Arial" panose="020B0604020202020204" pitchFamily="34" charset="0"/>
              </a:rPr>
              <a:t>50+ EU and national reports </a:t>
            </a:r>
            <a:r>
              <a:rPr lang="en-GB" sz="1800" dirty="0">
                <a:solidFill>
                  <a:srgbClr val="0556A2"/>
                </a:solidFill>
                <a:latin typeface="Arial" panose="020B0604020202020204" pitchFamily="34" charset="0"/>
                <a:cs typeface="Arial" panose="020B0604020202020204" pitchFamily="34" charset="0"/>
              </a:rPr>
              <a:t>focused on several aspects of AI and LCA in Europe.</a:t>
            </a:r>
          </a:p>
          <a:p>
            <a:pPr marL="342900" indent="-342900" algn="just">
              <a:buFont typeface="+mj-lt"/>
              <a:buAutoNum type="arabicPeriod"/>
            </a:pPr>
            <a:r>
              <a:rPr lang="en-GB" sz="1800" dirty="0">
                <a:solidFill>
                  <a:srgbClr val="0556A2"/>
                </a:solidFill>
                <a:latin typeface="Arial" panose="020B0604020202020204" pitchFamily="34" charset="0"/>
                <a:cs typeface="Arial" panose="020B0604020202020204" pitchFamily="34" charset="0"/>
              </a:rPr>
              <a:t>We queried </a:t>
            </a:r>
            <a:r>
              <a:rPr lang="en-GB" sz="2000" b="1" dirty="0">
                <a:solidFill>
                  <a:srgbClr val="0556A2"/>
                </a:solidFill>
                <a:latin typeface="Arial" panose="020B0604020202020204" pitchFamily="34" charset="0"/>
                <a:cs typeface="Arial" panose="020B0604020202020204" pitchFamily="34" charset="0"/>
              </a:rPr>
              <a:t>Scopus</a:t>
            </a:r>
            <a:r>
              <a:rPr lang="en-GB" sz="1800" dirty="0">
                <a:solidFill>
                  <a:srgbClr val="0556A2"/>
                </a:solidFill>
                <a:latin typeface="Arial" panose="020B0604020202020204" pitchFamily="34" charset="0"/>
                <a:cs typeface="Arial" panose="020B0604020202020204" pitchFamily="34" charset="0"/>
              </a:rPr>
              <a:t> and </a:t>
            </a:r>
            <a:r>
              <a:rPr lang="en-GB" sz="2000" b="1" dirty="0" err="1">
                <a:solidFill>
                  <a:srgbClr val="0556A2"/>
                </a:solidFill>
                <a:latin typeface="Arial" panose="020B0604020202020204" pitchFamily="34" charset="0"/>
                <a:cs typeface="Arial" panose="020B0604020202020204" pitchFamily="34" charset="0"/>
              </a:rPr>
              <a:t>WoS</a:t>
            </a:r>
            <a:r>
              <a:rPr lang="en-GB" sz="1800" dirty="0">
                <a:solidFill>
                  <a:srgbClr val="0556A2"/>
                </a:solidFill>
                <a:latin typeface="Arial" panose="020B0604020202020204" pitchFamily="34" charset="0"/>
                <a:cs typeface="Arial" panose="020B0604020202020204" pitchFamily="34" charset="0"/>
              </a:rPr>
              <a:t> for research papers (</a:t>
            </a:r>
            <a:r>
              <a:rPr lang="en-GB" sz="1800" b="1" dirty="0">
                <a:solidFill>
                  <a:srgbClr val="0556A2"/>
                </a:solidFill>
                <a:latin typeface="Arial" panose="020B0604020202020204" pitchFamily="34" charset="0"/>
                <a:cs typeface="Arial" panose="020B0604020202020204" pitchFamily="34" charset="0"/>
              </a:rPr>
              <a:t>18 February 2025</a:t>
            </a:r>
            <a:r>
              <a:rPr lang="en-GB" sz="1800" dirty="0">
                <a:solidFill>
                  <a:srgbClr val="0556A2"/>
                </a:solidFill>
                <a:latin typeface="Arial" panose="020B0604020202020204" pitchFamily="34" charset="0"/>
                <a:cs typeface="Arial" panose="020B0604020202020204" pitchFamily="34" charset="0"/>
              </a:rPr>
              <a:t>). </a:t>
            </a:r>
          </a:p>
        </p:txBody>
      </p:sp>
      <p:pic>
        <p:nvPicPr>
          <p:cNvPr id="5" name="Graphic 4" descr="Paper outline">
            <a:extLst>
              <a:ext uri="{FF2B5EF4-FFF2-40B4-BE49-F238E27FC236}">
                <a16:creationId xmlns:a16="http://schemas.microsoft.com/office/drawing/2014/main" id="{2CC2665E-B2E9-779C-8F2D-2E47FCB8C5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75886" y="1417730"/>
            <a:ext cx="1002713" cy="1084756"/>
          </a:xfrm>
          <a:prstGeom prst="rect">
            <a:avLst/>
          </a:prstGeom>
        </p:spPr>
      </p:pic>
      <p:sp>
        <p:nvSpPr>
          <p:cNvPr id="10" name="TextBox 9">
            <a:extLst>
              <a:ext uri="{FF2B5EF4-FFF2-40B4-BE49-F238E27FC236}">
                <a16:creationId xmlns:a16="http://schemas.microsoft.com/office/drawing/2014/main" id="{D13C400D-2B81-7807-19A3-746E56E8212B}"/>
              </a:ext>
            </a:extLst>
          </p:cNvPr>
          <p:cNvSpPr txBox="1"/>
          <p:nvPr/>
        </p:nvSpPr>
        <p:spPr>
          <a:xfrm>
            <a:off x="9066337" y="1696122"/>
            <a:ext cx="718998" cy="738664"/>
          </a:xfrm>
          <a:prstGeom prst="rect">
            <a:avLst/>
          </a:prstGeom>
          <a:noFill/>
        </p:spPr>
        <p:txBody>
          <a:bodyPr wrap="square">
            <a:spAutoFit/>
          </a:bodyPr>
          <a:lstStyle/>
          <a:p>
            <a:r>
              <a:rPr lang="en-IE" sz="1050" dirty="0"/>
              <a:t>AI strategic vision reports</a:t>
            </a:r>
          </a:p>
        </p:txBody>
      </p:sp>
      <p:pic>
        <p:nvPicPr>
          <p:cNvPr id="12" name="Picture 11" descr="A blue square with yellow stars in a circle&#10;&#10;AI-generated content may be incorrect.">
            <a:extLst>
              <a:ext uri="{FF2B5EF4-FFF2-40B4-BE49-F238E27FC236}">
                <a16:creationId xmlns:a16="http://schemas.microsoft.com/office/drawing/2014/main" id="{F6E54358-D959-CA1D-1852-4E12DDF95B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3865" y="1328978"/>
            <a:ext cx="420753" cy="420753"/>
          </a:xfrm>
          <a:prstGeom prst="rect">
            <a:avLst/>
          </a:prstGeom>
        </p:spPr>
      </p:pic>
      <p:pic>
        <p:nvPicPr>
          <p:cNvPr id="13" name="Graphic 12" descr="Paper outline">
            <a:extLst>
              <a:ext uri="{FF2B5EF4-FFF2-40B4-BE49-F238E27FC236}">
                <a16:creationId xmlns:a16="http://schemas.microsoft.com/office/drawing/2014/main" id="{6D3E94F5-9398-9293-846A-103DE32014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99346" y="1417730"/>
            <a:ext cx="1002713" cy="1084756"/>
          </a:xfrm>
          <a:prstGeom prst="rect">
            <a:avLst/>
          </a:prstGeom>
        </p:spPr>
      </p:pic>
      <p:pic>
        <p:nvPicPr>
          <p:cNvPr id="15" name="Picture 14" descr="A logo of the oecd&#10;&#10;AI-generated content may be incorrect.">
            <a:extLst>
              <a:ext uri="{FF2B5EF4-FFF2-40B4-BE49-F238E27FC236}">
                <a16:creationId xmlns:a16="http://schemas.microsoft.com/office/drawing/2014/main" id="{4894822B-EA43-2BD3-0EB5-D42994318DAE}"/>
              </a:ext>
            </a:extLst>
          </p:cNvPr>
          <p:cNvPicPr>
            <a:picLocks noChangeAspect="1"/>
          </p:cNvPicPr>
          <p:nvPr/>
        </p:nvPicPr>
        <p:blipFill>
          <a:blip r:embed="rId6">
            <a:extLst>
              <a:ext uri="{28A0092B-C50C-407E-A947-70E740481C1C}">
                <a14:useLocalDpi xmlns:a14="http://schemas.microsoft.com/office/drawing/2010/main" val="0"/>
              </a:ext>
            </a:extLst>
          </a:blip>
          <a:srcRect l="12145" t="9579" r="7342" b="11111"/>
          <a:stretch>
            <a:fillRect/>
          </a:stretch>
        </p:blipFill>
        <p:spPr>
          <a:xfrm>
            <a:off x="9975786" y="1839957"/>
            <a:ext cx="475081" cy="467984"/>
          </a:xfrm>
          <a:prstGeom prst="rect">
            <a:avLst/>
          </a:prstGeom>
        </p:spPr>
      </p:pic>
      <p:pic>
        <p:nvPicPr>
          <p:cNvPr id="16" name="Graphic 15" descr="Paper outline">
            <a:extLst>
              <a:ext uri="{FF2B5EF4-FFF2-40B4-BE49-F238E27FC236}">
                <a16:creationId xmlns:a16="http://schemas.microsoft.com/office/drawing/2014/main" id="{887DEEAD-8C8B-1982-3D3B-707C952584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35430" y="1417730"/>
            <a:ext cx="1002713" cy="1084756"/>
          </a:xfrm>
          <a:prstGeom prst="rect">
            <a:avLst/>
          </a:prstGeom>
        </p:spPr>
      </p:pic>
      <p:pic>
        <p:nvPicPr>
          <p:cNvPr id="18" name="Picture 17" descr="A blue and white flag with yellow stars and a blue and white flag with black text&#10;&#10;AI-generated content may be incorrect.">
            <a:extLst>
              <a:ext uri="{FF2B5EF4-FFF2-40B4-BE49-F238E27FC236}">
                <a16:creationId xmlns:a16="http://schemas.microsoft.com/office/drawing/2014/main" id="{DDF6FB41-185C-6BA3-2974-814A979811CF}"/>
              </a:ext>
            </a:extLst>
          </p:cNvPr>
          <p:cNvPicPr>
            <a:picLocks noChangeAspect="1"/>
          </p:cNvPicPr>
          <p:nvPr/>
        </p:nvPicPr>
        <p:blipFill>
          <a:blip r:embed="rId7">
            <a:extLst>
              <a:ext uri="{28A0092B-C50C-407E-A947-70E740481C1C}">
                <a14:useLocalDpi xmlns:a14="http://schemas.microsoft.com/office/drawing/2010/main" val="0"/>
              </a:ext>
            </a:extLst>
          </a:blip>
          <a:srcRect l="3195" t="28643" r="3471" b="30171"/>
          <a:stretch>
            <a:fillRect/>
          </a:stretch>
        </p:blipFill>
        <p:spPr>
          <a:xfrm>
            <a:off x="10548054" y="1649131"/>
            <a:ext cx="850026" cy="375100"/>
          </a:xfrm>
          <a:prstGeom prst="rect">
            <a:avLst/>
          </a:prstGeom>
        </p:spPr>
      </p:pic>
      <p:pic>
        <p:nvPicPr>
          <p:cNvPr id="20" name="Picture 19" descr="A blue and white logo&#10;&#10;AI-generated content may be incorrect.">
            <a:extLst>
              <a:ext uri="{FF2B5EF4-FFF2-40B4-BE49-F238E27FC236}">
                <a16:creationId xmlns:a16="http://schemas.microsoft.com/office/drawing/2014/main" id="{68BDC692-3391-C94A-4B9B-D86954E589B5}"/>
              </a:ext>
            </a:extLst>
          </p:cNvPr>
          <p:cNvPicPr>
            <a:picLocks noChangeAspect="1"/>
          </p:cNvPicPr>
          <p:nvPr/>
        </p:nvPicPr>
        <p:blipFill>
          <a:blip r:embed="rId8">
            <a:extLst>
              <a:ext uri="{28A0092B-C50C-407E-A947-70E740481C1C}">
                <a14:useLocalDpi xmlns:a14="http://schemas.microsoft.com/office/drawing/2010/main" val="0"/>
              </a:ext>
            </a:extLst>
          </a:blip>
          <a:srcRect l="5180" t="12373" r="4843" b="4610"/>
          <a:stretch>
            <a:fillRect/>
          </a:stretch>
        </p:blipFill>
        <p:spPr>
          <a:xfrm>
            <a:off x="10773030" y="2085043"/>
            <a:ext cx="527512" cy="486706"/>
          </a:xfrm>
          <a:prstGeom prst="rect">
            <a:avLst/>
          </a:prstGeom>
        </p:spPr>
      </p:pic>
      <p:pic>
        <p:nvPicPr>
          <p:cNvPr id="21" name="Graphic 20" descr="Paper outline">
            <a:extLst>
              <a:ext uri="{FF2B5EF4-FFF2-40B4-BE49-F238E27FC236}">
                <a16:creationId xmlns:a16="http://schemas.microsoft.com/office/drawing/2014/main" id="{565CCCA0-7000-64C4-2D5B-F8D62ACD78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35068" y="1417730"/>
            <a:ext cx="1002713" cy="1084756"/>
          </a:xfrm>
          <a:prstGeom prst="rect">
            <a:avLst/>
          </a:prstGeom>
        </p:spPr>
      </p:pic>
      <p:sp>
        <p:nvSpPr>
          <p:cNvPr id="22" name="TextBox 21">
            <a:extLst>
              <a:ext uri="{FF2B5EF4-FFF2-40B4-BE49-F238E27FC236}">
                <a16:creationId xmlns:a16="http://schemas.microsoft.com/office/drawing/2014/main" id="{7BCE9FF3-9199-149C-0E29-19FF38AAC90A}"/>
              </a:ext>
            </a:extLst>
          </p:cNvPr>
          <p:cNvSpPr txBox="1"/>
          <p:nvPr/>
        </p:nvSpPr>
        <p:spPr>
          <a:xfrm>
            <a:off x="11525519" y="1833150"/>
            <a:ext cx="812262" cy="253916"/>
          </a:xfrm>
          <a:prstGeom prst="rect">
            <a:avLst/>
          </a:prstGeom>
          <a:noFill/>
        </p:spPr>
        <p:txBody>
          <a:bodyPr wrap="square">
            <a:spAutoFit/>
          </a:bodyPr>
          <a:lstStyle/>
          <a:p>
            <a:r>
              <a:rPr lang="en-IE" sz="1050" dirty="0"/>
              <a:t>Others</a:t>
            </a:r>
          </a:p>
        </p:txBody>
      </p:sp>
      <p:pic>
        <p:nvPicPr>
          <p:cNvPr id="24" name="Picture 23" descr="A logo with orange dots&#10;&#10;AI-generated content may be incorrect.">
            <a:extLst>
              <a:ext uri="{FF2B5EF4-FFF2-40B4-BE49-F238E27FC236}">
                <a16:creationId xmlns:a16="http://schemas.microsoft.com/office/drawing/2014/main" id="{8557F2E3-0A08-5CDE-CD5D-0C7F9FD59331}"/>
              </a:ext>
            </a:extLst>
          </p:cNvPr>
          <p:cNvPicPr>
            <a:picLocks noChangeAspect="1"/>
          </p:cNvPicPr>
          <p:nvPr/>
        </p:nvPicPr>
        <p:blipFill>
          <a:blip r:embed="rId9">
            <a:extLst>
              <a:ext uri="{28A0092B-C50C-407E-A947-70E740481C1C}">
                <a14:useLocalDpi xmlns:a14="http://schemas.microsoft.com/office/drawing/2010/main" val="0"/>
              </a:ext>
            </a:extLst>
          </a:blip>
          <a:srcRect l="15426" t="9662" r="11011" b="13831"/>
          <a:stretch>
            <a:fillRect/>
          </a:stretch>
        </p:blipFill>
        <p:spPr>
          <a:xfrm>
            <a:off x="2939548" y="3649839"/>
            <a:ext cx="930166" cy="967373"/>
          </a:xfrm>
          <a:prstGeom prst="rect">
            <a:avLst/>
          </a:prstGeom>
        </p:spPr>
      </p:pic>
      <p:pic>
        <p:nvPicPr>
          <p:cNvPr id="26" name="Picture 25" descr="A person holding a tree&#10;&#10;AI-generated content may be incorrect.">
            <a:extLst>
              <a:ext uri="{FF2B5EF4-FFF2-40B4-BE49-F238E27FC236}">
                <a16:creationId xmlns:a16="http://schemas.microsoft.com/office/drawing/2014/main" id="{8AA87217-3E60-A927-0ABD-9F2356DEA418}"/>
              </a:ext>
            </a:extLst>
          </p:cNvPr>
          <p:cNvPicPr>
            <a:picLocks noChangeAspect="1"/>
          </p:cNvPicPr>
          <p:nvPr/>
        </p:nvPicPr>
        <p:blipFill>
          <a:blip r:embed="rId10">
            <a:extLst>
              <a:ext uri="{28A0092B-C50C-407E-A947-70E740481C1C}">
                <a14:useLocalDpi xmlns:a14="http://schemas.microsoft.com/office/drawing/2010/main" val="0"/>
              </a:ext>
            </a:extLst>
          </a:blip>
          <a:srcRect t="12497" b="16069"/>
          <a:stretch>
            <a:fillRect/>
          </a:stretch>
        </p:blipFill>
        <p:spPr>
          <a:xfrm>
            <a:off x="6857094" y="3683296"/>
            <a:ext cx="2021519" cy="748810"/>
          </a:xfrm>
          <a:prstGeom prst="rect">
            <a:avLst/>
          </a:prstGeom>
        </p:spPr>
      </p:pic>
      <p:pic>
        <p:nvPicPr>
          <p:cNvPr id="35" name="Picture 34">
            <a:extLst>
              <a:ext uri="{FF2B5EF4-FFF2-40B4-BE49-F238E27FC236}">
                <a16:creationId xmlns:a16="http://schemas.microsoft.com/office/drawing/2014/main" id="{06BB4EE4-FACF-09FE-B7CF-96EA24826C6B}"/>
              </a:ext>
            </a:extLst>
          </p:cNvPr>
          <p:cNvPicPr>
            <a:picLocks noChangeAspect="1"/>
          </p:cNvPicPr>
          <p:nvPr/>
        </p:nvPicPr>
        <p:blipFill>
          <a:blip r:embed="rId11"/>
          <a:stretch>
            <a:fillRect/>
          </a:stretch>
        </p:blipFill>
        <p:spPr>
          <a:xfrm>
            <a:off x="3799244" y="3693685"/>
            <a:ext cx="2968680" cy="688798"/>
          </a:xfrm>
          <a:prstGeom prst="rect">
            <a:avLst/>
          </a:prstGeom>
        </p:spPr>
      </p:pic>
      <p:sp>
        <p:nvSpPr>
          <p:cNvPr id="31" name="TextBox 30">
            <a:extLst>
              <a:ext uri="{FF2B5EF4-FFF2-40B4-BE49-F238E27FC236}">
                <a16:creationId xmlns:a16="http://schemas.microsoft.com/office/drawing/2014/main" id="{47219C25-AC85-D46C-26BB-2D8B94166E69}"/>
              </a:ext>
            </a:extLst>
          </p:cNvPr>
          <p:cNvSpPr txBox="1"/>
          <p:nvPr/>
        </p:nvSpPr>
        <p:spPr>
          <a:xfrm>
            <a:off x="4601551" y="3830772"/>
            <a:ext cx="875323" cy="400110"/>
          </a:xfrm>
          <a:prstGeom prst="rect">
            <a:avLst/>
          </a:prstGeom>
          <a:noFill/>
        </p:spPr>
        <p:txBody>
          <a:bodyPr wrap="square">
            <a:spAutoFit/>
          </a:bodyPr>
          <a:lstStyle/>
          <a:p>
            <a:r>
              <a:rPr lang="en-IE" sz="2000" dirty="0">
                <a:solidFill>
                  <a:srgbClr val="0556A2"/>
                </a:solidFill>
              </a:rPr>
              <a:t>1761</a:t>
            </a:r>
            <a:endParaRPr lang="en-IE" sz="2000" dirty="0"/>
          </a:p>
        </p:txBody>
      </p:sp>
      <p:sp>
        <p:nvSpPr>
          <p:cNvPr id="28" name="TextBox 27">
            <a:extLst>
              <a:ext uri="{FF2B5EF4-FFF2-40B4-BE49-F238E27FC236}">
                <a16:creationId xmlns:a16="http://schemas.microsoft.com/office/drawing/2014/main" id="{1451A3F1-947C-BFFA-E0B9-CC06792E9820}"/>
              </a:ext>
            </a:extLst>
          </p:cNvPr>
          <p:cNvSpPr txBox="1"/>
          <p:nvPr/>
        </p:nvSpPr>
        <p:spPr>
          <a:xfrm>
            <a:off x="6010383" y="3830772"/>
            <a:ext cx="663720" cy="400110"/>
          </a:xfrm>
          <a:prstGeom prst="rect">
            <a:avLst/>
          </a:prstGeom>
          <a:noFill/>
        </p:spPr>
        <p:txBody>
          <a:bodyPr wrap="square">
            <a:spAutoFit/>
          </a:bodyPr>
          <a:lstStyle/>
          <a:p>
            <a:r>
              <a:rPr lang="en-IE" sz="2000" dirty="0">
                <a:solidFill>
                  <a:srgbClr val="0556A2"/>
                </a:solidFill>
              </a:rPr>
              <a:t>695</a:t>
            </a:r>
            <a:endParaRPr lang="en-IE" sz="2000" dirty="0"/>
          </a:p>
        </p:txBody>
      </p:sp>
      <p:pic>
        <p:nvPicPr>
          <p:cNvPr id="37" name="Picture 36" descr="A computer with papers on the screen&#10;&#10;AI-generated content may be incorrect.">
            <a:extLst>
              <a:ext uri="{FF2B5EF4-FFF2-40B4-BE49-F238E27FC236}">
                <a16:creationId xmlns:a16="http://schemas.microsoft.com/office/drawing/2014/main" id="{9BEAF561-33B1-32EC-B392-AE5489B30EE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899565" y="4608561"/>
            <a:ext cx="1819469" cy="1212980"/>
          </a:xfrm>
          <a:prstGeom prst="rect">
            <a:avLst/>
          </a:prstGeom>
        </p:spPr>
      </p:pic>
      <p:sp>
        <p:nvSpPr>
          <p:cNvPr id="32" name="TextBox 31">
            <a:extLst>
              <a:ext uri="{FF2B5EF4-FFF2-40B4-BE49-F238E27FC236}">
                <a16:creationId xmlns:a16="http://schemas.microsoft.com/office/drawing/2014/main" id="{8F6B72E2-0AE5-51A1-6D06-5AD76790A07B}"/>
              </a:ext>
            </a:extLst>
          </p:cNvPr>
          <p:cNvSpPr txBox="1"/>
          <p:nvPr/>
        </p:nvSpPr>
        <p:spPr>
          <a:xfrm>
            <a:off x="2202213" y="4842912"/>
            <a:ext cx="2170090" cy="954107"/>
          </a:xfrm>
          <a:prstGeom prst="rect">
            <a:avLst/>
          </a:prstGeom>
          <a:noFill/>
        </p:spPr>
        <p:txBody>
          <a:bodyPr wrap="square">
            <a:spAutoFit/>
          </a:bodyPr>
          <a:lstStyle/>
          <a:p>
            <a:pPr algn="ctr"/>
            <a:r>
              <a:rPr lang="it-IT" sz="1800" b="0" dirty="0">
                <a:solidFill>
                  <a:schemeClr val="tx2"/>
                </a:solidFill>
              </a:rPr>
              <a:t>Which research papers are </a:t>
            </a:r>
            <a:r>
              <a:rPr lang="it-IT" sz="2000" b="1" dirty="0">
                <a:latin typeface="+mj-lt"/>
              </a:rPr>
              <a:t>relevant</a:t>
            </a:r>
            <a:r>
              <a:rPr lang="it-IT" sz="1800" b="0" dirty="0">
                <a:solidFill>
                  <a:schemeClr val="tx2"/>
                </a:solidFill>
              </a:rPr>
              <a:t>?</a:t>
            </a:r>
            <a:endParaRPr lang="en-GB" sz="1600" b="0" dirty="0"/>
          </a:p>
        </p:txBody>
      </p:sp>
      <p:sp>
        <p:nvSpPr>
          <p:cNvPr id="34" name="TextBox 33">
            <a:extLst>
              <a:ext uri="{FF2B5EF4-FFF2-40B4-BE49-F238E27FC236}">
                <a16:creationId xmlns:a16="http://schemas.microsoft.com/office/drawing/2014/main" id="{427BDCCD-B84A-DCDE-0DB7-C124469048ED}"/>
              </a:ext>
            </a:extLst>
          </p:cNvPr>
          <p:cNvSpPr txBox="1"/>
          <p:nvPr/>
        </p:nvSpPr>
        <p:spPr>
          <a:xfrm>
            <a:off x="7045822" y="4704412"/>
            <a:ext cx="2685393" cy="1231106"/>
          </a:xfrm>
          <a:prstGeom prst="rect">
            <a:avLst/>
          </a:prstGeom>
          <a:noFill/>
        </p:spPr>
        <p:txBody>
          <a:bodyPr wrap="square">
            <a:spAutoFit/>
          </a:bodyPr>
          <a:lstStyle/>
          <a:p>
            <a:pPr algn="ctr"/>
            <a:r>
              <a:rPr lang="en-GB" sz="1800" b="0" dirty="0">
                <a:solidFill>
                  <a:schemeClr val="tx2"/>
                </a:solidFill>
              </a:rPr>
              <a:t>For </a:t>
            </a:r>
            <a:r>
              <a:rPr lang="en-GB" sz="2000" b="1" dirty="0">
                <a:latin typeface="+mj-lt"/>
              </a:rPr>
              <a:t>Topic Modelling</a:t>
            </a:r>
            <a:r>
              <a:rPr lang="en-GB" sz="1800" b="0" dirty="0">
                <a:solidFill>
                  <a:schemeClr val="tx2"/>
                </a:solidFill>
              </a:rPr>
              <a:t>: How do abstracts and full texts compare / can AI help?</a:t>
            </a:r>
          </a:p>
        </p:txBody>
      </p:sp>
      <p:sp>
        <p:nvSpPr>
          <p:cNvPr id="3" name="Rectangle: Rounded Corners 2">
            <a:extLst>
              <a:ext uri="{FF2B5EF4-FFF2-40B4-BE49-F238E27FC236}">
                <a16:creationId xmlns:a16="http://schemas.microsoft.com/office/drawing/2014/main" id="{DE5FD17F-8E7D-F7C6-2244-F6746BE4AE64}"/>
              </a:ext>
            </a:extLst>
          </p:cNvPr>
          <p:cNvSpPr/>
          <p:nvPr/>
        </p:nvSpPr>
        <p:spPr>
          <a:xfrm>
            <a:off x="378523" y="2487149"/>
            <a:ext cx="11708524" cy="14054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1400" dirty="0"/>
              <a:t>TITLE-ABS-KEY ( "artificial intelligence" OR "machine learning" OR "generative AI" OR "data driven" OR "data-driven" OR "large language model" ) AND ( TITLE-ABS-KEY ( "life cycle assessment" OR "life cycle analysis" OR "life cycle management" OR "industrial ecology" OR “life cycle sustainability assessment" OR "Safe and Sustainable by Design" OR "safety and sustainability by design" OR "</a:t>
            </a:r>
            <a:r>
              <a:rPr lang="en-IE" sz="1400" dirty="0" err="1"/>
              <a:t>SSbD</a:t>
            </a:r>
            <a:r>
              <a:rPr lang="en-IE" sz="1400" dirty="0"/>
              <a:t>" OR "advanced chemicals" OR "advanced materials" OR "advanced materials and chemicals" OR "advanced chemicals and materials") ) AND PUBYEAR &gt; 2014 AND PUBYEAR &lt; 2025 AND ( LIMIT-TO ( DOCTYPE , "</a:t>
            </a:r>
            <a:r>
              <a:rPr lang="en-IE" sz="1400" dirty="0" err="1"/>
              <a:t>ar</a:t>
            </a:r>
            <a:r>
              <a:rPr lang="en-IE" sz="1400" dirty="0"/>
              <a:t>" ) ) AND ( LIMIT-TO ( LANGUAGE , "English" ) )</a:t>
            </a:r>
          </a:p>
        </p:txBody>
      </p:sp>
      <p:sp>
        <p:nvSpPr>
          <p:cNvPr id="8" name="Slide Number Placeholder 4">
            <a:extLst>
              <a:ext uri="{FF2B5EF4-FFF2-40B4-BE49-F238E27FC236}">
                <a16:creationId xmlns:a16="http://schemas.microsoft.com/office/drawing/2014/main" id="{9275ECDD-5289-EFEA-8F9E-2DAADB4C28B3}"/>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6</a:t>
            </a:fld>
            <a:endParaRPr lang="en-US" dirty="0"/>
          </a:p>
        </p:txBody>
      </p:sp>
      <p:sp>
        <p:nvSpPr>
          <p:cNvPr id="11" name="Footer Placeholder 3">
            <a:extLst>
              <a:ext uri="{FF2B5EF4-FFF2-40B4-BE49-F238E27FC236}">
                <a16:creationId xmlns:a16="http://schemas.microsoft.com/office/drawing/2014/main" id="{63702672-5FA3-D787-BB0E-0A5287A40D18}"/>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grpSp>
        <p:nvGrpSpPr>
          <p:cNvPr id="19" name="Group 18">
            <a:extLst>
              <a:ext uri="{FF2B5EF4-FFF2-40B4-BE49-F238E27FC236}">
                <a16:creationId xmlns:a16="http://schemas.microsoft.com/office/drawing/2014/main" id="{7F038FCD-3024-68C7-3A19-36AB65A6DC65}"/>
              </a:ext>
            </a:extLst>
          </p:cNvPr>
          <p:cNvGrpSpPr/>
          <p:nvPr/>
        </p:nvGrpSpPr>
        <p:grpSpPr>
          <a:xfrm>
            <a:off x="378523" y="4369553"/>
            <a:ext cx="1942062" cy="1505940"/>
            <a:chOff x="378523" y="4369553"/>
            <a:chExt cx="1942062" cy="1505940"/>
          </a:xfrm>
        </p:grpSpPr>
        <p:grpSp>
          <p:nvGrpSpPr>
            <p:cNvPr id="25" name="Group 24">
              <a:extLst>
                <a:ext uri="{FF2B5EF4-FFF2-40B4-BE49-F238E27FC236}">
                  <a16:creationId xmlns:a16="http://schemas.microsoft.com/office/drawing/2014/main" id="{BBC17CC1-B0BF-71BE-9249-8646FAC99160}"/>
                </a:ext>
              </a:extLst>
            </p:cNvPr>
            <p:cNvGrpSpPr/>
            <p:nvPr/>
          </p:nvGrpSpPr>
          <p:grpSpPr>
            <a:xfrm>
              <a:off x="378523" y="4369553"/>
              <a:ext cx="1942062" cy="1505940"/>
              <a:chOff x="9908352" y="4360258"/>
              <a:chExt cx="1942062" cy="1505940"/>
            </a:xfrm>
          </p:grpSpPr>
          <p:pic>
            <p:nvPicPr>
              <p:cNvPr id="4" name="Picture 3" descr="A yellow folder with papers and a green tick&#10;&#10;AI-generated content may be incorrect.">
                <a:extLst>
                  <a:ext uri="{FF2B5EF4-FFF2-40B4-BE49-F238E27FC236}">
                    <a16:creationId xmlns:a16="http://schemas.microsoft.com/office/drawing/2014/main" id="{398415BE-A064-46E5-ED70-4234E12816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28024" y="5118106"/>
                <a:ext cx="722390" cy="722390"/>
              </a:xfrm>
              <a:prstGeom prst="rect">
                <a:avLst/>
              </a:prstGeom>
            </p:spPr>
          </p:pic>
          <p:pic>
            <p:nvPicPr>
              <p:cNvPr id="23" name="Picture 22" descr="A yellow folder with papers and a check mark&#10;&#10;AI-generated content may be incorrect.">
                <a:extLst>
                  <a:ext uri="{FF2B5EF4-FFF2-40B4-BE49-F238E27FC236}">
                    <a16:creationId xmlns:a16="http://schemas.microsoft.com/office/drawing/2014/main" id="{F7B548EC-F40D-395E-0957-5ABFCB1AB9D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908352" y="5092404"/>
                <a:ext cx="773794" cy="773794"/>
              </a:xfrm>
              <a:prstGeom prst="rect">
                <a:avLst/>
              </a:prstGeom>
            </p:spPr>
          </p:pic>
          <p:pic>
            <p:nvPicPr>
              <p:cNvPr id="9" name="Picture 8" descr="A blue funnel with yellow arrows and a paper&#10;&#10;AI-generated content may be incorrect.">
                <a:extLst>
                  <a:ext uri="{FF2B5EF4-FFF2-40B4-BE49-F238E27FC236}">
                    <a16:creationId xmlns:a16="http://schemas.microsoft.com/office/drawing/2014/main" id="{73E59E78-02FA-CD54-8EB3-84E8F340A56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434485" y="4360258"/>
                <a:ext cx="851679" cy="851679"/>
              </a:xfrm>
              <a:prstGeom prst="rect">
                <a:avLst/>
              </a:prstGeom>
            </p:spPr>
          </p:pic>
        </p:grpSp>
        <p:pic>
          <p:nvPicPr>
            <p:cNvPr id="17" name="Picture 16" descr="A red circle with white line in it&#10;&#10;AI-generated content may be incorrect.">
              <a:extLst>
                <a:ext uri="{FF2B5EF4-FFF2-40B4-BE49-F238E27FC236}">
                  <a16:creationId xmlns:a16="http://schemas.microsoft.com/office/drawing/2014/main" id="{2785A138-9D2C-D648-88C5-B0D6B3FC9FA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38863" y="5488634"/>
              <a:ext cx="213454" cy="213454"/>
            </a:xfrm>
            <a:prstGeom prst="rect">
              <a:avLst/>
            </a:prstGeom>
          </p:spPr>
        </p:pic>
      </p:grpSp>
      <p:pic>
        <p:nvPicPr>
          <p:cNvPr id="7" name="Picture 6" descr="A black background with a black square&#10;&#10;AI-generated content may be incorrect.">
            <a:extLst>
              <a:ext uri="{FF2B5EF4-FFF2-40B4-BE49-F238E27FC236}">
                <a16:creationId xmlns:a16="http://schemas.microsoft.com/office/drawing/2014/main" id="{66E9DCBF-50DE-E05E-2D06-C01F48243531}"/>
              </a:ext>
            </a:extLst>
          </p:cNvPr>
          <p:cNvPicPr>
            <a:picLocks noChangeAspect="1"/>
          </p:cNvPicPr>
          <p:nvPr/>
        </p:nvPicPr>
        <p:blipFill>
          <a:blip r:embed="rId1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87" y="29734"/>
            <a:ext cx="441413" cy="441413"/>
          </a:xfrm>
          <a:prstGeom prst="rect">
            <a:avLst/>
          </a:prstGeom>
        </p:spPr>
      </p:pic>
      <p:sp>
        <p:nvSpPr>
          <p:cNvPr id="14" name="Rectangle: Rounded Corners 13">
            <a:extLst>
              <a:ext uri="{FF2B5EF4-FFF2-40B4-BE49-F238E27FC236}">
                <a16:creationId xmlns:a16="http://schemas.microsoft.com/office/drawing/2014/main" id="{96C75F59-8B54-7E46-9954-681E07CBB5B2}"/>
              </a:ext>
            </a:extLst>
          </p:cNvPr>
          <p:cNvSpPr/>
          <p:nvPr/>
        </p:nvSpPr>
        <p:spPr>
          <a:xfrm>
            <a:off x="378523" y="2604310"/>
            <a:ext cx="11708524" cy="79282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just"/>
            <a:r>
              <a:rPr lang="en-GB" sz="1600" u="sng" dirty="0">
                <a:solidFill>
                  <a:srgbClr val="0556A2"/>
                </a:solidFill>
              </a:rPr>
              <a:t>Synthetised query</a:t>
            </a:r>
            <a:r>
              <a:rPr lang="en-GB" sz="1600" dirty="0">
                <a:solidFill>
                  <a:srgbClr val="0556A2"/>
                </a:solidFill>
              </a:rPr>
              <a:t>: </a:t>
            </a:r>
            <a:r>
              <a:rPr lang="en-IE" dirty="0">
                <a:solidFill>
                  <a:srgbClr val="0556A2"/>
                </a:solidFill>
              </a:rPr>
              <a:t>"English-language research articles (2014–2025) on the intersection of </a:t>
            </a:r>
            <a:r>
              <a:rPr lang="en-IE" b="1" dirty="0">
                <a:solidFill>
                  <a:srgbClr val="0556A2"/>
                </a:solidFill>
              </a:rPr>
              <a:t>AI </a:t>
            </a:r>
            <a:r>
              <a:rPr lang="en-IE" dirty="0">
                <a:solidFill>
                  <a:srgbClr val="0556A2"/>
                </a:solidFill>
              </a:rPr>
              <a:t>and (</a:t>
            </a:r>
            <a:r>
              <a:rPr lang="en-IE" b="1" dirty="0">
                <a:solidFill>
                  <a:srgbClr val="0556A2"/>
                </a:solidFill>
              </a:rPr>
              <a:t>LCA/LCM/LCSA</a:t>
            </a:r>
            <a:r>
              <a:rPr lang="en-IE" dirty="0">
                <a:solidFill>
                  <a:srgbClr val="0556A2"/>
                </a:solidFill>
              </a:rPr>
              <a:t>) in </a:t>
            </a:r>
            <a:r>
              <a:rPr lang="en-IE" b="1" dirty="0">
                <a:solidFill>
                  <a:srgbClr val="0556A2"/>
                </a:solidFill>
              </a:rPr>
              <a:t>advanced chemicals and materials</a:t>
            </a:r>
            <a:r>
              <a:rPr lang="en-IE" dirty="0">
                <a:solidFill>
                  <a:srgbClr val="0556A2"/>
                </a:solidFill>
              </a:rPr>
              <a:t>"</a:t>
            </a:r>
            <a:endParaRPr lang="en-US" dirty="0">
              <a:solidFill>
                <a:srgbClr val="0556A2"/>
              </a:solidFill>
              <a:latin typeface="Arial" panose="020B0604020202020204" pitchFamily="34" charset="0"/>
              <a:cs typeface="Arial" panose="020B0604020202020204" pitchFamily="34" charset="0"/>
            </a:endParaRPr>
          </a:p>
        </p:txBody>
      </p:sp>
      <p:sp>
        <p:nvSpPr>
          <p:cNvPr id="27" name="Left Brace 26">
            <a:extLst>
              <a:ext uri="{FF2B5EF4-FFF2-40B4-BE49-F238E27FC236}">
                <a16:creationId xmlns:a16="http://schemas.microsoft.com/office/drawing/2014/main" id="{04A1F37C-A40D-297B-8DAC-2983180ACC72}"/>
              </a:ext>
            </a:extLst>
          </p:cNvPr>
          <p:cNvSpPr/>
          <p:nvPr/>
        </p:nvSpPr>
        <p:spPr>
          <a:xfrm rot="16200000">
            <a:off x="5083636" y="3070588"/>
            <a:ext cx="376548" cy="2804390"/>
          </a:xfrm>
          <a:prstGeom prst="leftBrace">
            <a:avLst>
              <a:gd name="adj1" fmla="val 8333"/>
              <a:gd name="adj2" fmla="val 52513"/>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IE"/>
          </a:p>
        </p:txBody>
      </p:sp>
      <p:sp>
        <p:nvSpPr>
          <p:cNvPr id="29" name="TextBox 28">
            <a:extLst>
              <a:ext uri="{FF2B5EF4-FFF2-40B4-BE49-F238E27FC236}">
                <a16:creationId xmlns:a16="http://schemas.microsoft.com/office/drawing/2014/main" id="{05D95C6C-99E5-EF4E-9380-E977DA2BC2AB}"/>
              </a:ext>
            </a:extLst>
          </p:cNvPr>
          <p:cNvSpPr txBox="1"/>
          <p:nvPr/>
        </p:nvSpPr>
        <p:spPr>
          <a:xfrm>
            <a:off x="4976321" y="4597426"/>
            <a:ext cx="875323" cy="400110"/>
          </a:xfrm>
          <a:prstGeom prst="rect">
            <a:avLst/>
          </a:prstGeom>
          <a:noFill/>
        </p:spPr>
        <p:txBody>
          <a:bodyPr wrap="square">
            <a:spAutoFit/>
          </a:bodyPr>
          <a:lstStyle/>
          <a:p>
            <a:r>
              <a:rPr lang="en-IE" sz="2000" dirty="0">
                <a:solidFill>
                  <a:srgbClr val="0556A2"/>
                </a:solidFill>
              </a:rPr>
              <a:t>2456</a:t>
            </a:r>
            <a:endParaRPr lang="en-IE" sz="2000" dirty="0"/>
          </a:p>
        </p:txBody>
      </p:sp>
    </p:spTree>
    <p:extLst>
      <p:ext uri="{BB962C8B-B14F-4D97-AF65-F5344CB8AC3E}">
        <p14:creationId xmlns:p14="http://schemas.microsoft.com/office/powerpoint/2010/main" val="138268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3"/>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2" grpId="0"/>
      <p:bldP spid="31" grpId="0"/>
      <p:bldP spid="28" grpId="0"/>
      <p:bldP spid="32" grpId="0"/>
      <p:bldP spid="34" grpId="0"/>
      <p:bldP spid="3" grpId="0" animBg="1"/>
      <p:bldP spid="3" grpId="1" animBg="1"/>
      <p:bldP spid="14" grpId="0" animBg="1"/>
      <p:bldP spid="27" grpId="0" animBg="1"/>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68A7-A9A7-B66A-E1D3-F6C43CC4624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1AA8C0B-F201-DEA3-EC19-7536C7C1B838}"/>
              </a:ext>
            </a:extLst>
          </p:cNvPr>
          <p:cNvSpPr>
            <a:spLocks noGrp="1"/>
          </p:cNvSpPr>
          <p:nvPr>
            <p:ph type="title"/>
          </p:nvPr>
        </p:nvSpPr>
        <p:spPr>
          <a:xfrm>
            <a:off x="959725" y="559534"/>
            <a:ext cx="10554358" cy="257198"/>
          </a:xfrm>
        </p:spPr>
        <p:txBody>
          <a:bodyPr/>
          <a:lstStyle/>
          <a:p>
            <a:r>
              <a:rPr lang="en-US" dirty="0"/>
              <a:t>Which papers are relevant? </a:t>
            </a:r>
          </a:p>
        </p:txBody>
      </p:sp>
      <p:sp>
        <p:nvSpPr>
          <p:cNvPr id="38" name="Freeform 5">
            <a:extLst>
              <a:ext uri="{FF2B5EF4-FFF2-40B4-BE49-F238E27FC236}">
                <a16:creationId xmlns:a16="http://schemas.microsoft.com/office/drawing/2014/main" id="{0A983EE2-5A95-41DF-88E3-2CE00270A80E}"/>
              </a:ext>
            </a:extLst>
          </p:cNvPr>
          <p:cNvSpPr>
            <a:spLocks/>
          </p:cNvSpPr>
          <p:nvPr/>
        </p:nvSpPr>
        <p:spPr bwMode="auto">
          <a:xfrm rot="11957737">
            <a:off x="2735255" y="4045716"/>
            <a:ext cx="1248021" cy="1524068"/>
          </a:xfrm>
          <a:custGeom>
            <a:avLst/>
            <a:gdLst>
              <a:gd name="T0" fmla="*/ 867 w 3755"/>
              <a:gd name="T1" fmla="*/ 1154 h 4581"/>
              <a:gd name="T2" fmla="*/ 867 w 3755"/>
              <a:gd name="T3" fmla="*/ 1154 h 4581"/>
              <a:gd name="T4" fmla="*/ 2839 w 3755"/>
              <a:gd name="T5" fmla="*/ 289 h 4581"/>
              <a:gd name="T6" fmla="*/ 2839 w 3755"/>
              <a:gd name="T7" fmla="*/ 0 h 4581"/>
              <a:gd name="T8" fmla="*/ 3755 w 3755"/>
              <a:gd name="T9" fmla="*/ 915 h 4581"/>
              <a:gd name="T10" fmla="*/ 2839 w 3755"/>
              <a:gd name="T11" fmla="*/ 1832 h 4581"/>
              <a:gd name="T12" fmla="*/ 2839 w 3755"/>
              <a:gd name="T13" fmla="*/ 1548 h 4581"/>
              <a:gd name="T14" fmla="*/ 1257 w 3755"/>
              <a:gd name="T15" fmla="*/ 3248 h 4581"/>
              <a:gd name="T16" fmla="*/ 1412 w 3755"/>
              <a:gd name="T17" fmla="*/ 3960 h 4581"/>
              <a:gd name="T18" fmla="*/ 543 w 3755"/>
              <a:gd name="T19" fmla="*/ 3728 h 4581"/>
              <a:gd name="T20" fmla="*/ 316 w 3755"/>
              <a:gd name="T21" fmla="*/ 4581 h 4581"/>
              <a:gd name="T22" fmla="*/ 0 w 3755"/>
              <a:gd name="T23" fmla="*/ 3248 h 4581"/>
              <a:gd name="T24" fmla="*/ 867 w 3755"/>
              <a:gd name="T25" fmla="*/ 1154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55" h="4581">
                <a:moveTo>
                  <a:pt x="867" y="1154"/>
                </a:moveTo>
                <a:lnTo>
                  <a:pt x="867" y="1154"/>
                </a:lnTo>
                <a:cubicBezTo>
                  <a:pt x="1397" y="624"/>
                  <a:pt x="2094" y="319"/>
                  <a:pt x="2839" y="289"/>
                </a:cubicBezTo>
                <a:lnTo>
                  <a:pt x="2839" y="0"/>
                </a:lnTo>
                <a:lnTo>
                  <a:pt x="3755" y="915"/>
                </a:lnTo>
                <a:lnTo>
                  <a:pt x="2839" y="1832"/>
                </a:lnTo>
                <a:lnTo>
                  <a:pt x="2839" y="1548"/>
                </a:lnTo>
                <a:cubicBezTo>
                  <a:pt x="1956" y="1611"/>
                  <a:pt x="1257" y="2350"/>
                  <a:pt x="1257" y="3248"/>
                </a:cubicBezTo>
                <a:cubicBezTo>
                  <a:pt x="1257" y="3495"/>
                  <a:pt x="1310" y="3738"/>
                  <a:pt x="1412" y="3960"/>
                </a:cubicBezTo>
                <a:lnTo>
                  <a:pt x="543" y="3728"/>
                </a:lnTo>
                <a:lnTo>
                  <a:pt x="316" y="4581"/>
                </a:lnTo>
                <a:cubicBezTo>
                  <a:pt x="108" y="4169"/>
                  <a:pt x="0" y="3712"/>
                  <a:pt x="0" y="3248"/>
                </a:cubicBezTo>
                <a:cubicBezTo>
                  <a:pt x="0" y="2457"/>
                  <a:pt x="308" y="1713"/>
                  <a:pt x="867" y="1154"/>
                </a:cubicBezTo>
                <a:close/>
              </a:path>
            </a:pathLst>
          </a:custGeom>
          <a:solidFill>
            <a:srgbClr val="E50051"/>
          </a:solidFill>
          <a:ln w="0">
            <a:solidFill>
              <a:srgbClr val="E50051"/>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39" name="Content Placeholder 2">
            <a:extLst>
              <a:ext uri="{FF2B5EF4-FFF2-40B4-BE49-F238E27FC236}">
                <a16:creationId xmlns:a16="http://schemas.microsoft.com/office/drawing/2014/main" id="{317FC57C-2E88-7CF1-C88D-BCF89C7F4D30}"/>
              </a:ext>
            </a:extLst>
          </p:cNvPr>
          <p:cNvSpPr txBox="1">
            <a:spLocks/>
          </p:cNvSpPr>
          <p:nvPr/>
        </p:nvSpPr>
        <p:spPr>
          <a:xfrm>
            <a:off x="454254" y="1456674"/>
            <a:ext cx="7257734" cy="595604"/>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pPr marL="285750" indent="-285750">
              <a:buFont typeface="Arial" panose="020B0604020202020204" pitchFamily="34" charset="0"/>
              <a:buChar char="•"/>
            </a:pPr>
            <a:r>
              <a:rPr lang="en-GB" sz="1800" b="0" dirty="0">
                <a:solidFill>
                  <a:srgbClr val="0556A2"/>
                </a:solidFill>
                <a:latin typeface="Arial" panose="020B0604020202020204" pitchFamily="34" charset="0"/>
                <a:cs typeface="Arial" panose="020B0604020202020204" pitchFamily="34" charset="0"/>
              </a:rPr>
              <a:t>Evaluating the pertinence of </a:t>
            </a:r>
            <a:r>
              <a:rPr lang="en-GB" sz="1800" dirty="0">
                <a:solidFill>
                  <a:srgbClr val="0556A2"/>
                </a:solidFill>
                <a:latin typeface="Arial" panose="020B0604020202020204" pitchFamily="34" charset="0"/>
                <a:cs typeface="Arial" panose="020B0604020202020204" pitchFamily="34" charset="0"/>
              </a:rPr>
              <a:t>2456 research papers </a:t>
            </a:r>
            <a:r>
              <a:rPr lang="en-GB" sz="1800" b="0" dirty="0">
                <a:solidFill>
                  <a:srgbClr val="0556A2"/>
                </a:solidFill>
                <a:latin typeface="Arial" panose="020B0604020202020204" pitchFamily="34" charset="0"/>
                <a:cs typeface="Arial" panose="020B0604020202020204" pitchFamily="34" charset="0"/>
              </a:rPr>
              <a:t>is a </a:t>
            </a:r>
            <a:r>
              <a:rPr lang="en-GB" sz="1800" dirty="0">
                <a:solidFill>
                  <a:srgbClr val="0556A2"/>
                </a:solidFill>
                <a:latin typeface="Arial" panose="020B0604020202020204" pitchFamily="34" charset="0"/>
                <a:cs typeface="Arial" panose="020B0604020202020204" pitchFamily="34" charset="0"/>
              </a:rPr>
              <a:t>time-consuming process</a:t>
            </a:r>
            <a:r>
              <a:rPr lang="en-GB" sz="1800" b="0" dirty="0">
                <a:solidFill>
                  <a:srgbClr val="0556A2"/>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800" b="0" dirty="0">
                <a:solidFill>
                  <a:srgbClr val="0556A2"/>
                </a:solidFill>
                <a:latin typeface="Arial" panose="020B0604020202020204" pitchFamily="34" charset="0"/>
                <a:cs typeface="Arial" panose="020B0604020202020204" pitchFamily="34" charset="0"/>
              </a:rPr>
              <a:t>We used </a:t>
            </a:r>
            <a:r>
              <a:rPr lang="en-GB" sz="1800" dirty="0">
                <a:solidFill>
                  <a:srgbClr val="0556A2"/>
                </a:solidFill>
                <a:latin typeface="Arial" panose="020B0604020202020204" pitchFamily="34" charset="0"/>
                <a:cs typeface="Arial" panose="020B0604020202020204" pitchFamily="34" charset="0"/>
              </a:rPr>
              <a:t>AI</a:t>
            </a:r>
            <a:r>
              <a:rPr lang="en-GB" sz="1800" b="0" dirty="0">
                <a:solidFill>
                  <a:srgbClr val="0556A2"/>
                </a:solidFill>
                <a:latin typeface="Arial" panose="020B0604020202020204" pitchFamily="34" charset="0"/>
                <a:cs typeface="Arial" panose="020B0604020202020204" pitchFamily="34" charset="0"/>
              </a:rPr>
              <a:t> to </a:t>
            </a:r>
            <a:r>
              <a:rPr lang="en-GB" sz="1800" dirty="0">
                <a:solidFill>
                  <a:srgbClr val="0556A2"/>
                </a:solidFill>
                <a:latin typeface="Arial" panose="020B0604020202020204" pitchFamily="34" charset="0"/>
                <a:cs typeface="Arial" panose="020B0604020202020204" pitchFamily="34" charset="0"/>
              </a:rPr>
              <a:t>automatically screen relevant papers</a:t>
            </a:r>
            <a:r>
              <a:rPr lang="en-GB" sz="1800" b="0" dirty="0">
                <a:solidFill>
                  <a:srgbClr val="0556A2"/>
                </a:solidFill>
                <a:latin typeface="Arial" panose="020B0604020202020204" pitchFamily="34" charset="0"/>
                <a:cs typeface="Arial" panose="020B0604020202020204" pitchFamily="34" charset="0"/>
              </a:rPr>
              <a:t>. </a:t>
            </a:r>
          </a:p>
        </p:txBody>
      </p:sp>
      <p:sp>
        <p:nvSpPr>
          <p:cNvPr id="40" name="Rectangle 33">
            <a:extLst>
              <a:ext uri="{FF2B5EF4-FFF2-40B4-BE49-F238E27FC236}">
                <a16:creationId xmlns:a16="http://schemas.microsoft.com/office/drawing/2014/main" id="{F83BC0AA-F7FD-5055-E842-2753708F834F}"/>
              </a:ext>
            </a:extLst>
          </p:cNvPr>
          <p:cNvSpPr>
            <a:spLocks noChangeArrowheads="1"/>
          </p:cNvSpPr>
          <p:nvPr/>
        </p:nvSpPr>
        <p:spPr bwMode="auto">
          <a:xfrm>
            <a:off x="340646" y="2881851"/>
            <a:ext cx="1878971" cy="35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r>
              <a:rPr lang="da-DK" altLang="en-US" sz="1600" b="1" dirty="0">
                <a:solidFill>
                  <a:srgbClr val="00AEBC"/>
                </a:solidFill>
              </a:rPr>
              <a:t>Define prompt</a:t>
            </a:r>
            <a:endParaRPr lang="en-GB" altLang="en-US" sz="1600" b="1" dirty="0">
              <a:solidFill>
                <a:srgbClr val="00AEBC"/>
              </a:solidFill>
            </a:endParaRPr>
          </a:p>
        </p:txBody>
      </p:sp>
      <p:sp>
        <p:nvSpPr>
          <p:cNvPr id="41" name="Rectangle 40">
            <a:extLst>
              <a:ext uri="{FF2B5EF4-FFF2-40B4-BE49-F238E27FC236}">
                <a16:creationId xmlns:a16="http://schemas.microsoft.com/office/drawing/2014/main" id="{A6B985DB-BD71-F8D5-89F6-8EDEB3E004E2}"/>
              </a:ext>
            </a:extLst>
          </p:cNvPr>
          <p:cNvSpPr/>
          <p:nvPr/>
        </p:nvSpPr>
        <p:spPr bwMode="auto">
          <a:xfrm>
            <a:off x="308543" y="3330717"/>
            <a:ext cx="2522634" cy="1171316"/>
          </a:xfrm>
          <a:prstGeom prst="rect">
            <a:avLst/>
          </a:prstGeom>
        </p:spPr>
        <p:txBody>
          <a:bodyPr lIns="0" tIns="0" rIns="0" bIns="0">
            <a:noAutofit/>
          </a:bodyPr>
          <a:lstStyle/>
          <a:p>
            <a:pPr algn="just" eaLnBrk="1" fontAlgn="auto" hangingPunct="1">
              <a:spcBef>
                <a:spcPts val="0"/>
              </a:spcBef>
              <a:spcAft>
                <a:spcPts val="0"/>
              </a:spcAft>
              <a:defRPr/>
            </a:pPr>
            <a:r>
              <a:rPr lang="en-US" sz="1400" dirty="0">
                <a:solidFill>
                  <a:srgbClr val="0556A2"/>
                </a:solidFill>
                <a:latin typeface="arial" panose="020B0604020202020204" pitchFamily="34" charset="0"/>
              </a:rPr>
              <a:t>After screening several dozens of papers, we defined </a:t>
            </a:r>
            <a:r>
              <a:rPr lang="en-US" sz="1400" b="1" dirty="0">
                <a:solidFill>
                  <a:srgbClr val="0556A2"/>
                </a:solidFill>
                <a:latin typeface="arial" panose="020B0604020202020204" pitchFamily="34" charset="0"/>
              </a:rPr>
              <a:t>a prompt </a:t>
            </a:r>
            <a:r>
              <a:rPr lang="en-US" sz="1400" dirty="0">
                <a:solidFill>
                  <a:srgbClr val="0556A2"/>
                </a:solidFill>
                <a:latin typeface="arial" panose="020B0604020202020204" pitchFamily="34" charset="0"/>
              </a:rPr>
              <a:t>to describe how to select </a:t>
            </a:r>
            <a:r>
              <a:rPr lang="en-US" sz="1400" b="1" dirty="0">
                <a:solidFill>
                  <a:srgbClr val="0556A2"/>
                </a:solidFill>
                <a:latin typeface="arial" panose="020B0604020202020204" pitchFamily="34" charset="0"/>
              </a:rPr>
              <a:t>relevant ones </a:t>
            </a:r>
            <a:r>
              <a:rPr lang="en-US" sz="1400" dirty="0">
                <a:solidFill>
                  <a:srgbClr val="0556A2"/>
                </a:solidFill>
                <a:latin typeface="arial" panose="020B0604020202020204" pitchFamily="34" charset="0"/>
              </a:rPr>
              <a:t>(inclusion and exclusion criteria).</a:t>
            </a:r>
            <a:endParaRPr lang="en-US" sz="1400" dirty="0">
              <a:solidFill>
                <a:srgbClr val="0556A2"/>
              </a:solidFill>
            </a:endParaRPr>
          </a:p>
        </p:txBody>
      </p:sp>
      <p:sp>
        <p:nvSpPr>
          <p:cNvPr id="42" name="Rectangle 33">
            <a:extLst>
              <a:ext uri="{FF2B5EF4-FFF2-40B4-BE49-F238E27FC236}">
                <a16:creationId xmlns:a16="http://schemas.microsoft.com/office/drawing/2014/main" id="{6838284A-36BA-256F-19C5-CD0BBDDC4C9C}"/>
              </a:ext>
            </a:extLst>
          </p:cNvPr>
          <p:cNvSpPr>
            <a:spLocks noChangeArrowheads="1"/>
          </p:cNvSpPr>
          <p:nvPr/>
        </p:nvSpPr>
        <p:spPr bwMode="auto">
          <a:xfrm>
            <a:off x="5281807" y="2607620"/>
            <a:ext cx="2712026" cy="37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r>
              <a:rPr lang="da-DK" altLang="en-US" sz="1600" b="1" dirty="0">
                <a:solidFill>
                  <a:schemeClr val="accent1"/>
                </a:solidFill>
              </a:rPr>
              <a:t>Test AI on a sample</a:t>
            </a:r>
            <a:endParaRPr lang="en-GB" altLang="en-US" sz="1600" b="1" dirty="0">
              <a:solidFill>
                <a:schemeClr val="accent1"/>
              </a:solidFill>
            </a:endParaRPr>
          </a:p>
        </p:txBody>
      </p:sp>
      <p:sp>
        <p:nvSpPr>
          <p:cNvPr id="43" name="Rectangle 42">
            <a:extLst>
              <a:ext uri="{FF2B5EF4-FFF2-40B4-BE49-F238E27FC236}">
                <a16:creationId xmlns:a16="http://schemas.microsoft.com/office/drawing/2014/main" id="{28F08F16-B802-C563-A780-5E20B8239A86}"/>
              </a:ext>
            </a:extLst>
          </p:cNvPr>
          <p:cNvSpPr/>
          <p:nvPr/>
        </p:nvSpPr>
        <p:spPr bwMode="auto">
          <a:xfrm>
            <a:off x="5308944" y="3042685"/>
            <a:ext cx="3002159" cy="1128919"/>
          </a:xfrm>
          <a:prstGeom prst="rect">
            <a:avLst/>
          </a:prstGeom>
        </p:spPr>
        <p:txBody>
          <a:bodyPr lIns="0" tIns="0" rIns="0" bIns="0">
            <a:noAutofit/>
          </a:bodyPr>
          <a:lstStyle/>
          <a:p>
            <a:pPr eaLnBrk="1" fontAlgn="auto" hangingPunct="1">
              <a:spcBef>
                <a:spcPts val="0"/>
              </a:spcBef>
              <a:spcAft>
                <a:spcPts val="0"/>
              </a:spcAft>
              <a:defRPr/>
            </a:pPr>
            <a:r>
              <a:rPr lang="en-US" sz="1400" dirty="0">
                <a:solidFill>
                  <a:srgbClr val="0556A2"/>
                </a:solidFill>
                <a:latin typeface="arial" panose="020B0604020202020204" pitchFamily="34" charset="0"/>
              </a:rPr>
              <a:t>We tested AI (Gemini) on a </a:t>
            </a:r>
            <a:r>
              <a:rPr lang="en-US" sz="1400" b="1" dirty="0">
                <a:solidFill>
                  <a:srgbClr val="0556A2"/>
                </a:solidFill>
                <a:latin typeface="arial" panose="020B0604020202020204" pitchFamily="34" charset="0"/>
              </a:rPr>
              <a:t>subset of 200 </a:t>
            </a:r>
            <a:r>
              <a:rPr lang="en-US" sz="1400" dirty="0">
                <a:solidFill>
                  <a:srgbClr val="0556A2"/>
                </a:solidFill>
                <a:latin typeface="arial" panose="020B0604020202020204" pitchFamily="34" charset="0"/>
              </a:rPr>
              <a:t>papers and checked the coherence with the advice of a human field </a:t>
            </a:r>
            <a:r>
              <a:rPr lang="en-US" sz="1400" b="1" dirty="0">
                <a:solidFill>
                  <a:srgbClr val="0556A2"/>
                </a:solidFill>
                <a:latin typeface="arial" panose="020B0604020202020204" pitchFamily="34" charset="0"/>
              </a:rPr>
              <a:t>expert.</a:t>
            </a:r>
            <a:endParaRPr lang="en-US" sz="1400" dirty="0">
              <a:solidFill>
                <a:srgbClr val="0556A2"/>
              </a:solidFill>
              <a:latin typeface="arial" panose="020B0604020202020204" pitchFamily="34" charset="0"/>
            </a:endParaRPr>
          </a:p>
          <a:p>
            <a:pPr eaLnBrk="1" fontAlgn="auto" hangingPunct="1">
              <a:spcBef>
                <a:spcPts val="0"/>
              </a:spcBef>
              <a:spcAft>
                <a:spcPts val="0"/>
              </a:spcAft>
              <a:defRPr/>
            </a:pPr>
            <a:r>
              <a:rPr lang="en-US" sz="1400" dirty="0">
                <a:solidFill>
                  <a:srgbClr val="0556A2"/>
                </a:solidFill>
                <a:latin typeface="arial" panose="020B0604020202020204" pitchFamily="34" charset="0"/>
              </a:rPr>
              <a:t>AI provided </a:t>
            </a:r>
            <a:r>
              <a:rPr lang="en-US" sz="1400" b="1" dirty="0">
                <a:solidFill>
                  <a:srgbClr val="0556A2"/>
                </a:solidFill>
                <a:latin typeface="arial" panose="020B0604020202020204" pitchFamily="34" charset="0"/>
              </a:rPr>
              <a:t>verdict</a:t>
            </a:r>
            <a:r>
              <a:rPr lang="en-US" sz="1400" dirty="0">
                <a:solidFill>
                  <a:srgbClr val="0556A2"/>
                </a:solidFill>
                <a:latin typeface="arial" panose="020B0604020202020204" pitchFamily="34" charset="0"/>
              </a:rPr>
              <a:t> and </a:t>
            </a:r>
            <a:r>
              <a:rPr lang="en-US" sz="1400" b="1" dirty="0">
                <a:solidFill>
                  <a:srgbClr val="0556A2"/>
                </a:solidFill>
                <a:latin typeface="arial" panose="020B0604020202020204" pitchFamily="34" charset="0"/>
              </a:rPr>
              <a:t>explanation</a:t>
            </a:r>
            <a:r>
              <a:rPr lang="en-US" sz="1400" dirty="0">
                <a:solidFill>
                  <a:srgbClr val="0556A2"/>
                </a:solidFill>
                <a:latin typeface="arial" panose="020B0604020202020204" pitchFamily="34" charset="0"/>
              </a:rPr>
              <a:t>.</a:t>
            </a:r>
            <a:endParaRPr lang="en-US" sz="1400" dirty="0">
              <a:solidFill>
                <a:srgbClr val="0556A2"/>
              </a:solidFill>
            </a:endParaRPr>
          </a:p>
        </p:txBody>
      </p:sp>
      <p:grpSp>
        <p:nvGrpSpPr>
          <p:cNvPr id="44" name="Group 43">
            <a:extLst>
              <a:ext uri="{FF2B5EF4-FFF2-40B4-BE49-F238E27FC236}">
                <a16:creationId xmlns:a16="http://schemas.microsoft.com/office/drawing/2014/main" id="{2492775D-D4E6-0372-5E2B-C838CA5FBCC2}"/>
              </a:ext>
            </a:extLst>
          </p:cNvPr>
          <p:cNvGrpSpPr/>
          <p:nvPr/>
        </p:nvGrpSpPr>
        <p:grpSpPr>
          <a:xfrm rot="17658573">
            <a:off x="3007988" y="2686782"/>
            <a:ext cx="1968841" cy="2065651"/>
            <a:chOff x="3232762" y="2094144"/>
            <a:chExt cx="2678476" cy="2810179"/>
          </a:xfrm>
        </p:grpSpPr>
        <p:sp>
          <p:nvSpPr>
            <p:cNvPr id="45" name="Oval 44">
              <a:extLst>
                <a:ext uri="{FF2B5EF4-FFF2-40B4-BE49-F238E27FC236}">
                  <a16:creationId xmlns:a16="http://schemas.microsoft.com/office/drawing/2014/main" id="{B37270F3-B32E-7F42-9BF6-1D400776FB80}"/>
                </a:ext>
              </a:extLst>
            </p:cNvPr>
            <p:cNvSpPr/>
            <p:nvPr/>
          </p:nvSpPr>
          <p:spPr>
            <a:xfrm>
              <a:off x="3851276" y="2779778"/>
              <a:ext cx="1510298" cy="1514094"/>
            </a:xfrm>
            <a:prstGeom prst="ellipse">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fontAlgn="auto" hangingPunct="1">
                <a:spcBef>
                  <a:spcPts val="0"/>
                </a:spcBef>
                <a:spcAft>
                  <a:spcPts val="0"/>
                </a:spcAft>
                <a:defRPr/>
              </a:pPr>
              <a:endParaRPr lang="en-US" sz="1000" b="1">
                <a:solidFill>
                  <a:schemeClr val="accent1"/>
                </a:solidFill>
              </a:endParaRPr>
            </a:p>
          </p:txBody>
        </p:sp>
        <p:grpSp>
          <p:nvGrpSpPr>
            <p:cNvPr id="46" name="Group 45">
              <a:extLst>
                <a:ext uri="{FF2B5EF4-FFF2-40B4-BE49-F238E27FC236}">
                  <a16:creationId xmlns:a16="http://schemas.microsoft.com/office/drawing/2014/main" id="{4C2EF41A-8125-DEEC-9477-45617C88FE86}"/>
                </a:ext>
              </a:extLst>
            </p:cNvPr>
            <p:cNvGrpSpPr/>
            <p:nvPr/>
          </p:nvGrpSpPr>
          <p:grpSpPr>
            <a:xfrm>
              <a:off x="3232762" y="2094144"/>
              <a:ext cx="2678476" cy="2810179"/>
              <a:chOff x="3236304" y="2086551"/>
              <a:chExt cx="2678476" cy="2810179"/>
            </a:xfrm>
          </p:grpSpPr>
          <p:grpSp>
            <p:nvGrpSpPr>
              <p:cNvPr id="47" name="Group 4">
                <a:extLst>
                  <a:ext uri="{FF2B5EF4-FFF2-40B4-BE49-F238E27FC236}">
                    <a16:creationId xmlns:a16="http://schemas.microsoft.com/office/drawing/2014/main" id="{71CBB333-BFEB-AA13-D980-08601CA55A0B}"/>
                  </a:ext>
                </a:extLst>
              </p:cNvPr>
              <p:cNvGrpSpPr>
                <a:grpSpLocks noChangeAspect="1"/>
              </p:cNvGrpSpPr>
              <p:nvPr/>
            </p:nvGrpSpPr>
            <p:grpSpPr bwMode="auto">
              <a:xfrm rot="18900000">
                <a:off x="3236304" y="2086551"/>
                <a:ext cx="2678476" cy="2810179"/>
                <a:chOff x="2064" y="295"/>
                <a:chExt cx="3559" cy="3734"/>
              </a:xfrm>
            </p:grpSpPr>
            <p:sp>
              <p:nvSpPr>
                <p:cNvPr id="51" name="Freeform 5">
                  <a:extLst>
                    <a:ext uri="{FF2B5EF4-FFF2-40B4-BE49-F238E27FC236}">
                      <a16:creationId xmlns:a16="http://schemas.microsoft.com/office/drawing/2014/main" id="{EDA8EA86-DE29-D034-7CE7-1154404B2806}"/>
                    </a:ext>
                  </a:extLst>
                </p:cNvPr>
                <p:cNvSpPr>
                  <a:spLocks/>
                </p:cNvSpPr>
                <p:nvPr/>
              </p:nvSpPr>
              <p:spPr bwMode="auto">
                <a:xfrm>
                  <a:off x="2064" y="295"/>
                  <a:ext cx="2256" cy="2755"/>
                </a:xfrm>
                <a:custGeom>
                  <a:avLst/>
                  <a:gdLst>
                    <a:gd name="T0" fmla="*/ 867 w 3755"/>
                    <a:gd name="T1" fmla="*/ 1154 h 4581"/>
                    <a:gd name="T2" fmla="*/ 867 w 3755"/>
                    <a:gd name="T3" fmla="*/ 1154 h 4581"/>
                    <a:gd name="T4" fmla="*/ 2839 w 3755"/>
                    <a:gd name="T5" fmla="*/ 289 h 4581"/>
                    <a:gd name="T6" fmla="*/ 2839 w 3755"/>
                    <a:gd name="T7" fmla="*/ 0 h 4581"/>
                    <a:gd name="T8" fmla="*/ 3755 w 3755"/>
                    <a:gd name="T9" fmla="*/ 915 h 4581"/>
                    <a:gd name="T10" fmla="*/ 2839 w 3755"/>
                    <a:gd name="T11" fmla="*/ 1832 h 4581"/>
                    <a:gd name="T12" fmla="*/ 2839 w 3755"/>
                    <a:gd name="T13" fmla="*/ 1548 h 4581"/>
                    <a:gd name="T14" fmla="*/ 1257 w 3755"/>
                    <a:gd name="T15" fmla="*/ 3248 h 4581"/>
                    <a:gd name="T16" fmla="*/ 1412 w 3755"/>
                    <a:gd name="T17" fmla="*/ 3960 h 4581"/>
                    <a:gd name="T18" fmla="*/ 543 w 3755"/>
                    <a:gd name="T19" fmla="*/ 3728 h 4581"/>
                    <a:gd name="T20" fmla="*/ 316 w 3755"/>
                    <a:gd name="T21" fmla="*/ 4581 h 4581"/>
                    <a:gd name="T22" fmla="*/ 0 w 3755"/>
                    <a:gd name="T23" fmla="*/ 3248 h 4581"/>
                    <a:gd name="T24" fmla="*/ 867 w 3755"/>
                    <a:gd name="T25" fmla="*/ 1154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55" h="4581">
                      <a:moveTo>
                        <a:pt x="867" y="1154"/>
                      </a:moveTo>
                      <a:lnTo>
                        <a:pt x="867" y="1154"/>
                      </a:lnTo>
                      <a:cubicBezTo>
                        <a:pt x="1397" y="624"/>
                        <a:pt x="2094" y="319"/>
                        <a:pt x="2839" y="289"/>
                      </a:cubicBezTo>
                      <a:lnTo>
                        <a:pt x="2839" y="0"/>
                      </a:lnTo>
                      <a:lnTo>
                        <a:pt x="3755" y="915"/>
                      </a:lnTo>
                      <a:lnTo>
                        <a:pt x="2839" y="1832"/>
                      </a:lnTo>
                      <a:lnTo>
                        <a:pt x="2839" y="1548"/>
                      </a:lnTo>
                      <a:cubicBezTo>
                        <a:pt x="1956" y="1611"/>
                        <a:pt x="1257" y="2350"/>
                        <a:pt x="1257" y="3248"/>
                      </a:cubicBezTo>
                      <a:cubicBezTo>
                        <a:pt x="1257" y="3495"/>
                        <a:pt x="1310" y="3738"/>
                        <a:pt x="1412" y="3960"/>
                      </a:cubicBezTo>
                      <a:lnTo>
                        <a:pt x="543" y="3728"/>
                      </a:lnTo>
                      <a:lnTo>
                        <a:pt x="316" y="4581"/>
                      </a:lnTo>
                      <a:cubicBezTo>
                        <a:pt x="108" y="4169"/>
                        <a:pt x="0" y="3712"/>
                        <a:pt x="0" y="3248"/>
                      </a:cubicBezTo>
                      <a:cubicBezTo>
                        <a:pt x="0" y="2457"/>
                        <a:pt x="308" y="1713"/>
                        <a:pt x="867" y="1154"/>
                      </a:cubicBezTo>
                      <a:close/>
                    </a:path>
                  </a:pathLst>
                </a:custGeom>
                <a:solidFill>
                  <a:srgbClr val="E5005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GB" sz="1350"/>
                </a:p>
              </p:txBody>
            </p:sp>
            <p:sp>
              <p:nvSpPr>
                <p:cNvPr id="52" name="Freeform 6">
                  <a:extLst>
                    <a:ext uri="{FF2B5EF4-FFF2-40B4-BE49-F238E27FC236}">
                      <a16:creationId xmlns:a16="http://schemas.microsoft.com/office/drawing/2014/main" id="{57052FBE-8E36-A614-492F-D57DE2A00ABD}"/>
                    </a:ext>
                  </a:extLst>
                </p:cNvPr>
                <p:cNvSpPr>
                  <a:spLocks/>
                </p:cNvSpPr>
                <p:nvPr/>
              </p:nvSpPr>
              <p:spPr bwMode="auto">
                <a:xfrm>
                  <a:off x="2190" y="2537"/>
                  <a:ext cx="3141" cy="1492"/>
                </a:xfrm>
                <a:custGeom>
                  <a:avLst/>
                  <a:gdLst>
                    <a:gd name="T0" fmla="*/ 334 w 5228"/>
                    <a:gd name="T1" fmla="*/ 0 h 2482"/>
                    <a:gd name="T2" fmla="*/ 334 w 5228"/>
                    <a:gd name="T3" fmla="*/ 0 h 2482"/>
                    <a:gd name="T4" fmla="*/ 1586 w 5228"/>
                    <a:gd name="T5" fmla="*/ 335 h 2482"/>
                    <a:gd name="T6" fmla="*/ 1341 w 5228"/>
                    <a:gd name="T7" fmla="*/ 476 h 2482"/>
                    <a:gd name="T8" fmla="*/ 2753 w 5228"/>
                    <a:gd name="T9" fmla="*/ 1225 h 2482"/>
                    <a:gd name="T10" fmla="*/ 4144 w 5228"/>
                    <a:gd name="T11" fmla="*/ 505 h 2482"/>
                    <a:gd name="T12" fmla="*/ 4376 w 5228"/>
                    <a:gd name="T13" fmla="*/ 1374 h 2482"/>
                    <a:gd name="T14" fmla="*/ 5228 w 5228"/>
                    <a:gd name="T15" fmla="*/ 1147 h 2482"/>
                    <a:gd name="T16" fmla="*/ 4255 w 5228"/>
                    <a:gd name="T17" fmla="*/ 2074 h 2482"/>
                    <a:gd name="T18" fmla="*/ 2753 w 5228"/>
                    <a:gd name="T19" fmla="*/ 2482 h 2482"/>
                    <a:gd name="T20" fmla="*/ 1250 w 5228"/>
                    <a:gd name="T21" fmla="*/ 2074 h 2482"/>
                    <a:gd name="T22" fmla="*/ 251 w 5228"/>
                    <a:gd name="T23" fmla="*/ 1107 h 2482"/>
                    <a:gd name="T24" fmla="*/ 0 w 5228"/>
                    <a:gd name="T25" fmla="*/ 1253 h 2482"/>
                    <a:gd name="T26" fmla="*/ 334 w 5228"/>
                    <a:gd name="T27" fmla="*/ 0 h 2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28" h="2482">
                      <a:moveTo>
                        <a:pt x="334" y="0"/>
                      </a:moveTo>
                      <a:lnTo>
                        <a:pt x="334" y="0"/>
                      </a:lnTo>
                      <a:lnTo>
                        <a:pt x="1586" y="335"/>
                      </a:lnTo>
                      <a:lnTo>
                        <a:pt x="1341" y="476"/>
                      </a:lnTo>
                      <a:cubicBezTo>
                        <a:pt x="1657" y="941"/>
                        <a:pt x="2187" y="1225"/>
                        <a:pt x="2753" y="1225"/>
                      </a:cubicBezTo>
                      <a:cubicBezTo>
                        <a:pt x="3306" y="1225"/>
                        <a:pt x="3826" y="953"/>
                        <a:pt x="4144" y="505"/>
                      </a:cubicBezTo>
                      <a:lnTo>
                        <a:pt x="4376" y="1374"/>
                      </a:lnTo>
                      <a:lnTo>
                        <a:pt x="5228" y="1147"/>
                      </a:lnTo>
                      <a:cubicBezTo>
                        <a:pt x="4979" y="1525"/>
                        <a:pt x="4646" y="1843"/>
                        <a:pt x="4255" y="2074"/>
                      </a:cubicBezTo>
                      <a:cubicBezTo>
                        <a:pt x="3801" y="2341"/>
                        <a:pt x="3282" y="2482"/>
                        <a:pt x="2753" y="2482"/>
                      </a:cubicBezTo>
                      <a:cubicBezTo>
                        <a:pt x="2224" y="2482"/>
                        <a:pt x="1704" y="2341"/>
                        <a:pt x="1250" y="2074"/>
                      </a:cubicBezTo>
                      <a:cubicBezTo>
                        <a:pt x="846" y="1835"/>
                        <a:pt x="503" y="1503"/>
                        <a:pt x="251" y="1107"/>
                      </a:cubicBezTo>
                      <a:lnTo>
                        <a:pt x="0" y="1253"/>
                      </a:lnTo>
                      <a:lnTo>
                        <a:pt x="334" y="0"/>
                      </a:lnTo>
                      <a:close/>
                    </a:path>
                  </a:pathLst>
                </a:custGeom>
                <a:solidFill>
                  <a:srgbClr val="537992"/>
                </a:solidFill>
                <a:ln w="0">
                  <a:solidFill>
                    <a:schemeClr val="tx2"/>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53" name="Freeform 7">
                  <a:extLst>
                    <a:ext uri="{FF2B5EF4-FFF2-40B4-BE49-F238E27FC236}">
                      <a16:creationId xmlns:a16="http://schemas.microsoft.com/office/drawing/2014/main" id="{92A99EE1-86B6-0089-0BF5-104550CA6398}"/>
                    </a:ext>
                  </a:extLst>
                </p:cNvPr>
                <p:cNvSpPr>
                  <a:spLocks/>
                </p:cNvSpPr>
                <p:nvPr/>
              </p:nvSpPr>
              <p:spPr bwMode="auto">
                <a:xfrm>
                  <a:off x="3938" y="470"/>
                  <a:ext cx="1685" cy="2893"/>
                </a:xfrm>
                <a:custGeom>
                  <a:avLst/>
                  <a:gdLst>
                    <a:gd name="T0" fmla="*/ 0 w 2805"/>
                    <a:gd name="T1" fmla="*/ 1260 h 4811"/>
                    <a:gd name="T2" fmla="*/ 0 w 2805"/>
                    <a:gd name="T3" fmla="*/ 1260 h 4811"/>
                    <a:gd name="T4" fmla="*/ 636 w 2805"/>
                    <a:gd name="T5" fmla="*/ 624 h 4811"/>
                    <a:gd name="T6" fmla="*/ 12 w 2805"/>
                    <a:gd name="T7" fmla="*/ 0 h 4811"/>
                    <a:gd name="T8" fmla="*/ 1937 w 2805"/>
                    <a:gd name="T9" fmla="*/ 863 h 4811"/>
                    <a:gd name="T10" fmla="*/ 2805 w 2805"/>
                    <a:gd name="T11" fmla="*/ 2957 h 4811"/>
                    <a:gd name="T12" fmla="*/ 2467 w 2805"/>
                    <a:gd name="T13" fmla="*/ 4331 h 4811"/>
                    <a:gd name="T14" fmla="*/ 2718 w 2805"/>
                    <a:gd name="T15" fmla="*/ 4477 h 4811"/>
                    <a:gd name="T16" fmla="*/ 1466 w 2805"/>
                    <a:gd name="T17" fmla="*/ 4811 h 4811"/>
                    <a:gd name="T18" fmla="*/ 1132 w 2805"/>
                    <a:gd name="T19" fmla="*/ 3559 h 4811"/>
                    <a:gd name="T20" fmla="*/ 1377 w 2805"/>
                    <a:gd name="T21" fmla="*/ 3701 h 4811"/>
                    <a:gd name="T22" fmla="*/ 1547 w 2805"/>
                    <a:gd name="T23" fmla="*/ 2957 h 4811"/>
                    <a:gd name="T24" fmla="*/ 0 w 2805"/>
                    <a:gd name="T25" fmla="*/ 1260 h 4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5" h="4811">
                      <a:moveTo>
                        <a:pt x="0" y="1260"/>
                      </a:moveTo>
                      <a:lnTo>
                        <a:pt x="0" y="1260"/>
                      </a:lnTo>
                      <a:lnTo>
                        <a:pt x="636" y="624"/>
                      </a:lnTo>
                      <a:lnTo>
                        <a:pt x="12" y="0"/>
                      </a:lnTo>
                      <a:cubicBezTo>
                        <a:pt x="740" y="41"/>
                        <a:pt x="1418" y="344"/>
                        <a:pt x="1937" y="863"/>
                      </a:cubicBezTo>
                      <a:cubicBezTo>
                        <a:pt x="2497" y="1422"/>
                        <a:pt x="2805" y="2166"/>
                        <a:pt x="2805" y="2957"/>
                      </a:cubicBezTo>
                      <a:cubicBezTo>
                        <a:pt x="2805" y="3437"/>
                        <a:pt x="2688" y="3909"/>
                        <a:pt x="2467" y="4331"/>
                      </a:cubicBezTo>
                      <a:lnTo>
                        <a:pt x="2718" y="4477"/>
                      </a:lnTo>
                      <a:lnTo>
                        <a:pt x="1466" y="4811"/>
                      </a:lnTo>
                      <a:lnTo>
                        <a:pt x="1132" y="3559"/>
                      </a:lnTo>
                      <a:lnTo>
                        <a:pt x="1377" y="3701"/>
                      </a:lnTo>
                      <a:cubicBezTo>
                        <a:pt x="1489" y="3470"/>
                        <a:pt x="1547" y="3216"/>
                        <a:pt x="1547" y="2957"/>
                      </a:cubicBezTo>
                      <a:cubicBezTo>
                        <a:pt x="1547" y="2071"/>
                        <a:pt x="866" y="1340"/>
                        <a:pt x="0" y="1260"/>
                      </a:cubicBezTo>
                      <a:close/>
                    </a:path>
                  </a:pathLst>
                </a:custGeom>
                <a:solidFill>
                  <a:srgbClr val="00AEBC"/>
                </a:solidFill>
                <a:ln w="0">
                  <a:solidFill>
                    <a:schemeClr val="accent1"/>
                  </a:solidFill>
                  <a:prstDash val="solid"/>
                  <a:round/>
                  <a:headEnd/>
                  <a:tailEnd/>
                </a:ln>
              </p:spPr>
              <p:txBody>
                <a:bodyPr vert="horz" wrap="square" lIns="68580" tIns="34290" rIns="68580" bIns="34290" numCol="1" anchor="t" anchorCtr="0" compatLnSpc="1">
                  <a:prstTxWarp prst="textNoShape">
                    <a:avLst/>
                  </a:prstTxWarp>
                </a:bodyPr>
                <a:lstStyle/>
                <a:p>
                  <a:endParaRPr lang="en-GB" sz="1350" dirty="0"/>
                </a:p>
              </p:txBody>
            </p:sp>
          </p:grpSp>
          <p:sp>
            <p:nvSpPr>
              <p:cNvPr id="48" name="TextBox 47">
                <a:extLst>
                  <a:ext uri="{FF2B5EF4-FFF2-40B4-BE49-F238E27FC236}">
                    <a16:creationId xmlns:a16="http://schemas.microsoft.com/office/drawing/2014/main" id="{74553081-42CA-CB7A-1B58-09F8E97914EA}"/>
                  </a:ext>
                </a:extLst>
              </p:cNvPr>
              <p:cNvSpPr txBox="1"/>
              <p:nvPr/>
            </p:nvSpPr>
            <p:spPr>
              <a:xfrm rot="3941427">
                <a:off x="4442758" y="2279584"/>
                <a:ext cx="327334" cy="400110"/>
              </a:xfrm>
              <a:prstGeom prst="rect">
                <a:avLst/>
              </a:prstGeom>
              <a:noFill/>
            </p:spPr>
            <p:txBody>
              <a:bodyPr wrap="none" anchor="ctr">
                <a:spAutoFit/>
              </a:bodyPr>
              <a:lstStyle/>
              <a:p>
                <a:pPr algn="ctr" eaLnBrk="1" fontAlgn="auto" hangingPunct="1">
                  <a:spcBef>
                    <a:spcPts val="0"/>
                  </a:spcBef>
                  <a:spcAft>
                    <a:spcPts val="0"/>
                  </a:spcAft>
                  <a:defRPr/>
                </a:pPr>
                <a:r>
                  <a:rPr lang="en-US" sz="2000" b="1">
                    <a:solidFill>
                      <a:schemeClr val="bg1"/>
                    </a:solidFill>
                    <a:latin typeface="+mn-lt"/>
                  </a:rPr>
                  <a:t>1</a:t>
                </a:r>
              </a:p>
            </p:txBody>
          </p:sp>
          <p:sp>
            <p:nvSpPr>
              <p:cNvPr id="49" name="TextBox 48">
                <a:extLst>
                  <a:ext uri="{FF2B5EF4-FFF2-40B4-BE49-F238E27FC236}">
                    <a16:creationId xmlns:a16="http://schemas.microsoft.com/office/drawing/2014/main" id="{03898C53-C5E6-3331-29D2-F60342DDDAAC}"/>
                  </a:ext>
                </a:extLst>
              </p:cNvPr>
              <p:cNvSpPr txBox="1"/>
              <p:nvPr/>
            </p:nvSpPr>
            <p:spPr>
              <a:xfrm rot="3941427">
                <a:off x="5237526" y="4042431"/>
                <a:ext cx="327334" cy="400110"/>
              </a:xfrm>
              <a:prstGeom prst="rect">
                <a:avLst/>
              </a:prstGeom>
              <a:noFill/>
            </p:spPr>
            <p:txBody>
              <a:bodyPr wrap="none" anchor="ctr">
                <a:spAutoFit/>
              </a:bodyPr>
              <a:lstStyle>
                <a:defPPr>
                  <a:defRPr lang="en-US"/>
                </a:defPPr>
                <a:lvl1pPr algn="ctr" fontAlgn="auto">
                  <a:spcBef>
                    <a:spcPts val="0"/>
                  </a:spcBef>
                  <a:spcAft>
                    <a:spcPts val="0"/>
                  </a:spcAft>
                  <a:defRPr sz="2000" b="1">
                    <a:solidFill>
                      <a:schemeClr val="bg1"/>
                    </a:solidFill>
                  </a:defRPr>
                </a:lvl1pPr>
              </a:lstStyle>
              <a:p>
                <a:r>
                  <a:rPr lang="en-US"/>
                  <a:t>2</a:t>
                </a:r>
              </a:p>
            </p:txBody>
          </p:sp>
          <p:sp>
            <p:nvSpPr>
              <p:cNvPr id="50" name="TextBox 49">
                <a:extLst>
                  <a:ext uri="{FF2B5EF4-FFF2-40B4-BE49-F238E27FC236}">
                    <a16:creationId xmlns:a16="http://schemas.microsoft.com/office/drawing/2014/main" id="{FAFC9827-0CFA-42A4-B989-52A13AD063BF}"/>
                  </a:ext>
                </a:extLst>
              </p:cNvPr>
              <p:cNvSpPr txBox="1"/>
              <p:nvPr/>
            </p:nvSpPr>
            <p:spPr>
              <a:xfrm rot="4101630">
                <a:off x="3461011" y="3577849"/>
                <a:ext cx="327332" cy="400110"/>
              </a:xfrm>
              <a:prstGeom prst="rect">
                <a:avLst/>
              </a:prstGeom>
              <a:noFill/>
            </p:spPr>
            <p:txBody>
              <a:bodyPr wrap="none" anchor="ctr">
                <a:spAutoFit/>
              </a:bodyPr>
              <a:lstStyle/>
              <a:p>
                <a:pPr algn="ctr" eaLnBrk="1" fontAlgn="auto" hangingPunct="1">
                  <a:spcBef>
                    <a:spcPts val="0"/>
                  </a:spcBef>
                  <a:spcAft>
                    <a:spcPts val="0"/>
                  </a:spcAft>
                  <a:defRPr/>
                </a:pPr>
                <a:r>
                  <a:rPr lang="en-US" sz="2000" b="1">
                    <a:solidFill>
                      <a:schemeClr val="bg1"/>
                    </a:solidFill>
                  </a:rPr>
                  <a:t>3</a:t>
                </a:r>
              </a:p>
            </p:txBody>
          </p:sp>
        </p:grpSp>
      </p:grpSp>
      <p:sp>
        <p:nvSpPr>
          <p:cNvPr id="54" name="Content Placeholder 2">
            <a:extLst>
              <a:ext uri="{FF2B5EF4-FFF2-40B4-BE49-F238E27FC236}">
                <a16:creationId xmlns:a16="http://schemas.microsoft.com/office/drawing/2014/main" id="{26C0B80C-B17E-9E4C-6797-A43B99094539}"/>
              </a:ext>
            </a:extLst>
          </p:cNvPr>
          <p:cNvSpPr txBox="1">
            <a:spLocks/>
          </p:cNvSpPr>
          <p:nvPr/>
        </p:nvSpPr>
        <p:spPr>
          <a:xfrm>
            <a:off x="418389" y="4722875"/>
            <a:ext cx="2567593" cy="92790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pPr algn="ctr"/>
            <a:r>
              <a:rPr lang="en-GB" sz="1800" dirty="0">
                <a:solidFill>
                  <a:schemeClr val="tx2"/>
                </a:solidFill>
              </a:rPr>
              <a:t>154 highly relevant papers </a:t>
            </a:r>
          </a:p>
          <a:p>
            <a:pPr algn="ctr"/>
            <a:r>
              <a:rPr lang="en-GB" sz="1800" dirty="0">
                <a:solidFill>
                  <a:schemeClr val="tx2"/>
                </a:solidFill>
              </a:rPr>
              <a:t>(out of 2456)</a:t>
            </a:r>
          </a:p>
        </p:txBody>
      </p:sp>
      <p:pic>
        <p:nvPicPr>
          <p:cNvPr id="56" name="Picture 55" descr="A black background with a black square&#10;&#10;AI-generated content may be incorrect.">
            <a:extLst>
              <a:ext uri="{FF2B5EF4-FFF2-40B4-BE49-F238E27FC236}">
                <a16:creationId xmlns:a16="http://schemas.microsoft.com/office/drawing/2014/main" id="{17D49F6A-AC21-A8BC-20A2-64E80C1E2EDC}"/>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953910" y="2537544"/>
            <a:ext cx="783863" cy="783863"/>
          </a:xfrm>
          <a:prstGeom prst="rect">
            <a:avLst/>
          </a:prstGeom>
        </p:spPr>
      </p:pic>
      <p:sp>
        <p:nvSpPr>
          <p:cNvPr id="57" name="Rectangle 56">
            <a:extLst>
              <a:ext uri="{FF2B5EF4-FFF2-40B4-BE49-F238E27FC236}">
                <a16:creationId xmlns:a16="http://schemas.microsoft.com/office/drawing/2014/main" id="{48A46213-3BE3-E91E-99A3-40CA09CE7CBC}"/>
              </a:ext>
            </a:extLst>
          </p:cNvPr>
          <p:cNvSpPr/>
          <p:nvPr/>
        </p:nvSpPr>
        <p:spPr bwMode="auto">
          <a:xfrm>
            <a:off x="4339524" y="4534014"/>
            <a:ext cx="2215387" cy="358225"/>
          </a:xfrm>
          <a:prstGeom prst="rect">
            <a:avLst/>
          </a:prstGeom>
        </p:spPr>
        <p:txBody>
          <a:bodyPr lIns="0" tIns="0" rIns="0" bIns="0" anchor="b">
            <a:noAutofit/>
          </a:bodyPr>
          <a:lstStyle/>
          <a:p>
            <a:pPr>
              <a:defRPr/>
            </a:pPr>
            <a:r>
              <a:rPr lang="da-DK" sz="1600" b="1" dirty="0">
                <a:solidFill>
                  <a:srgbClr val="E50051"/>
                </a:solidFill>
                <a:latin typeface="arial" panose="020B0604020202020204" pitchFamily="34" charset="0"/>
              </a:rPr>
              <a:t>Check results</a:t>
            </a:r>
            <a:endParaRPr lang="en-US" sz="1600" b="1" dirty="0">
              <a:solidFill>
                <a:srgbClr val="E50051"/>
              </a:solidFill>
            </a:endParaRPr>
          </a:p>
        </p:txBody>
      </p:sp>
      <p:sp>
        <p:nvSpPr>
          <p:cNvPr id="58" name="Rectangle 57">
            <a:extLst>
              <a:ext uri="{FF2B5EF4-FFF2-40B4-BE49-F238E27FC236}">
                <a16:creationId xmlns:a16="http://schemas.microsoft.com/office/drawing/2014/main" id="{DD3A9302-5047-88E1-6B0F-AB9E03527D22}"/>
              </a:ext>
            </a:extLst>
          </p:cNvPr>
          <p:cNvSpPr/>
          <p:nvPr/>
        </p:nvSpPr>
        <p:spPr bwMode="auto">
          <a:xfrm>
            <a:off x="4364146" y="4941858"/>
            <a:ext cx="3138095" cy="1080610"/>
          </a:xfrm>
          <a:prstGeom prst="rect">
            <a:avLst/>
          </a:prstGeom>
        </p:spPr>
        <p:txBody>
          <a:bodyPr lIns="0" tIns="0" rIns="0" bIns="0">
            <a:noAutofit/>
          </a:bodyPr>
          <a:lstStyle/>
          <a:p>
            <a:pPr algn="just" eaLnBrk="1" fontAlgn="auto" hangingPunct="1">
              <a:spcBef>
                <a:spcPts val="0"/>
              </a:spcBef>
              <a:spcAft>
                <a:spcPts val="0"/>
              </a:spcAft>
              <a:defRPr/>
            </a:pPr>
            <a:r>
              <a:rPr lang="en-US" sz="1400" dirty="0">
                <a:solidFill>
                  <a:srgbClr val="0556A2"/>
                </a:solidFill>
                <a:latin typeface="arial" panose="020B0604020202020204" pitchFamily="34" charset="0"/>
              </a:rPr>
              <a:t>We </a:t>
            </a:r>
            <a:r>
              <a:rPr lang="en-US" sz="1400" b="1" dirty="0">
                <a:solidFill>
                  <a:srgbClr val="0556A2"/>
                </a:solidFill>
                <a:latin typeface="arial" panose="020B0604020202020204" pitchFamily="34" charset="0"/>
              </a:rPr>
              <a:t>adjusted the prompt</a:t>
            </a:r>
            <a:r>
              <a:rPr lang="en-US" sz="1400" dirty="0">
                <a:solidFill>
                  <a:srgbClr val="0556A2"/>
                </a:solidFill>
                <a:latin typeface="arial" panose="020B0604020202020204" pitchFamily="34" charset="0"/>
              </a:rPr>
              <a:t> based on the reasons provided  by the AI (Google Gemini API) and the agreement with human expert.</a:t>
            </a:r>
          </a:p>
          <a:p>
            <a:pPr algn="just" eaLnBrk="1" fontAlgn="auto" hangingPunct="1">
              <a:spcBef>
                <a:spcPts val="0"/>
              </a:spcBef>
              <a:spcAft>
                <a:spcPts val="0"/>
              </a:spcAft>
              <a:defRPr/>
            </a:pPr>
            <a:r>
              <a:rPr lang="en-US" sz="1400" dirty="0">
                <a:solidFill>
                  <a:srgbClr val="0556A2"/>
                </a:solidFill>
                <a:latin typeface="arial" panose="020B0604020202020204" pitchFamily="34" charset="0"/>
              </a:rPr>
              <a:t>We reached a stable agreement of </a:t>
            </a:r>
            <a:r>
              <a:rPr lang="en-US" sz="1400" b="1" dirty="0">
                <a:solidFill>
                  <a:srgbClr val="0556A2"/>
                </a:solidFill>
                <a:latin typeface="arial" panose="020B0604020202020204" pitchFamily="34" charset="0"/>
              </a:rPr>
              <a:t>92%</a:t>
            </a:r>
            <a:endParaRPr lang="en-US" sz="1400" b="1" dirty="0">
              <a:solidFill>
                <a:srgbClr val="0556A2"/>
              </a:solidFill>
            </a:endParaRPr>
          </a:p>
        </p:txBody>
      </p:sp>
      <p:pic>
        <p:nvPicPr>
          <p:cNvPr id="5" name="Picture 4" descr="A black background with a black square&#10;&#10;AI-generated content may be incorrect.">
            <a:extLst>
              <a:ext uri="{FF2B5EF4-FFF2-40B4-BE49-F238E27FC236}">
                <a16:creationId xmlns:a16="http://schemas.microsoft.com/office/drawing/2014/main" id="{1A703A69-BA31-5D00-E29F-581FBAA8C5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206" y="1841587"/>
            <a:ext cx="743291" cy="743291"/>
          </a:xfrm>
          <a:prstGeom prst="rect">
            <a:avLst/>
          </a:prstGeom>
        </p:spPr>
      </p:pic>
      <p:pic>
        <p:nvPicPr>
          <p:cNvPr id="11" name="Graphic 10" descr="Programmer male outline">
            <a:extLst>
              <a:ext uri="{FF2B5EF4-FFF2-40B4-BE49-F238E27FC236}">
                <a16:creationId xmlns:a16="http://schemas.microsoft.com/office/drawing/2014/main" id="{2053CC6A-FA28-D0B9-5807-28D1D69EBD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04902" y="4258123"/>
            <a:ext cx="914400" cy="914400"/>
          </a:xfrm>
          <a:prstGeom prst="rect">
            <a:avLst/>
          </a:prstGeom>
        </p:spPr>
      </p:pic>
      <p:pic>
        <p:nvPicPr>
          <p:cNvPr id="13" name="Picture 12" descr="A thumb down in a red circle&#10;&#10;AI-generated content may be incorrect.">
            <a:extLst>
              <a:ext uri="{FF2B5EF4-FFF2-40B4-BE49-F238E27FC236}">
                <a16:creationId xmlns:a16="http://schemas.microsoft.com/office/drawing/2014/main" id="{49909D9C-5897-3F94-61AF-FEDF57508B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22113" y="4171604"/>
            <a:ext cx="624061" cy="624061"/>
          </a:xfrm>
          <a:prstGeom prst="rect">
            <a:avLst/>
          </a:prstGeom>
        </p:spPr>
      </p:pic>
      <p:pic>
        <p:nvPicPr>
          <p:cNvPr id="18" name="Picture 17" descr="A green circle with a black thumb up symbol&#10;&#10;AI-generated content may be incorrect.">
            <a:extLst>
              <a:ext uri="{FF2B5EF4-FFF2-40B4-BE49-F238E27FC236}">
                <a16:creationId xmlns:a16="http://schemas.microsoft.com/office/drawing/2014/main" id="{1DA31F2E-7AA9-437C-D021-23AB602598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78030" y="4171604"/>
            <a:ext cx="624061" cy="624061"/>
          </a:xfrm>
          <a:prstGeom prst="rect">
            <a:avLst/>
          </a:prstGeom>
        </p:spPr>
      </p:pic>
      <p:grpSp>
        <p:nvGrpSpPr>
          <p:cNvPr id="7" name="Group 6">
            <a:extLst>
              <a:ext uri="{FF2B5EF4-FFF2-40B4-BE49-F238E27FC236}">
                <a16:creationId xmlns:a16="http://schemas.microsoft.com/office/drawing/2014/main" id="{EA7EAE84-0F1E-94B5-7B3E-F7A93425EE19}"/>
              </a:ext>
            </a:extLst>
          </p:cNvPr>
          <p:cNvGrpSpPr/>
          <p:nvPr/>
        </p:nvGrpSpPr>
        <p:grpSpPr>
          <a:xfrm>
            <a:off x="7570945" y="4601472"/>
            <a:ext cx="1986790" cy="1544771"/>
            <a:chOff x="7570945" y="4601472"/>
            <a:chExt cx="1986790" cy="1544771"/>
          </a:xfrm>
        </p:grpSpPr>
        <p:pic>
          <p:nvPicPr>
            <p:cNvPr id="19" name="Picture 18" descr="A black background with a black square&#10;&#10;AI-generated content may be incorrect.">
              <a:extLst>
                <a:ext uri="{FF2B5EF4-FFF2-40B4-BE49-F238E27FC236}">
                  <a16:creationId xmlns:a16="http://schemas.microsoft.com/office/drawing/2014/main" id="{BE280D53-CD5F-261F-1FF0-91FAA8970E57}"/>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182401" y="5362380"/>
              <a:ext cx="783863" cy="783863"/>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B4A0799D-9EEA-CB7D-DC2B-27192839EF69}"/>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8890286">
              <a:off x="7570945" y="4805955"/>
              <a:ext cx="955039" cy="955039"/>
            </a:xfrm>
            <a:prstGeom prst="rect">
              <a:avLst/>
            </a:prstGeom>
          </p:spPr>
        </p:pic>
        <p:pic>
          <p:nvPicPr>
            <p:cNvPr id="22" name="Picture 21" descr="A black background with a black square&#10;&#10;AI-generated content may be incorrect.">
              <a:extLst>
                <a:ext uri="{FF2B5EF4-FFF2-40B4-BE49-F238E27FC236}">
                  <a16:creationId xmlns:a16="http://schemas.microsoft.com/office/drawing/2014/main" id="{CB72F095-4C5B-CDE8-4FB3-97BDB0389CDA}"/>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182401" y="4601472"/>
              <a:ext cx="783863" cy="783863"/>
            </a:xfrm>
            <a:prstGeom prst="rect">
              <a:avLst/>
            </a:prstGeom>
          </p:spPr>
        </p:pic>
        <p:pic>
          <p:nvPicPr>
            <p:cNvPr id="23" name="Picture 22" descr="A black background with a black square&#10;&#10;AI-generated content may be incorrect.">
              <a:extLst>
                <a:ext uri="{FF2B5EF4-FFF2-40B4-BE49-F238E27FC236}">
                  <a16:creationId xmlns:a16="http://schemas.microsoft.com/office/drawing/2014/main" id="{059AEC5A-A83C-A7DF-2FCA-23D868291924}"/>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8562844">
              <a:off x="8602696" y="4884862"/>
              <a:ext cx="955039" cy="955039"/>
            </a:xfrm>
            <a:prstGeom prst="rect">
              <a:avLst/>
            </a:prstGeom>
          </p:spPr>
        </p:pic>
      </p:grpSp>
      <p:sp>
        <p:nvSpPr>
          <p:cNvPr id="2" name="Slide Number Placeholder 4">
            <a:extLst>
              <a:ext uri="{FF2B5EF4-FFF2-40B4-BE49-F238E27FC236}">
                <a16:creationId xmlns:a16="http://schemas.microsoft.com/office/drawing/2014/main" id="{BB01DEA2-4801-DC5F-EFDA-917F8C05A0BA}"/>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7</a:t>
            </a:fld>
            <a:endParaRPr lang="en-US" dirty="0"/>
          </a:p>
        </p:txBody>
      </p:sp>
      <p:sp>
        <p:nvSpPr>
          <p:cNvPr id="4" name="Footer Placeholder 3">
            <a:extLst>
              <a:ext uri="{FF2B5EF4-FFF2-40B4-BE49-F238E27FC236}">
                <a16:creationId xmlns:a16="http://schemas.microsoft.com/office/drawing/2014/main" id="{FF57646F-35C5-9E1C-92E4-505AF0C6C615}"/>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8" name="Picture 7" descr="A black background with a black square&#10;&#10;AI-generated content may be incorrect.">
            <a:extLst>
              <a:ext uri="{FF2B5EF4-FFF2-40B4-BE49-F238E27FC236}">
                <a16:creationId xmlns:a16="http://schemas.microsoft.com/office/drawing/2014/main" id="{9A2DE549-1A28-A17A-7D90-A9DAB6C9BD0B}"/>
              </a:ext>
            </a:extLst>
          </p:cNvPr>
          <p:cNvPicPr>
            <a:picLocks noChangeAspect="1"/>
          </p:cNvPicPr>
          <p:nvPr/>
        </p:nvPicPr>
        <p:blipFill>
          <a:blip r:embed="rId10">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87" y="29734"/>
            <a:ext cx="441413" cy="441413"/>
          </a:xfrm>
          <a:prstGeom prst="rect">
            <a:avLst/>
          </a:prstGeom>
        </p:spPr>
      </p:pic>
      <p:sp>
        <p:nvSpPr>
          <p:cNvPr id="10" name="Speech Bubble: Rectangle 9">
            <a:extLst>
              <a:ext uri="{FF2B5EF4-FFF2-40B4-BE49-F238E27FC236}">
                <a16:creationId xmlns:a16="http://schemas.microsoft.com/office/drawing/2014/main" id="{76E5D221-E97D-23DE-FD2F-BFB580628BDD}"/>
              </a:ext>
            </a:extLst>
          </p:cNvPr>
          <p:cNvSpPr/>
          <p:nvPr/>
        </p:nvSpPr>
        <p:spPr>
          <a:xfrm>
            <a:off x="8826590" y="1374463"/>
            <a:ext cx="3152050" cy="2682483"/>
          </a:xfrm>
          <a:prstGeom prst="wedgeRectCallout">
            <a:avLst>
              <a:gd name="adj1" fmla="val -69528"/>
              <a:gd name="adj2" fmla="val -7188"/>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E" sz="1600" b="1" dirty="0">
                <a:solidFill>
                  <a:schemeClr val="tx1"/>
                </a:solidFill>
                <a:latin typeface="Agency FB" panose="020B0503020202020204" pitchFamily="34" charset="0"/>
              </a:rPr>
              <a:t>Verdict</a:t>
            </a:r>
            <a:r>
              <a:rPr lang="en-IE" sz="1600" dirty="0">
                <a:solidFill>
                  <a:schemeClr val="tx1"/>
                </a:solidFill>
                <a:latin typeface="Agency FB" panose="020B0503020202020204" pitchFamily="34" charset="0"/>
              </a:rPr>
              <a:t>: Not-relevant</a:t>
            </a:r>
          </a:p>
          <a:p>
            <a:r>
              <a:rPr lang="en-IE" sz="1600" b="1" dirty="0">
                <a:solidFill>
                  <a:schemeClr val="tx1"/>
                </a:solidFill>
                <a:latin typeface="Agency FB" panose="020B0503020202020204" pitchFamily="34" charset="0"/>
              </a:rPr>
              <a:t>Explanation</a:t>
            </a:r>
            <a:r>
              <a:rPr lang="en-IE" sz="1600" dirty="0">
                <a:solidFill>
                  <a:schemeClr val="tx1"/>
                </a:solidFill>
                <a:latin typeface="Agency FB" panose="020B0503020202020204" pitchFamily="34" charset="0"/>
              </a:rPr>
              <a:t>: The paper compares ML techniques for agri-food sustainability but does not detail their application in calculating environmental impact scores (e.g., CO</a:t>
            </a:r>
            <a:r>
              <a:rPr lang="en-IE" sz="1600" baseline="-25000" dirty="0">
                <a:solidFill>
                  <a:schemeClr val="tx1"/>
                </a:solidFill>
                <a:latin typeface="Agency FB" panose="020B0503020202020204" pitchFamily="34" charset="0"/>
              </a:rPr>
              <a:t>2</a:t>
            </a:r>
            <a:r>
              <a:rPr lang="en-IE" sz="1600" dirty="0">
                <a:solidFill>
                  <a:schemeClr val="tx1"/>
                </a:solidFill>
                <a:latin typeface="Agency FB" panose="020B0503020202020204" pitchFamily="34" charset="0"/>
              </a:rPr>
              <a:t> emissions) or lifecycle assessments in a practical case study, </a:t>
            </a:r>
            <a:r>
              <a:rPr lang="en-IE" sz="1600" u="sng" dirty="0">
                <a:solidFill>
                  <a:schemeClr val="tx1"/>
                </a:solidFill>
                <a:latin typeface="Agency FB" panose="020B0503020202020204" pitchFamily="34" charset="0"/>
              </a:rPr>
              <a:t>as required by inclusion criterion d</a:t>
            </a:r>
            <a:r>
              <a:rPr lang="en-IE" sz="1600" dirty="0">
                <a:solidFill>
                  <a:schemeClr val="tx1"/>
                </a:solidFill>
                <a:latin typeface="Agency FB" panose="020B0503020202020204" pitchFamily="34" charset="0"/>
              </a:rPr>
              <a:t>. </a:t>
            </a:r>
          </a:p>
          <a:p>
            <a:r>
              <a:rPr lang="en-IE" sz="1600" dirty="0">
                <a:solidFill>
                  <a:schemeClr val="tx1"/>
                </a:solidFill>
                <a:latin typeface="Agency FB" panose="020B0503020202020204" pitchFamily="34" charset="0"/>
              </a:rPr>
              <a:t>While it mentions energy savings, it </a:t>
            </a:r>
            <a:r>
              <a:rPr lang="en-IE" sz="1600" u="sng" dirty="0">
                <a:solidFill>
                  <a:schemeClr val="tx1"/>
                </a:solidFill>
                <a:latin typeface="Agency FB" panose="020B0503020202020204" pitchFamily="34" charset="0"/>
              </a:rPr>
              <a:t>lacks the specific calculations </a:t>
            </a:r>
            <a:r>
              <a:rPr lang="en-IE" sz="1600" dirty="0">
                <a:solidFill>
                  <a:schemeClr val="tx1"/>
                </a:solidFill>
                <a:latin typeface="Agency FB" panose="020B0503020202020204" pitchFamily="34" charset="0"/>
              </a:rPr>
              <a:t>that tie them directly to environmental impact reductions.</a:t>
            </a:r>
          </a:p>
        </p:txBody>
      </p:sp>
    </p:spTree>
    <p:extLst>
      <p:ext uri="{BB962C8B-B14F-4D97-AF65-F5344CB8AC3E}">
        <p14:creationId xmlns:p14="http://schemas.microsoft.com/office/powerpoint/2010/main" val="43056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par>
                          <p:cTn id="29" fill="hold">
                            <p:stCondLst>
                              <p:cond delay="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right)">
                                      <p:cBhvr>
                                        <p:cTn id="55" dur="500"/>
                                        <p:tgtEl>
                                          <p:spTgt spid="38"/>
                                        </p:tgtEl>
                                      </p:cBhvr>
                                    </p:animEffect>
                                  </p:childTnLst>
                                </p:cTn>
                              </p:par>
                            </p:childTnLst>
                          </p:cTn>
                        </p:par>
                        <p:par>
                          <p:cTn id="56" fill="hold">
                            <p:stCondLst>
                              <p:cond delay="500"/>
                            </p:stCondLst>
                            <p:childTnLst>
                              <p:par>
                                <p:cTn id="57" presetID="22" presetClass="entr" presetSubtype="2"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right)">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P spid="43" grpId="0"/>
      <p:bldP spid="54" grpId="0"/>
      <p:bldP spid="57" grpId="0"/>
      <p:bldP spid="58" grpId="0"/>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2A2E5-9903-527A-3683-C9ED731ED24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0C97F47-FF3F-BA2E-6ED4-8196245D3F9F}"/>
              </a:ext>
            </a:extLst>
          </p:cNvPr>
          <p:cNvSpPr>
            <a:spLocks noGrp="1"/>
          </p:cNvSpPr>
          <p:nvPr>
            <p:ph type="title"/>
          </p:nvPr>
        </p:nvSpPr>
        <p:spPr>
          <a:xfrm>
            <a:off x="959725" y="559534"/>
            <a:ext cx="8312750" cy="257198"/>
          </a:xfrm>
        </p:spPr>
        <p:txBody>
          <a:bodyPr/>
          <a:lstStyle/>
          <a:p>
            <a:r>
              <a:rPr lang="en-US" dirty="0" err="1"/>
              <a:t>BERTopic</a:t>
            </a:r>
            <a:r>
              <a:rPr lang="en-US" dirty="0"/>
              <a:t> and </a:t>
            </a:r>
            <a:r>
              <a:rPr lang="en-US" dirty="0" err="1"/>
              <a:t>KeyBERT</a:t>
            </a:r>
            <a:endParaRPr lang="en-US" dirty="0"/>
          </a:p>
        </p:txBody>
      </p:sp>
      <p:sp>
        <p:nvSpPr>
          <p:cNvPr id="2" name="Content Placeholder 2">
            <a:extLst>
              <a:ext uri="{FF2B5EF4-FFF2-40B4-BE49-F238E27FC236}">
                <a16:creationId xmlns:a16="http://schemas.microsoft.com/office/drawing/2014/main" id="{C467AB24-1509-4ED1-381E-821EF3E3F0A7}"/>
              </a:ext>
            </a:extLst>
          </p:cNvPr>
          <p:cNvSpPr txBox="1">
            <a:spLocks/>
          </p:cNvSpPr>
          <p:nvPr/>
        </p:nvSpPr>
        <p:spPr>
          <a:xfrm>
            <a:off x="658091" y="2395040"/>
            <a:ext cx="11264292" cy="2749437"/>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pPr>
              <a:spcBef>
                <a:spcPts val="300"/>
              </a:spcBef>
              <a:spcAft>
                <a:spcPts val="800"/>
              </a:spcAft>
              <a:buNone/>
            </a:pPr>
            <a:r>
              <a:rPr lang="en-IE" sz="18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Key Advantages:</a:t>
            </a:r>
          </a:p>
          <a:p>
            <a:pPr marL="342900" lvl="0" indent="-342900">
              <a:spcAft>
                <a:spcPts val="800"/>
              </a:spcAft>
              <a:buSzPts val="1000"/>
              <a:buFont typeface="Symbol" panose="05050102010706020507" pitchFamily="18" charset="2"/>
              <a:buChar char=""/>
              <a:tabLst>
                <a:tab pos="457200" algn="l"/>
              </a:tabLst>
            </a:pPr>
            <a:r>
              <a:rPr lang="en-IE" sz="18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Understands Context</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Uses embeddings (like BERT) to grasp </a:t>
            </a:r>
            <a:r>
              <a:rPr lang="en-IE" sz="1800" b="0" u="sng"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nuances</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beyond simple word counts.</a:t>
            </a:r>
          </a:p>
          <a:p>
            <a:pPr marL="342900" indent="-342900">
              <a:spcAft>
                <a:spcPts val="800"/>
              </a:spcAft>
              <a:buSzPts val="1000"/>
              <a:buFont typeface="Symbol" panose="05050102010706020507" pitchFamily="18" charset="2"/>
              <a:buChar char=""/>
              <a:tabLst>
                <a:tab pos="457200" algn="l"/>
              </a:tabLst>
            </a:pPr>
            <a:r>
              <a:rPr lang="en-IE" sz="18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Adjustable Topic Number</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Finds the optimal number of topics </a:t>
            </a:r>
            <a:r>
              <a:rPr lang="en-IE" sz="1800" b="0" u="sng"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automatically</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(no guesswork needed).     </a:t>
            </a:r>
            <a:r>
              <a:rPr lang="en-IE" sz="1800" b="0" kern="100" dirty="0">
                <a:solidFill>
                  <a:srgbClr val="0556A2"/>
                </a:solidFill>
                <a:latin typeface="Arial" panose="020B0604020202020204" pitchFamily="34" charset="0"/>
                <a:ea typeface="Aptos" panose="020B0004020202020204" pitchFamily="34" charset="0"/>
                <a:cs typeface="Arial" panose="020B0604020202020204" pitchFamily="34" charset="0"/>
              </a:rPr>
              <a:t>T</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he user can also tweak the </a:t>
            </a:r>
            <a:r>
              <a:rPr lang="en-IE" sz="1800" b="0" kern="100" dirty="0">
                <a:solidFill>
                  <a:srgbClr val="0556A2"/>
                </a:solidFill>
                <a:latin typeface="Arial" panose="020B0604020202020204" pitchFamily="34" charset="0"/>
                <a:cs typeface="Arial" panose="020B0604020202020204" pitchFamily="34" charset="0"/>
              </a:rPr>
              <a:t>parameters</a:t>
            </a:r>
            <a:r>
              <a:rPr lang="en-US" altLang="en-US" sz="1800" b="0" kern="100" dirty="0">
                <a:solidFill>
                  <a:srgbClr val="0556A2"/>
                </a:solidFill>
                <a:latin typeface="Arial" panose="020B0604020202020204" pitchFamily="34" charset="0"/>
                <a:cs typeface="Arial" panose="020B0604020202020204" pitchFamily="34" charset="0"/>
              </a:rPr>
              <a:t> </a:t>
            </a:r>
            <a:r>
              <a:rPr lang="en-IE" sz="1800" b="0" kern="100" dirty="0">
                <a:solidFill>
                  <a:srgbClr val="0556A2"/>
                </a:solidFill>
                <a:latin typeface="Arial" panose="020B0604020202020204" pitchFamily="34" charset="0"/>
                <a:cs typeface="Arial" panose="020B0604020202020204" pitchFamily="34" charset="0"/>
              </a:rPr>
              <a:t>to obtain a certain number of topics.</a:t>
            </a:r>
          </a:p>
          <a:p>
            <a:pPr marL="342900" lvl="0" indent="-342900">
              <a:spcAft>
                <a:spcPts val="800"/>
              </a:spcAft>
              <a:buSzPts val="1000"/>
              <a:buFont typeface="Symbol" panose="05050102010706020507" pitchFamily="18" charset="2"/>
              <a:buChar char=""/>
              <a:tabLst>
                <a:tab pos="457200" algn="l"/>
              </a:tabLst>
            </a:pPr>
            <a:r>
              <a:rPr lang="en-IE" sz="18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Filters Out Noise</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Identifies and separates irrelevant documents as outliers.</a:t>
            </a:r>
          </a:p>
          <a:p>
            <a:pPr marL="342900" lvl="0" indent="-342900">
              <a:spcAft>
                <a:spcPts val="800"/>
              </a:spcAft>
              <a:buSzPts val="1000"/>
              <a:buFont typeface="Symbol" panose="05050102010706020507" pitchFamily="18" charset="2"/>
              <a:buChar char=""/>
              <a:tabLst>
                <a:tab pos="457200" algn="l"/>
              </a:tabLst>
            </a:pPr>
            <a:r>
              <a:rPr lang="en-IE" sz="18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Intuitive Results</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Reformulates topic names to obtain </a:t>
            </a:r>
            <a:r>
              <a:rPr lang="en-IE" sz="1800" b="0" u="sng"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more interpretable names </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based on documents’ semantics using </a:t>
            </a:r>
            <a:r>
              <a:rPr lang="en-IE" sz="1800" b="0" kern="100" dirty="0" err="1">
                <a:solidFill>
                  <a:srgbClr val="0556A2"/>
                </a:solidFill>
                <a:latin typeface="Arial" panose="020B0604020202020204" pitchFamily="34" charset="0"/>
                <a:ea typeface="Aptos" panose="020B0004020202020204" pitchFamily="34" charset="0"/>
                <a:cs typeface="Arial" panose="020B0604020202020204" pitchFamily="34" charset="0"/>
              </a:rPr>
              <a:t>KeyBERT</a:t>
            </a:r>
            <a:r>
              <a:rPr lang="en-IE" sz="1800" b="0" kern="100" dirty="0">
                <a:solidFill>
                  <a:srgbClr val="0556A2"/>
                </a:solidFill>
                <a:latin typeface="Arial" panose="020B0604020202020204" pitchFamily="34" charset="0"/>
                <a:ea typeface="Aptos" panose="020B0004020202020204" pitchFamily="34" charset="0"/>
                <a:cs typeface="Arial" panose="020B0604020202020204" pitchFamily="34" charset="0"/>
              </a:rPr>
              <a:t> </a:t>
            </a:r>
            <a:r>
              <a:rPr lang="en-IE" sz="1800" b="0" kern="100">
                <a:solidFill>
                  <a:srgbClr val="0556A2"/>
                </a:solidFill>
                <a:latin typeface="Arial" panose="020B0604020202020204" pitchFamily="34" charset="0"/>
                <a:ea typeface="Aptos" panose="020B0004020202020204" pitchFamily="34" charset="0"/>
                <a:cs typeface="Arial" panose="020B0604020202020204" pitchFamily="34" charset="0"/>
              </a:rPr>
              <a:t>or </a:t>
            </a:r>
            <a:r>
              <a:rPr lang="en-IE" sz="1800" b="0" kern="100">
                <a:solidFill>
                  <a:srgbClr val="0556A2"/>
                </a:solidFill>
                <a:effectLst/>
                <a:latin typeface="Arial" panose="020B0604020202020204" pitchFamily="34" charset="0"/>
                <a:ea typeface="Aptos" panose="020B0004020202020204" pitchFamily="34" charset="0"/>
                <a:cs typeface="Arial" panose="020B0604020202020204" pitchFamily="34" charset="0"/>
              </a:rPr>
              <a:t>Language </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Models (typically online</a:t>
            </a:r>
            <a:r>
              <a:rPr lang="en-IE" sz="1800" b="0" kern="100" dirty="0">
                <a:solidFill>
                  <a:srgbClr val="0556A2"/>
                </a:solidFill>
                <a:latin typeface="Arial" panose="020B0604020202020204" pitchFamily="34" charset="0"/>
                <a:ea typeface="Aptos" panose="020B0004020202020204" pitchFamily="34" charset="0"/>
                <a:cs typeface="Arial" panose="020B0604020202020204" pitchFamily="34" charset="0"/>
              </a:rPr>
              <a:t>)</a:t>
            </a:r>
            <a:r>
              <a:rPr lang="en-IE" sz="1800" b="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 </a:t>
            </a:r>
            <a:endParaRPr lang="en-GB" sz="1800" b="0" dirty="0">
              <a:solidFill>
                <a:srgbClr val="0556A2"/>
              </a:solidFill>
              <a:latin typeface="Arial" panose="020B0604020202020204" pitchFamily="34" charset="0"/>
              <a:cs typeface="Arial" panose="020B0604020202020204" pitchFamily="34" charset="0"/>
            </a:endParaRPr>
          </a:p>
        </p:txBody>
      </p:sp>
      <p:pic>
        <p:nvPicPr>
          <p:cNvPr id="3" name="Picture 2" descr="GitHub - MaartenGr/BERTopic: Leveraging BERT and c-TF-IDF to create easily  interpretable topics.">
            <a:extLst>
              <a:ext uri="{FF2B5EF4-FFF2-40B4-BE49-F238E27FC236}">
                <a16:creationId xmlns:a16="http://schemas.microsoft.com/office/drawing/2014/main" id="{DA828065-0F86-933D-A94A-2F9EE6F8B6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715" y="1418722"/>
            <a:ext cx="1994223" cy="9971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4">
            <a:extLst>
              <a:ext uri="{FF2B5EF4-FFF2-40B4-BE49-F238E27FC236}">
                <a16:creationId xmlns:a16="http://schemas.microsoft.com/office/drawing/2014/main" id="{4186DB7B-AC13-416D-B74E-414657AB93F2}"/>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8</a:t>
            </a:fld>
            <a:endParaRPr lang="en-US" dirty="0"/>
          </a:p>
        </p:txBody>
      </p:sp>
      <p:sp>
        <p:nvSpPr>
          <p:cNvPr id="5" name="Footer Placeholder 3">
            <a:extLst>
              <a:ext uri="{FF2B5EF4-FFF2-40B4-BE49-F238E27FC236}">
                <a16:creationId xmlns:a16="http://schemas.microsoft.com/office/drawing/2014/main" id="{597AE75E-4549-E38C-5E44-82D46BCED1F4}"/>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sp>
        <p:nvSpPr>
          <p:cNvPr id="9" name="TextBox 8">
            <a:extLst>
              <a:ext uri="{FF2B5EF4-FFF2-40B4-BE49-F238E27FC236}">
                <a16:creationId xmlns:a16="http://schemas.microsoft.com/office/drawing/2014/main" id="{C7A51B14-718B-3DC2-E4E3-E5D8B5E7D50F}"/>
              </a:ext>
            </a:extLst>
          </p:cNvPr>
          <p:cNvSpPr txBox="1"/>
          <p:nvPr/>
        </p:nvSpPr>
        <p:spPr>
          <a:xfrm>
            <a:off x="1689708" y="1448298"/>
            <a:ext cx="10286392" cy="707886"/>
          </a:xfrm>
          <a:prstGeom prst="rect">
            <a:avLst/>
          </a:prstGeom>
          <a:noFill/>
        </p:spPr>
        <p:txBody>
          <a:bodyPr wrap="square">
            <a:spAutoFit/>
          </a:bodyPr>
          <a:lstStyle/>
          <a:p>
            <a:pPr marL="342900" indent="-342900">
              <a:spcAft>
                <a:spcPts val="800"/>
              </a:spcAft>
              <a:buFont typeface="Arial" panose="020B0604020202020204" pitchFamily="34" charset="0"/>
              <a:buChar char="•"/>
            </a:pPr>
            <a:r>
              <a:rPr lang="en-IE" sz="2000" kern="100" dirty="0">
                <a:solidFill>
                  <a:srgbClr val="0556A2"/>
                </a:solidFill>
                <a:effectLst/>
                <a:latin typeface="Arial" panose="020B0604020202020204" pitchFamily="34" charset="0"/>
                <a:ea typeface="Aptos" panose="020B0004020202020204" pitchFamily="34" charset="0"/>
                <a:cs typeface="Arial" panose="020B0604020202020204" pitchFamily="34" charset="0"/>
              </a:rPr>
              <a:t>A powerful technique that leverages modern AI to find topics by clustering documents based on their semantic meaning.</a:t>
            </a:r>
          </a:p>
        </p:txBody>
      </p:sp>
      <p:pic>
        <p:nvPicPr>
          <p:cNvPr id="7" name="Picture 6" descr="A black background with a black square&#10;&#10;AI-generated content may be incorrect.">
            <a:extLst>
              <a:ext uri="{FF2B5EF4-FFF2-40B4-BE49-F238E27FC236}">
                <a16:creationId xmlns:a16="http://schemas.microsoft.com/office/drawing/2014/main" id="{7DDC9E47-4E46-1221-03C3-7E1461E7237E}"/>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87" y="29734"/>
            <a:ext cx="441413" cy="441413"/>
          </a:xfrm>
          <a:prstGeom prst="rect">
            <a:avLst/>
          </a:prstGeom>
        </p:spPr>
      </p:pic>
      <p:pic>
        <p:nvPicPr>
          <p:cNvPr id="10" name="Picture 9" descr="A blue and white logo&#10;&#10;AI-generated content may be incorrect.">
            <a:extLst>
              <a:ext uri="{FF2B5EF4-FFF2-40B4-BE49-F238E27FC236}">
                <a16:creationId xmlns:a16="http://schemas.microsoft.com/office/drawing/2014/main" id="{D82F08C7-4697-87F5-3BD7-25EF8EA3E2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145" y="5262128"/>
            <a:ext cx="1305159" cy="650963"/>
          </a:xfrm>
          <a:prstGeom prst="rect">
            <a:avLst/>
          </a:prstGeom>
        </p:spPr>
      </p:pic>
      <p:sp>
        <p:nvSpPr>
          <p:cNvPr id="12" name="TextBox 11">
            <a:extLst>
              <a:ext uri="{FF2B5EF4-FFF2-40B4-BE49-F238E27FC236}">
                <a16:creationId xmlns:a16="http://schemas.microsoft.com/office/drawing/2014/main" id="{E00073A2-BDA3-4296-DB6C-543D780B389A}"/>
              </a:ext>
            </a:extLst>
          </p:cNvPr>
          <p:cNvSpPr txBox="1"/>
          <p:nvPr/>
        </p:nvSpPr>
        <p:spPr>
          <a:xfrm>
            <a:off x="1781016" y="5381081"/>
            <a:ext cx="9745023" cy="646331"/>
          </a:xfrm>
          <a:prstGeom prst="rect">
            <a:avLst/>
          </a:prstGeom>
          <a:noFill/>
        </p:spPr>
        <p:txBody>
          <a:bodyPr wrap="square">
            <a:spAutoFit/>
          </a:bodyPr>
          <a:lstStyle/>
          <a:p>
            <a:pPr marL="342900" indent="-342900">
              <a:spcAft>
                <a:spcPts val="800"/>
              </a:spcAft>
              <a:buSzPts val="1000"/>
              <a:buFont typeface="Symbol" panose="05050102010706020507" pitchFamily="18" charset="2"/>
              <a:buChar char=""/>
              <a:tabLst>
                <a:tab pos="457200" algn="l"/>
              </a:tabLst>
            </a:pPr>
            <a:r>
              <a:rPr lang="en-IE" kern="100" dirty="0">
                <a:solidFill>
                  <a:srgbClr val="0556A2"/>
                </a:solidFill>
                <a:latin typeface="Arial" panose="020B0604020202020204" pitchFamily="34" charset="0"/>
                <a:cs typeface="Arial" panose="020B0604020202020204" pitchFamily="34" charset="0"/>
              </a:rPr>
              <a:t>Keywords generator for topic names’ reformulation using embeddings (more </a:t>
            </a:r>
            <a:r>
              <a:rPr lang="en-IE" b="1" kern="100" dirty="0">
                <a:solidFill>
                  <a:srgbClr val="0556A2"/>
                </a:solidFill>
                <a:latin typeface="Arial" panose="020B0604020202020204" pitchFamily="34" charset="0"/>
                <a:cs typeface="Arial" panose="020B0604020202020204" pitchFamily="34" charset="0"/>
              </a:rPr>
              <a:t>energy efficient </a:t>
            </a:r>
            <a:r>
              <a:rPr lang="en-IE" kern="100" dirty="0">
                <a:solidFill>
                  <a:srgbClr val="0556A2"/>
                </a:solidFill>
                <a:latin typeface="Arial" panose="020B0604020202020204" pitchFamily="34" charset="0"/>
                <a:cs typeface="Arial" panose="020B0604020202020204" pitchFamily="34" charset="0"/>
              </a:rPr>
              <a:t>than online LLMs). </a:t>
            </a:r>
            <a:endParaRPr lang="en-IE" sz="1800" b="0" kern="100" dirty="0">
              <a:solidFill>
                <a:srgbClr val="0556A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720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94F3-E115-086F-89C8-D19816FB284B}"/>
              </a:ext>
            </a:extLst>
          </p:cNvPr>
          <p:cNvSpPr>
            <a:spLocks noGrp="1"/>
          </p:cNvSpPr>
          <p:nvPr>
            <p:ph type="title"/>
          </p:nvPr>
        </p:nvSpPr>
        <p:spPr>
          <a:xfrm>
            <a:off x="1505559" y="510336"/>
            <a:ext cx="8312750" cy="257198"/>
          </a:xfrm>
        </p:spPr>
        <p:txBody>
          <a:bodyPr/>
          <a:lstStyle/>
          <a:p>
            <a:r>
              <a:rPr lang="en-US" dirty="0"/>
              <a:t>Corpus creation strategy</a:t>
            </a:r>
            <a:endParaRPr lang="en-IE" dirty="0"/>
          </a:p>
        </p:txBody>
      </p:sp>
      <p:sp>
        <p:nvSpPr>
          <p:cNvPr id="29" name="Content Placeholder 2">
            <a:extLst>
              <a:ext uri="{FF2B5EF4-FFF2-40B4-BE49-F238E27FC236}">
                <a16:creationId xmlns:a16="http://schemas.microsoft.com/office/drawing/2014/main" id="{1AC2DFD9-5073-7329-DA9B-23F5593F7082}"/>
              </a:ext>
            </a:extLst>
          </p:cNvPr>
          <p:cNvSpPr txBox="1">
            <a:spLocks/>
          </p:cNvSpPr>
          <p:nvPr/>
        </p:nvSpPr>
        <p:spPr>
          <a:xfrm>
            <a:off x="204362" y="2968675"/>
            <a:ext cx="9685951" cy="3184828"/>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pPr algn="just">
              <a:spcBef>
                <a:spcPts val="0"/>
              </a:spcBef>
              <a:spcAft>
                <a:spcPts val="1067"/>
              </a:spcAft>
              <a:buSzPts val="1000"/>
              <a:tabLst>
                <a:tab pos="609585" algn="l"/>
              </a:tabLst>
            </a:pP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Full texts</a:t>
            </a:r>
            <a:r>
              <a:rPr lang="en-IE" sz="1700" b="0" kern="100" dirty="0">
                <a:solidFill>
                  <a:srgbClr val="0556A2"/>
                </a:solidFill>
                <a:latin typeface="Arial" panose="020B0604020202020204" pitchFamily="34" charset="0"/>
                <a:ea typeface="Aptos" panose="020B0004020202020204" pitchFamily="34" charset="0"/>
                <a:cs typeface="Arial" panose="020B0604020202020204" pitchFamily="34" charset="0"/>
              </a:rPr>
              <a:t>: ~30.000 – 64.000 characters for papers (up to 10x for reports), subdivided in “</a:t>
            </a: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chunks</a:t>
            </a:r>
            <a:r>
              <a:rPr lang="en-IE" sz="1700" b="0" kern="100" dirty="0">
                <a:solidFill>
                  <a:srgbClr val="0556A2"/>
                </a:solidFill>
                <a:latin typeface="Arial" panose="020B0604020202020204" pitchFamily="34" charset="0"/>
                <a:ea typeface="Aptos" panose="020B0004020202020204" pitchFamily="34" charset="0"/>
                <a:cs typeface="Arial" panose="020B0604020202020204" pitchFamily="34" charset="0"/>
              </a:rPr>
              <a:t>” of 580 characters (each chunk becomes a document).</a:t>
            </a:r>
          </a:p>
          <a:p>
            <a:pPr marL="263525" lvl="1" algn="just">
              <a:spcBef>
                <a:spcPts val="0"/>
              </a:spcBef>
              <a:spcAft>
                <a:spcPts val="1067"/>
              </a:spcAft>
              <a:buSzPts val="1000"/>
              <a:buFont typeface="Symbol" panose="05050102010706020507" pitchFamily="18" charset="2"/>
              <a:buChar char=""/>
              <a:tabLst>
                <a:tab pos="609585" algn="l"/>
              </a:tabLst>
            </a:pP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The </a:t>
            </a:r>
            <a:r>
              <a:rPr lang="en-IE" sz="1700" b="1" kern="100" dirty="0">
                <a:solidFill>
                  <a:srgbClr val="0556A2"/>
                </a:solidFill>
                <a:latin typeface="Arial" panose="020B0604020202020204" pitchFamily="34" charset="0"/>
                <a:ea typeface="Aptos" panose="020B0004020202020204" pitchFamily="34" charset="0"/>
                <a:cs typeface="Arial" panose="020B0604020202020204" pitchFamily="34" charset="0"/>
              </a:rPr>
              <a:t>10k+ chunks </a:t>
            </a: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obtained were treated as single documents, while maintaining the link to the original document</a:t>
            </a:r>
          </a:p>
          <a:p>
            <a:pPr marL="263525" lvl="1" algn="just">
              <a:spcBef>
                <a:spcPts val="0"/>
              </a:spcBef>
              <a:spcAft>
                <a:spcPts val="1067"/>
              </a:spcAft>
              <a:buSzPts val="1000"/>
              <a:buFont typeface="Symbol" panose="05050102010706020507" pitchFamily="18" charset="2"/>
              <a:buChar char=""/>
              <a:tabLst>
                <a:tab pos="609585" algn="l"/>
              </a:tabLst>
            </a:pP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Text was manually cleaned from PDF conversion artefacts, bibliographies, URLs, file-related text, etc. to reduce noise in topic definition</a:t>
            </a:r>
          </a:p>
          <a:p>
            <a:pPr algn="just">
              <a:spcBef>
                <a:spcPts val="0"/>
              </a:spcBef>
              <a:spcAft>
                <a:spcPts val="1067"/>
              </a:spcAft>
              <a:buSzPts val="1000"/>
              <a:tabLst>
                <a:tab pos="609585" algn="l"/>
              </a:tabLst>
            </a:pP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Abstracts:</a:t>
            </a:r>
            <a:r>
              <a:rPr lang="en-IE" sz="1700" b="0" kern="100" dirty="0">
                <a:solidFill>
                  <a:srgbClr val="0556A2"/>
                </a:solidFill>
                <a:latin typeface="Arial" panose="020B0604020202020204" pitchFamily="34" charset="0"/>
                <a:ea typeface="Aptos" panose="020B0004020202020204" pitchFamily="34" charset="0"/>
                <a:cs typeface="Arial" panose="020B0604020202020204" pitchFamily="34" charset="0"/>
              </a:rPr>
              <a:t> ~400 - 800 characters, processed adjusting the parameters of </a:t>
            </a:r>
            <a:r>
              <a:rPr lang="en-IE" sz="1700" b="0" kern="100" dirty="0" err="1">
                <a:solidFill>
                  <a:srgbClr val="0556A2"/>
                </a:solidFill>
                <a:latin typeface="Arial" panose="020B0604020202020204" pitchFamily="34" charset="0"/>
                <a:ea typeface="Aptos" panose="020B0004020202020204" pitchFamily="34" charset="0"/>
                <a:cs typeface="Arial" panose="020B0604020202020204" pitchFamily="34" charset="0"/>
              </a:rPr>
              <a:t>BERTopic</a:t>
            </a:r>
            <a:r>
              <a:rPr lang="en-IE" sz="1700" b="0" kern="100" dirty="0">
                <a:solidFill>
                  <a:srgbClr val="0556A2"/>
                </a:solidFill>
                <a:latin typeface="Arial" panose="020B0604020202020204" pitchFamily="34" charset="0"/>
                <a:ea typeface="Aptos" panose="020B0004020202020204" pitchFamily="34" charset="0"/>
                <a:cs typeface="Arial" panose="020B0604020202020204" pitchFamily="34" charset="0"/>
              </a:rPr>
              <a:t> to deal with only 154 documents (compared to the high number of chunks)</a:t>
            </a:r>
          </a:p>
          <a:p>
            <a:pPr marL="696367" lvl="1" indent="-457189" algn="just">
              <a:spcBef>
                <a:spcPts val="0"/>
              </a:spcBef>
              <a:spcAft>
                <a:spcPts val="1067"/>
              </a:spcAft>
              <a:buSzPts val="1000"/>
              <a:buFont typeface="Symbol" panose="05050102010706020507" pitchFamily="18" charset="2"/>
              <a:buChar char=""/>
              <a:tabLst>
                <a:tab pos="609585" algn="l"/>
              </a:tabLst>
            </a:pPr>
            <a:r>
              <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rPr>
              <a:t>Reports’ abstracts generated by AI (via Google Gemini API)</a:t>
            </a:r>
          </a:p>
          <a:p>
            <a:pPr marL="696367" lvl="1" indent="-457189" algn="just">
              <a:spcBef>
                <a:spcPts val="0"/>
              </a:spcBef>
              <a:spcAft>
                <a:spcPts val="1067"/>
              </a:spcAft>
              <a:buSzPts val="1000"/>
              <a:buFont typeface="Symbol" panose="05050102010706020507" pitchFamily="18" charset="2"/>
              <a:buChar char=""/>
              <a:tabLst>
                <a:tab pos="609585" algn="l"/>
              </a:tabLst>
            </a:pPr>
            <a:endParaRPr lang="en-IE" sz="1700" kern="100" dirty="0">
              <a:solidFill>
                <a:srgbClr val="0556A2"/>
              </a:solidFill>
              <a:latin typeface="Arial" panose="020B0604020202020204" pitchFamily="34" charset="0"/>
              <a:ea typeface="Aptos" panose="020B00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20125E55-C57B-6041-7B48-AAB25C3F6CB8}"/>
              </a:ext>
            </a:extLst>
          </p:cNvPr>
          <p:cNvCxnSpPr>
            <a:cxnSpLocks/>
          </p:cNvCxnSpPr>
          <p:nvPr/>
        </p:nvCxnSpPr>
        <p:spPr>
          <a:xfrm>
            <a:off x="4981333" y="1376384"/>
            <a:ext cx="0" cy="1226032"/>
          </a:xfrm>
          <a:prstGeom prst="line">
            <a:avLst/>
          </a:prstGeom>
          <a:ln w="28575">
            <a:solidFill>
              <a:srgbClr val="0556A2"/>
            </a:solidFill>
          </a:ln>
        </p:spPr>
        <p:style>
          <a:lnRef idx="2">
            <a:schemeClr val="accent1"/>
          </a:lnRef>
          <a:fillRef idx="0">
            <a:schemeClr val="accent1"/>
          </a:fillRef>
          <a:effectRef idx="1">
            <a:schemeClr val="accent1"/>
          </a:effectRef>
          <a:fontRef idx="minor">
            <a:schemeClr val="tx1"/>
          </a:fontRef>
        </p:style>
      </p:cxnSp>
      <p:sp>
        <p:nvSpPr>
          <p:cNvPr id="68" name="Slide Number Placeholder 4">
            <a:extLst>
              <a:ext uri="{FF2B5EF4-FFF2-40B4-BE49-F238E27FC236}">
                <a16:creationId xmlns:a16="http://schemas.microsoft.com/office/drawing/2014/main" id="{0388F4F4-657B-4D28-65FD-391E875AC00D}"/>
              </a:ext>
            </a:extLst>
          </p:cNvPr>
          <p:cNvSpPr>
            <a:spLocks noGrp="1"/>
          </p:cNvSpPr>
          <p:nvPr>
            <p:ph type="sldNum" sz="quarter" idx="12"/>
          </p:nvPr>
        </p:nvSpPr>
        <p:spPr>
          <a:xfrm>
            <a:off x="658091" y="6356349"/>
            <a:ext cx="2743200" cy="365125"/>
          </a:xfrm>
        </p:spPr>
        <p:txBody>
          <a:bodyPr/>
          <a:lstStyle/>
          <a:p>
            <a:fld id="{B66DABA7-C5CC-4612-889C-A09D3482BA66}" type="slidenum">
              <a:rPr lang="en-US" smtClean="0"/>
              <a:pPr/>
              <a:t>9</a:t>
            </a:fld>
            <a:endParaRPr lang="en-US" dirty="0"/>
          </a:p>
        </p:txBody>
      </p:sp>
      <p:sp>
        <p:nvSpPr>
          <p:cNvPr id="69" name="Footer Placeholder 3">
            <a:extLst>
              <a:ext uri="{FF2B5EF4-FFF2-40B4-BE49-F238E27FC236}">
                <a16:creationId xmlns:a16="http://schemas.microsoft.com/office/drawing/2014/main" id="{ACE1C84E-88E2-9B59-3EB4-F0392585991C}"/>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4" name="Picture 3" descr="A black background with a black square&#10;&#10;AI-generated content may be incorrect.">
            <a:extLst>
              <a:ext uri="{FF2B5EF4-FFF2-40B4-BE49-F238E27FC236}">
                <a16:creationId xmlns:a16="http://schemas.microsoft.com/office/drawing/2014/main" id="{9CD34441-9BB8-F91B-1813-C67C5A717DE6}"/>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87" y="29734"/>
            <a:ext cx="441413" cy="441413"/>
          </a:xfrm>
          <a:prstGeom prst="rect">
            <a:avLst/>
          </a:prstGeom>
        </p:spPr>
      </p:pic>
      <p:grpSp>
        <p:nvGrpSpPr>
          <p:cNvPr id="78" name="Group 77">
            <a:extLst>
              <a:ext uri="{FF2B5EF4-FFF2-40B4-BE49-F238E27FC236}">
                <a16:creationId xmlns:a16="http://schemas.microsoft.com/office/drawing/2014/main" id="{F9EA5476-5C1E-31C8-187D-AEA15986BCA0}"/>
              </a:ext>
            </a:extLst>
          </p:cNvPr>
          <p:cNvGrpSpPr/>
          <p:nvPr/>
        </p:nvGrpSpPr>
        <p:grpSpPr>
          <a:xfrm>
            <a:off x="10255770" y="3217462"/>
            <a:ext cx="2088322" cy="1209545"/>
            <a:chOff x="8674614" y="4035858"/>
            <a:chExt cx="2438304" cy="1426040"/>
          </a:xfrm>
        </p:grpSpPr>
        <p:pic>
          <p:nvPicPr>
            <p:cNvPr id="6" name="Graphic 5" descr="Document outline">
              <a:extLst>
                <a:ext uri="{FF2B5EF4-FFF2-40B4-BE49-F238E27FC236}">
                  <a16:creationId xmlns:a16="http://schemas.microsoft.com/office/drawing/2014/main" id="{3E2ADC0E-B925-473F-2EE2-55193A7439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95408" y="4035858"/>
              <a:ext cx="585952" cy="585952"/>
            </a:xfrm>
            <a:prstGeom prst="rect">
              <a:avLst/>
            </a:prstGeom>
          </p:spPr>
        </p:pic>
        <p:pic>
          <p:nvPicPr>
            <p:cNvPr id="71" name="Picture 70" descr="A close up of a paper&#10;&#10;AI-generated content may be incorrect.">
              <a:extLst>
                <a:ext uri="{FF2B5EF4-FFF2-40B4-BE49-F238E27FC236}">
                  <a16:creationId xmlns:a16="http://schemas.microsoft.com/office/drawing/2014/main" id="{66447D2D-CC15-FC81-BAE2-9F366C3A4C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7963" y="4275923"/>
              <a:ext cx="691774" cy="691773"/>
            </a:xfrm>
            <a:prstGeom prst="rect">
              <a:avLst/>
            </a:prstGeom>
          </p:spPr>
        </p:pic>
        <p:cxnSp>
          <p:nvCxnSpPr>
            <p:cNvPr id="73" name="Straight Arrow Connector 72">
              <a:extLst>
                <a:ext uri="{FF2B5EF4-FFF2-40B4-BE49-F238E27FC236}">
                  <a16:creationId xmlns:a16="http://schemas.microsoft.com/office/drawing/2014/main" id="{C4310FF8-F0FA-487B-B9EE-E7B2FA55472B}"/>
                </a:ext>
              </a:extLst>
            </p:cNvPr>
            <p:cNvCxnSpPr/>
            <p:nvPr/>
          </p:nvCxnSpPr>
          <p:spPr>
            <a:xfrm>
              <a:off x="9385238" y="4666340"/>
              <a:ext cx="44143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74" name="Graphic 73" descr="Document outline">
              <a:extLst>
                <a:ext uri="{FF2B5EF4-FFF2-40B4-BE49-F238E27FC236}">
                  <a16:creationId xmlns:a16="http://schemas.microsoft.com/office/drawing/2014/main" id="{B98FD39F-B1A4-B28B-32FC-5C26E0BB54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96725" y="4390602"/>
              <a:ext cx="585952" cy="585952"/>
            </a:xfrm>
            <a:prstGeom prst="rect">
              <a:avLst/>
            </a:prstGeom>
          </p:spPr>
        </p:pic>
        <p:pic>
          <p:nvPicPr>
            <p:cNvPr id="75" name="Graphic 74" descr="Document outline">
              <a:extLst>
                <a:ext uri="{FF2B5EF4-FFF2-40B4-BE49-F238E27FC236}">
                  <a16:creationId xmlns:a16="http://schemas.microsoft.com/office/drawing/2014/main" id="{69E6D09D-94D8-C2A3-4BBA-1E3AA4F2F7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95408" y="4642166"/>
              <a:ext cx="585952" cy="585952"/>
            </a:xfrm>
            <a:prstGeom prst="rect">
              <a:avLst/>
            </a:prstGeom>
          </p:spPr>
        </p:pic>
        <p:sp>
          <p:nvSpPr>
            <p:cNvPr id="76" name="Rectangle 75">
              <a:extLst>
                <a:ext uri="{FF2B5EF4-FFF2-40B4-BE49-F238E27FC236}">
                  <a16:creationId xmlns:a16="http://schemas.microsoft.com/office/drawing/2014/main" id="{4BB54EAC-B274-1B47-254A-2F9C7BFFE30A}"/>
                </a:ext>
              </a:extLst>
            </p:cNvPr>
            <p:cNvSpPr/>
            <p:nvPr/>
          </p:nvSpPr>
          <p:spPr bwMode="auto">
            <a:xfrm>
              <a:off x="8674614" y="5068717"/>
              <a:ext cx="1056005" cy="243467"/>
            </a:xfrm>
            <a:prstGeom prst="rect">
              <a:avLst/>
            </a:prstGeom>
          </p:spPr>
          <p:txBody>
            <a:bodyPr lIns="0" tIns="0" rIns="0" bIns="0">
              <a:noAutofit/>
            </a:bodyPr>
            <a:lstStyle/>
            <a:p>
              <a:pPr>
                <a:defRPr/>
              </a:pPr>
              <a:r>
                <a:rPr lang="en-US" sz="1100" b="1" dirty="0"/>
                <a:t>Text content</a:t>
              </a:r>
            </a:p>
          </p:txBody>
        </p:sp>
        <p:sp>
          <p:nvSpPr>
            <p:cNvPr id="77" name="Rectangle 76">
              <a:extLst>
                <a:ext uri="{FF2B5EF4-FFF2-40B4-BE49-F238E27FC236}">
                  <a16:creationId xmlns:a16="http://schemas.microsoft.com/office/drawing/2014/main" id="{79EC4A1F-41E6-BF9D-E81C-6D097426E112}"/>
                </a:ext>
              </a:extLst>
            </p:cNvPr>
            <p:cNvSpPr/>
            <p:nvPr/>
          </p:nvSpPr>
          <p:spPr bwMode="auto">
            <a:xfrm>
              <a:off x="9826671" y="5218431"/>
              <a:ext cx="1286247" cy="243467"/>
            </a:xfrm>
            <a:prstGeom prst="rect">
              <a:avLst/>
            </a:prstGeom>
          </p:spPr>
          <p:txBody>
            <a:bodyPr lIns="0" tIns="0" rIns="0" bIns="0">
              <a:noAutofit/>
            </a:bodyPr>
            <a:lstStyle/>
            <a:p>
              <a:pPr>
                <a:defRPr/>
              </a:pPr>
              <a:r>
                <a:rPr lang="en-US" sz="1100" b="1" dirty="0"/>
                <a:t>Chunks of text</a:t>
              </a:r>
            </a:p>
          </p:txBody>
        </p:sp>
      </p:grpSp>
      <p:grpSp>
        <p:nvGrpSpPr>
          <p:cNvPr id="9" name="Group 8">
            <a:extLst>
              <a:ext uri="{FF2B5EF4-FFF2-40B4-BE49-F238E27FC236}">
                <a16:creationId xmlns:a16="http://schemas.microsoft.com/office/drawing/2014/main" id="{52519E77-5505-8C73-42E6-E3CF041F3295}"/>
              </a:ext>
            </a:extLst>
          </p:cNvPr>
          <p:cNvGrpSpPr/>
          <p:nvPr/>
        </p:nvGrpSpPr>
        <p:grpSpPr>
          <a:xfrm>
            <a:off x="402109" y="1453730"/>
            <a:ext cx="3716419" cy="1098031"/>
            <a:chOff x="402109" y="1453730"/>
            <a:chExt cx="3716419" cy="1098031"/>
          </a:xfrm>
        </p:grpSpPr>
        <p:pic>
          <p:nvPicPr>
            <p:cNvPr id="10" name="Picture 9" descr="A close up of a paper&#10;&#10;AI-generated content may be incorrect.">
              <a:extLst>
                <a:ext uri="{FF2B5EF4-FFF2-40B4-BE49-F238E27FC236}">
                  <a16:creationId xmlns:a16="http://schemas.microsoft.com/office/drawing/2014/main" id="{3EDC3C46-239C-6A20-2833-7A4260DB9B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0710" y="1602304"/>
              <a:ext cx="773036" cy="898963"/>
            </a:xfrm>
            <a:prstGeom prst="rect">
              <a:avLst/>
            </a:prstGeom>
          </p:spPr>
        </p:pic>
        <p:pic>
          <p:nvPicPr>
            <p:cNvPr id="65" name="Picture 64" descr="A close up of a paper&#10;&#10;AI-generated content may be incorrect.">
              <a:extLst>
                <a:ext uri="{FF2B5EF4-FFF2-40B4-BE49-F238E27FC236}">
                  <a16:creationId xmlns:a16="http://schemas.microsoft.com/office/drawing/2014/main" id="{59BF22AC-2123-1F59-F2D6-08D4794B372D}"/>
                </a:ext>
              </a:extLst>
            </p:cNvPr>
            <p:cNvPicPr>
              <a:picLocks noChangeAspect="1"/>
            </p:cNvPicPr>
            <p:nvPr/>
          </p:nvPicPr>
          <p:blipFill>
            <a:blip r:embed="rId6">
              <a:extLst>
                <a:ext uri="{28A0092B-C50C-407E-A947-70E740481C1C}">
                  <a14:useLocalDpi xmlns:a14="http://schemas.microsoft.com/office/drawing/2010/main" val="0"/>
                </a:ext>
              </a:extLst>
            </a:blip>
            <a:srcRect l="10340" r="11046"/>
            <a:stretch>
              <a:fillRect/>
            </a:stretch>
          </p:blipFill>
          <p:spPr>
            <a:xfrm>
              <a:off x="2679125" y="1525858"/>
              <a:ext cx="734496" cy="925273"/>
            </a:xfrm>
            <a:prstGeom prst="rect">
              <a:avLst/>
            </a:prstGeom>
            <a:solidFill>
              <a:schemeClr val="bg1"/>
            </a:solidFill>
          </p:spPr>
        </p:pic>
        <p:pic>
          <p:nvPicPr>
            <p:cNvPr id="64" name="Picture 63" descr="A black background with a black square&#10;&#10;AI-generated content may be incorrect.">
              <a:extLst>
                <a:ext uri="{FF2B5EF4-FFF2-40B4-BE49-F238E27FC236}">
                  <a16:creationId xmlns:a16="http://schemas.microsoft.com/office/drawing/2014/main" id="{C0BC657B-74C7-CB1F-1456-5A2F8932A5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8405" y="1652798"/>
              <a:ext cx="773036" cy="898963"/>
            </a:xfrm>
            <a:prstGeom prst="rect">
              <a:avLst/>
            </a:prstGeom>
          </p:spPr>
        </p:pic>
        <p:pic>
          <p:nvPicPr>
            <p:cNvPr id="60" name="Picture 59" descr="A black background with a black square&#10;&#10;AI-generated content may be incorrect.">
              <a:extLst>
                <a:ext uri="{FF2B5EF4-FFF2-40B4-BE49-F238E27FC236}">
                  <a16:creationId xmlns:a16="http://schemas.microsoft.com/office/drawing/2014/main" id="{47E21B87-7CCD-420A-C268-578AEE5F3F4C}"/>
                </a:ext>
              </a:extLst>
            </p:cNvPr>
            <p:cNvPicPr>
              <a:picLocks noChangeAspect="1"/>
            </p:cNvPicPr>
            <p:nvPr/>
          </p:nvPicPr>
          <p:blipFill>
            <a:blip r:embed="rId7">
              <a:extLst>
                <a:ext uri="{28A0092B-C50C-407E-A947-70E740481C1C}">
                  <a14:useLocalDpi xmlns:a14="http://schemas.microsoft.com/office/drawing/2010/main" val="0"/>
                </a:ext>
              </a:extLst>
            </a:blip>
            <a:srcRect r="4156"/>
            <a:stretch>
              <a:fillRect/>
            </a:stretch>
          </p:blipFill>
          <p:spPr>
            <a:xfrm>
              <a:off x="590574" y="1558142"/>
              <a:ext cx="740908" cy="898963"/>
            </a:xfrm>
            <a:prstGeom prst="rect">
              <a:avLst/>
            </a:prstGeom>
            <a:solidFill>
              <a:schemeClr val="bg1"/>
            </a:solidFill>
          </p:spPr>
        </p:pic>
        <p:sp>
          <p:nvSpPr>
            <p:cNvPr id="11" name="TextBox 10">
              <a:extLst>
                <a:ext uri="{FF2B5EF4-FFF2-40B4-BE49-F238E27FC236}">
                  <a16:creationId xmlns:a16="http://schemas.microsoft.com/office/drawing/2014/main" id="{C76A8D98-F134-CDA0-D420-DF4704CFE1AD}"/>
                </a:ext>
              </a:extLst>
            </p:cNvPr>
            <p:cNvSpPr txBox="1"/>
            <p:nvPr/>
          </p:nvSpPr>
          <p:spPr>
            <a:xfrm>
              <a:off x="402109" y="1686549"/>
              <a:ext cx="740908" cy="230832"/>
            </a:xfrm>
            <a:prstGeom prst="rect">
              <a:avLst/>
            </a:prstGeom>
            <a:noFill/>
          </p:spPr>
          <p:txBody>
            <a:bodyPr wrap="none" rtlCol="0">
              <a:spAutoFit/>
            </a:bodyPr>
            <a:lstStyle/>
            <a:p>
              <a:r>
                <a:rPr lang="en-IE" sz="900" b="1" dirty="0">
                  <a:solidFill>
                    <a:srgbClr val="FF0000"/>
                  </a:solidFill>
                </a:rPr>
                <a:t>ABSTRACT</a:t>
              </a:r>
            </a:p>
          </p:txBody>
        </p:sp>
        <p:sp>
          <p:nvSpPr>
            <p:cNvPr id="42" name="TextBox 41">
              <a:extLst>
                <a:ext uri="{FF2B5EF4-FFF2-40B4-BE49-F238E27FC236}">
                  <a16:creationId xmlns:a16="http://schemas.microsoft.com/office/drawing/2014/main" id="{5708F32F-25DB-2F99-725C-0645A636DA13}"/>
                </a:ext>
              </a:extLst>
            </p:cNvPr>
            <p:cNvSpPr txBox="1"/>
            <p:nvPr/>
          </p:nvSpPr>
          <p:spPr>
            <a:xfrm>
              <a:off x="1647834" y="1744017"/>
              <a:ext cx="734496" cy="584775"/>
            </a:xfrm>
            <a:prstGeom prst="rect">
              <a:avLst/>
            </a:prstGeom>
            <a:noFill/>
          </p:spPr>
          <p:txBody>
            <a:bodyPr wrap="none" rtlCol="0">
              <a:spAutoFit/>
            </a:bodyPr>
            <a:lstStyle/>
            <a:p>
              <a:r>
                <a:rPr lang="en-IE" sz="3200" dirty="0">
                  <a:solidFill>
                    <a:srgbClr val="0556A2"/>
                  </a:solidFill>
                </a:rPr>
                <a:t>OR</a:t>
              </a:r>
            </a:p>
          </p:txBody>
        </p:sp>
        <p:pic>
          <p:nvPicPr>
            <p:cNvPr id="8" name="Picture 7" descr="A black background with a black square&#10;&#10;AI-generated content may be incorrect.">
              <a:extLst>
                <a:ext uri="{FF2B5EF4-FFF2-40B4-BE49-F238E27FC236}">
                  <a16:creationId xmlns:a16="http://schemas.microsoft.com/office/drawing/2014/main" id="{7E2A8B15-8246-6459-64F2-2891E3EC82C9}"/>
                </a:ext>
              </a:extLst>
            </p:cNvPr>
            <p:cNvPicPr>
              <a:picLocks noChangeAspect="1"/>
            </p:cNvPicPr>
            <p:nvPr/>
          </p:nvPicPr>
          <p:blipFill>
            <a:blip r:embed="rId7">
              <a:extLst>
                <a:ext uri="{28A0092B-C50C-407E-A947-70E740481C1C}">
                  <a14:useLocalDpi xmlns:a14="http://schemas.microsoft.com/office/drawing/2010/main" val="0"/>
                </a:ext>
              </a:extLst>
            </a:blip>
            <a:srcRect r="4156"/>
            <a:stretch>
              <a:fillRect/>
            </a:stretch>
          </p:blipFill>
          <p:spPr>
            <a:xfrm>
              <a:off x="465646" y="1491397"/>
              <a:ext cx="740908" cy="898963"/>
            </a:xfrm>
            <a:prstGeom prst="rect">
              <a:avLst/>
            </a:prstGeom>
            <a:solidFill>
              <a:schemeClr val="bg1"/>
            </a:solidFill>
          </p:spPr>
        </p:pic>
        <p:sp>
          <p:nvSpPr>
            <p:cNvPr id="61" name="TextBox 60">
              <a:extLst>
                <a:ext uri="{FF2B5EF4-FFF2-40B4-BE49-F238E27FC236}">
                  <a16:creationId xmlns:a16="http://schemas.microsoft.com/office/drawing/2014/main" id="{7661F994-95EC-18E8-8412-B5B7169F1133}"/>
                </a:ext>
              </a:extLst>
            </p:cNvPr>
            <p:cNvSpPr txBox="1"/>
            <p:nvPr/>
          </p:nvSpPr>
          <p:spPr>
            <a:xfrm rot="18644462">
              <a:off x="549619" y="1947771"/>
              <a:ext cx="625171" cy="138499"/>
            </a:xfrm>
            <a:prstGeom prst="rect">
              <a:avLst/>
            </a:prstGeom>
            <a:solidFill>
              <a:schemeClr val="bg1"/>
            </a:solidFill>
          </p:spPr>
          <p:txBody>
            <a:bodyPr wrap="none" lIns="0" tIns="0" rIns="0" bIns="0" rtlCol="0">
              <a:spAutoFit/>
            </a:bodyPr>
            <a:lstStyle/>
            <a:p>
              <a:r>
                <a:rPr lang="en-IE" sz="900" b="1" dirty="0">
                  <a:solidFill>
                    <a:srgbClr val="FF0000"/>
                  </a:solidFill>
                </a:rPr>
                <a:t>ABSTRACTS</a:t>
              </a:r>
            </a:p>
          </p:txBody>
        </p:sp>
        <p:pic>
          <p:nvPicPr>
            <p:cNvPr id="20" name="Picture 19" descr="A close up of a paper&#10;&#10;AI-generated content may be incorrect.">
              <a:extLst>
                <a:ext uri="{FF2B5EF4-FFF2-40B4-BE49-F238E27FC236}">
                  <a16:creationId xmlns:a16="http://schemas.microsoft.com/office/drawing/2014/main" id="{C9A15485-0892-371E-05DD-22D1F3E54D95}"/>
                </a:ext>
              </a:extLst>
            </p:cNvPr>
            <p:cNvPicPr>
              <a:picLocks noChangeAspect="1"/>
            </p:cNvPicPr>
            <p:nvPr/>
          </p:nvPicPr>
          <p:blipFill>
            <a:blip r:embed="rId6">
              <a:extLst>
                <a:ext uri="{28A0092B-C50C-407E-A947-70E740481C1C}">
                  <a14:useLocalDpi xmlns:a14="http://schemas.microsoft.com/office/drawing/2010/main" val="0"/>
                </a:ext>
              </a:extLst>
            </a:blip>
            <a:srcRect l="10340" r="11046"/>
            <a:stretch>
              <a:fillRect/>
            </a:stretch>
          </p:blipFill>
          <p:spPr>
            <a:xfrm>
              <a:off x="2522732" y="1453730"/>
              <a:ext cx="734496" cy="925273"/>
            </a:xfrm>
            <a:prstGeom prst="rect">
              <a:avLst/>
            </a:prstGeom>
            <a:solidFill>
              <a:schemeClr val="bg1"/>
            </a:solidFill>
          </p:spPr>
        </p:pic>
        <p:sp>
          <p:nvSpPr>
            <p:cNvPr id="66" name="TextBox 65">
              <a:extLst>
                <a:ext uri="{FF2B5EF4-FFF2-40B4-BE49-F238E27FC236}">
                  <a16:creationId xmlns:a16="http://schemas.microsoft.com/office/drawing/2014/main" id="{BCDE5BC0-A9A8-451A-979D-64472C7F6F22}"/>
                </a:ext>
              </a:extLst>
            </p:cNvPr>
            <p:cNvSpPr txBox="1"/>
            <p:nvPr/>
          </p:nvSpPr>
          <p:spPr>
            <a:xfrm rot="18644462">
              <a:off x="2626633" y="1905369"/>
              <a:ext cx="604333" cy="138499"/>
            </a:xfrm>
            <a:prstGeom prst="rect">
              <a:avLst/>
            </a:prstGeom>
            <a:solidFill>
              <a:schemeClr val="bg1"/>
            </a:solidFill>
          </p:spPr>
          <p:txBody>
            <a:bodyPr wrap="none" lIns="0" tIns="0" rIns="0" bIns="0" rtlCol="0">
              <a:spAutoFit/>
            </a:bodyPr>
            <a:lstStyle/>
            <a:p>
              <a:r>
                <a:rPr lang="en-IE" sz="900" b="1" dirty="0">
                  <a:solidFill>
                    <a:srgbClr val="FF0000"/>
                  </a:solidFill>
                </a:rPr>
                <a:t>FULL TEXTS</a:t>
              </a:r>
            </a:p>
          </p:txBody>
        </p:sp>
        <p:sp>
          <p:nvSpPr>
            <p:cNvPr id="7" name="TextBox 6">
              <a:extLst>
                <a:ext uri="{FF2B5EF4-FFF2-40B4-BE49-F238E27FC236}">
                  <a16:creationId xmlns:a16="http://schemas.microsoft.com/office/drawing/2014/main" id="{21991E11-75A7-E779-121E-0D620DFB0BA5}"/>
                </a:ext>
              </a:extLst>
            </p:cNvPr>
            <p:cNvSpPr txBox="1"/>
            <p:nvPr/>
          </p:nvSpPr>
          <p:spPr>
            <a:xfrm>
              <a:off x="3728678" y="1712383"/>
              <a:ext cx="389850" cy="584775"/>
            </a:xfrm>
            <a:prstGeom prst="rect">
              <a:avLst/>
            </a:prstGeom>
            <a:noFill/>
          </p:spPr>
          <p:txBody>
            <a:bodyPr wrap="none" rtlCol="0">
              <a:spAutoFit/>
            </a:bodyPr>
            <a:lstStyle/>
            <a:p>
              <a:r>
                <a:rPr lang="en-IE" sz="3200" dirty="0">
                  <a:solidFill>
                    <a:srgbClr val="0556A2"/>
                  </a:solidFill>
                </a:rPr>
                <a:t>?</a:t>
              </a:r>
            </a:p>
          </p:txBody>
        </p:sp>
      </p:grpSp>
      <p:grpSp>
        <p:nvGrpSpPr>
          <p:cNvPr id="13" name="Group 12">
            <a:extLst>
              <a:ext uri="{FF2B5EF4-FFF2-40B4-BE49-F238E27FC236}">
                <a16:creationId xmlns:a16="http://schemas.microsoft.com/office/drawing/2014/main" id="{FC55F8CD-A31E-EAF6-7754-4ED3CCB6AB37}"/>
              </a:ext>
            </a:extLst>
          </p:cNvPr>
          <p:cNvGrpSpPr/>
          <p:nvPr/>
        </p:nvGrpSpPr>
        <p:grpSpPr>
          <a:xfrm>
            <a:off x="5894348" y="1361419"/>
            <a:ext cx="5993906" cy="1351652"/>
            <a:chOff x="5894348" y="1361419"/>
            <a:chExt cx="5993906" cy="1351652"/>
          </a:xfrm>
        </p:grpSpPr>
        <p:pic>
          <p:nvPicPr>
            <p:cNvPr id="28" name="Graphic 27" descr="Paper outline">
              <a:extLst>
                <a:ext uri="{FF2B5EF4-FFF2-40B4-BE49-F238E27FC236}">
                  <a16:creationId xmlns:a16="http://schemas.microsoft.com/office/drawing/2014/main" id="{6E844035-4801-5ADD-C886-0CF993AD20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52471" y="1418627"/>
              <a:ext cx="1002713" cy="1084756"/>
            </a:xfrm>
            <a:prstGeom prst="rect">
              <a:avLst/>
            </a:prstGeom>
          </p:spPr>
        </p:pic>
        <p:sp>
          <p:nvSpPr>
            <p:cNvPr id="27" name="TextBox 26">
              <a:extLst>
                <a:ext uri="{FF2B5EF4-FFF2-40B4-BE49-F238E27FC236}">
                  <a16:creationId xmlns:a16="http://schemas.microsoft.com/office/drawing/2014/main" id="{0D576802-4CBD-AF9D-2AB5-70D564655427}"/>
                </a:ext>
              </a:extLst>
            </p:cNvPr>
            <p:cNvSpPr txBox="1"/>
            <p:nvPr/>
          </p:nvSpPr>
          <p:spPr>
            <a:xfrm>
              <a:off x="8088103" y="1787917"/>
              <a:ext cx="734496" cy="584775"/>
            </a:xfrm>
            <a:prstGeom prst="rect">
              <a:avLst/>
            </a:prstGeom>
            <a:noFill/>
          </p:spPr>
          <p:txBody>
            <a:bodyPr wrap="none" rtlCol="0">
              <a:spAutoFit/>
            </a:bodyPr>
            <a:lstStyle/>
            <a:p>
              <a:r>
                <a:rPr lang="en-IE" sz="3200" dirty="0">
                  <a:solidFill>
                    <a:srgbClr val="0556A2"/>
                  </a:solidFill>
                </a:rPr>
                <a:t>OR</a:t>
              </a:r>
            </a:p>
          </p:txBody>
        </p:sp>
        <p:pic>
          <p:nvPicPr>
            <p:cNvPr id="33" name="Picture 32" descr="A blue square with yellow stars in a circle&#10;&#10;AI-generated content may be incorrect.">
              <a:extLst>
                <a:ext uri="{FF2B5EF4-FFF2-40B4-BE49-F238E27FC236}">
                  <a16:creationId xmlns:a16="http://schemas.microsoft.com/office/drawing/2014/main" id="{87B7F6A7-579F-7DA1-B4F3-07A3F32E7F1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69323" y="1698586"/>
              <a:ext cx="420753" cy="420753"/>
            </a:xfrm>
            <a:prstGeom prst="rect">
              <a:avLst/>
            </a:prstGeom>
          </p:spPr>
        </p:pic>
        <p:pic>
          <p:nvPicPr>
            <p:cNvPr id="34" name="Picture 33" descr="A logo of the oecd&#10;&#10;AI-generated content may be incorrect.">
              <a:extLst>
                <a:ext uri="{FF2B5EF4-FFF2-40B4-BE49-F238E27FC236}">
                  <a16:creationId xmlns:a16="http://schemas.microsoft.com/office/drawing/2014/main" id="{5F31F8F3-AB41-1BCB-C375-F72D2AC9C66D}"/>
                </a:ext>
              </a:extLst>
            </p:cNvPr>
            <p:cNvPicPr>
              <a:picLocks noChangeAspect="1"/>
            </p:cNvPicPr>
            <p:nvPr/>
          </p:nvPicPr>
          <p:blipFill>
            <a:blip r:embed="rId11">
              <a:extLst>
                <a:ext uri="{28A0092B-C50C-407E-A947-70E740481C1C}">
                  <a14:useLocalDpi xmlns:a14="http://schemas.microsoft.com/office/drawing/2010/main" val="0"/>
                </a:ext>
              </a:extLst>
            </a:blip>
            <a:srcRect l="12145" t="9579" r="7342" b="11111"/>
            <a:stretch>
              <a:fillRect/>
            </a:stretch>
          </p:blipFill>
          <p:spPr>
            <a:xfrm>
              <a:off x="7275286" y="2113303"/>
              <a:ext cx="475081" cy="467984"/>
            </a:xfrm>
            <a:prstGeom prst="rect">
              <a:avLst/>
            </a:prstGeom>
          </p:spPr>
        </p:pic>
        <p:pic>
          <p:nvPicPr>
            <p:cNvPr id="35" name="Graphic 34" descr="Paper outline">
              <a:extLst>
                <a:ext uri="{FF2B5EF4-FFF2-40B4-BE49-F238E27FC236}">
                  <a16:creationId xmlns:a16="http://schemas.microsoft.com/office/drawing/2014/main" id="{96B9C139-2D7A-1B27-1D79-2CB5A77B193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88720" y="1490494"/>
              <a:ext cx="1002713" cy="1084756"/>
            </a:xfrm>
            <a:prstGeom prst="rect">
              <a:avLst/>
            </a:prstGeom>
          </p:spPr>
        </p:pic>
        <p:sp>
          <p:nvSpPr>
            <p:cNvPr id="40" name="Rectangle: Rounded Corners 39">
              <a:extLst>
                <a:ext uri="{FF2B5EF4-FFF2-40B4-BE49-F238E27FC236}">
                  <a16:creationId xmlns:a16="http://schemas.microsoft.com/office/drawing/2014/main" id="{A0C0B171-F997-B152-9470-A6985245BE1B}"/>
                </a:ext>
              </a:extLst>
            </p:cNvPr>
            <p:cNvSpPr/>
            <p:nvPr/>
          </p:nvSpPr>
          <p:spPr>
            <a:xfrm>
              <a:off x="5894348" y="1423772"/>
              <a:ext cx="2039031" cy="1216115"/>
            </a:xfrm>
            <a:prstGeom prst="roundRect">
              <a:avLst/>
            </a:prstGeom>
            <a:noFill/>
            <a:ln w="28575">
              <a:solidFill>
                <a:srgbClr val="0556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8" name="Rectangle: Rounded Corners 47">
              <a:extLst>
                <a:ext uri="{FF2B5EF4-FFF2-40B4-BE49-F238E27FC236}">
                  <a16:creationId xmlns:a16="http://schemas.microsoft.com/office/drawing/2014/main" id="{797E9B45-EA89-00A1-D10E-FC2F4439BAB0}"/>
                </a:ext>
              </a:extLst>
            </p:cNvPr>
            <p:cNvSpPr/>
            <p:nvPr/>
          </p:nvSpPr>
          <p:spPr>
            <a:xfrm>
              <a:off x="9004748" y="1463831"/>
              <a:ext cx="976632" cy="1201553"/>
            </a:xfrm>
            <a:prstGeom prst="roundRect">
              <a:avLst/>
            </a:prstGeom>
            <a:noFill/>
            <a:ln w="28575">
              <a:solidFill>
                <a:srgbClr val="0556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39" name="Group 38">
              <a:extLst>
                <a:ext uri="{FF2B5EF4-FFF2-40B4-BE49-F238E27FC236}">
                  <a16:creationId xmlns:a16="http://schemas.microsoft.com/office/drawing/2014/main" id="{4DC12244-BF2C-245B-E2C1-7402F24E924F}"/>
                </a:ext>
              </a:extLst>
            </p:cNvPr>
            <p:cNvGrpSpPr/>
            <p:nvPr/>
          </p:nvGrpSpPr>
          <p:grpSpPr>
            <a:xfrm>
              <a:off x="5993123" y="1361419"/>
              <a:ext cx="850560" cy="1351652"/>
              <a:chOff x="709405" y="1323672"/>
              <a:chExt cx="850560" cy="1351652"/>
            </a:xfrm>
          </p:grpSpPr>
          <p:pic>
            <p:nvPicPr>
              <p:cNvPr id="30" name="Picture 29">
                <a:extLst>
                  <a:ext uri="{FF2B5EF4-FFF2-40B4-BE49-F238E27FC236}">
                    <a16:creationId xmlns:a16="http://schemas.microsoft.com/office/drawing/2014/main" id="{6F16C4FE-1B7B-19AD-9C45-3718DAF84A34}"/>
                  </a:ext>
                </a:extLst>
              </p:cNvPr>
              <p:cNvPicPr>
                <a:picLocks noChangeAspect="1"/>
              </p:cNvPicPr>
              <p:nvPr/>
            </p:nvPicPr>
            <p:blipFill>
              <a:blip r:embed="rId12"/>
              <a:stretch>
                <a:fillRect/>
              </a:stretch>
            </p:blipFill>
            <p:spPr>
              <a:xfrm>
                <a:off x="817350" y="1526437"/>
                <a:ext cx="742615" cy="990444"/>
              </a:xfrm>
              <a:prstGeom prst="rect">
                <a:avLst/>
              </a:prstGeom>
              <a:ln>
                <a:solidFill>
                  <a:schemeClr val="tx1"/>
                </a:solidFill>
              </a:ln>
            </p:spPr>
          </p:pic>
          <p:pic>
            <p:nvPicPr>
              <p:cNvPr id="31" name="Picture 30">
                <a:extLst>
                  <a:ext uri="{FF2B5EF4-FFF2-40B4-BE49-F238E27FC236}">
                    <a16:creationId xmlns:a16="http://schemas.microsoft.com/office/drawing/2014/main" id="{13363F4F-7495-0679-1961-EE72A91B46E4}"/>
                  </a:ext>
                </a:extLst>
              </p:cNvPr>
              <p:cNvPicPr>
                <a:picLocks noChangeAspect="1"/>
              </p:cNvPicPr>
              <p:nvPr/>
            </p:nvPicPr>
            <p:blipFill>
              <a:blip r:embed="rId12"/>
              <a:stretch>
                <a:fillRect/>
              </a:stretch>
            </p:blipFill>
            <p:spPr>
              <a:xfrm>
                <a:off x="709405" y="1505538"/>
                <a:ext cx="742615" cy="990444"/>
              </a:xfrm>
              <a:prstGeom prst="rect">
                <a:avLst/>
              </a:prstGeom>
              <a:ln>
                <a:solidFill>
                  <a:schemeClr val="tx1"/>
                </a:solidFill>
              </a:ln>
            </p:spPr>
          </p:pic>
          <p:sp>
            <p:nvSpPr>
              <p:cNvPr id="3" name="TextBox 2">
                <a:extLst>
                  <a:ext uri="{FF2B5EF4-FFF2-40B4-BE49-F238E27FC236}">
                    <a16:creationId xmlns:a16="http://schemas.microsoft.com/office/drawing/2014/main" id="{5A55E3DA-63D4-05AC-E1DF-F2CEDBD24E98}"/>
                  </a:ext>
                </a:extLst>
              </p:cNvPr>
              <p:cNvSpPr txBox="1"/>
              <p:nvPr/>
            </p:nvSpPr>
            <p:spPr>
              <a:xfrm rot="18559870">
                <a:off x="419447" y="1876387"/>
                <a:ext cx="1351652" cy="246221"/>
              </a:xfrm>
              <a:prstGeom prst="rect">
                <a:avLst/>
              </a:prstGeom>
              <a:noFill/>
            </p:spPr>
            <p:txBody>
              <a:bodyPr wrap="none" rtlCol="0">
                <a:spAutoFit/>
              </a:bodyPr>
              <a:lstStyle/>
              <a:p>
                <a:r>
                  <a:rPr lang="en-IE" sz="1000" b="1" dirty="0">
                    <a:solidFill>
                      <a:srgbClr val="FF0000"/>
                    </a:solidFill>
                  </a:rPr>
                  <a:t>SCIENTIFIC PAPERS</a:t>
                </a:r>
              </a:p>
            </p:txBody>
          </p:sp>
        </p:grpSp>
        <p:sp>
          <p:nvSpPr>
            <p:cNvPr id="16" name="TextBox 15">
              <a:extLst>
                <a:ext uri="{FF2B5EF4-FFF2-40B4-BE49-F238E27FC236}">
                  <a16:creationId xmlns:a16="http://schemas.microsoft.com/office/drawing/2014/main" id="{2689E246-8151-6123-EA6B-854AF5CE3A4A}"/>
                </a:ext>
              </a:extLst>
            </p:cNvPr>
            <p:cNvSpPr txBox="1"/>
            <p:nvPr/>
          </p:nvSpPr>
          <p:spPr>
            <a:xfrm rot="18559870">
              <a:off x="7014421" y="1958007"/>
              <a:ext cx="734496" cy="246221"/>
            </a:xfrm>
            <a:prstGeom prst="rect">
              <a:avLst/>
            </a:prstGeom>
            <a:noFill/>
          </p:spPr>
          <p:txBody>
            <a:bodyPr wrap="none" rtlCol="0">
              <a:spAutoFit/>
            </a:bodyPr>
            <a:lstStyle/>
            <a:p>
              <a:r>
                <a:rPr lang="en-IE" sz="1000" b="1" dirty="0">
                  <a:solidFill>
                    <a:srgbClr val="FF0000"/>
                  </a:solidFill>
                </a:rPr>
                <a:t>REPORTS</a:t>
              </a:r>
            </a:p>
          </p:txBody>
        </p:sp>
        <p:grpSp>
          <p:nvGrpSpPr>
            <p:cNvPr id="38" name="Group 37">
              <a:extLst>
                <a:ext uri="{FF2B5EF4-FFF2-40B4-BE49-F238E27FC236}">
                  <a16:creationId xmlns:a16="http://schemas.microsoft.com/office/drawing/2014/main" id="{21AC36FD-C54D-9396-C223-D452E398FFC4}"/>
                </a:ext>
              </a:extLst>
            </p:cNvPr>
            <p:cNvGrpSpPr/>
            <p:nvPr/>
          </p:nvGrpSpPr>
          <p:grpSpPr>
            <a:xfrm>
              <a:off x="9085998" y="1487509"/>
              <a:ext cx="850560" cy="1166986"/>
              <a:chOff x="4003571" y="1504918"/>
              <a:chExt cx="850560" cy="1166986"/>
            </a:xfrm>
          </p:grpSpPr>
          <p:pic>
            <p:nvPicPr>
              <p:cNvPr id="32" name="Picture 31">
                <a:extLst>
                  <a:ext uri="{FF2B5EF4-FFF2-40B4-BE49-F238E27FC236}">
                    <a16:creationId xmlns:a16="http://schemas.microsoft.com/office/drawing/2014/main" id="{017CDC8E-66AF-07DE-E0B2-F4AB61B2584F}"/>
                  </a:ext>
                </a:extLst>
              </p:cNvPr>
              <p:cNvPicPr>
                <a:picLocks noChangeAspect="1"/>
              </p:cNvPicPr>
              <p:nvPr/>
            </p:nvPicPr>
            <p:blipFill>
              <a:blip r:embed="rId12"/>
              <a:stretch>
                <a:fillRect/>
              </a:stretch>
            </p:blipFill>
            <p:spPr>
              <a:xfrm>
                <a:off x="4111516" y="1615352"/>
                <a:ext cx="742615" cy="990444"/>
              </a:xfrm>
              <a:prstGeom prst="rect">
                <a:avLst/>
              </a:prstGeom>
              <a:ln>
                <a:solidFill>
                  <a:schemeClr val="tx1"/>
                </a:solidFill>
              </a:ln>
            </p:spPr>
          </p:pic>
          <p:pic>
            <p:nvPicPr>
              <p:cNvPr id="36" name="Picture 35">
                <a:extLst>
                  <a:ext uri="{FF2B5EF4-FFF2-40B4-BE49-F238E27FC236}">
                    <a16:creationId xmlns:a16="http://schemas.microsoft.com/office/drawing/2014/main" id="{08B0FD81-FD5C-4E2C-4891-0D853546CA9F}"/>
                  </a:ext>
                </a:extLst>
              </p:cNvPr>
              <p:cNvPicPr>
                <a:picLocks noChangeAspect="1"/>
              </p:cNvPicPr>
              <p:nvPr/>
            </p:nvPicPr>
            <p:blipFill>
              <a:blip r:embed="rId12"/>
              <a:stretch>
                <a:fillRect/>
              </a:stretch>
            </p:blipFill>
            <p:spPr>
              <a:xfrm>
                <a:off x="4003571" y="1594453"/>
                <a:ext cx="742615" cy="990444"/>
              </a:xfrm>
              <a:prstGeom prst="rect">
                <a:avLst/>
              </a:prstGeom>
              <a:ln>
                <a:solidFill>
                  <a:schemeClr val="tx1"/>
                </a:solidFill>
              </a:ln>
            </p:spPr>
          </p:pic>
          <p:sp>
            <p:nvSpPr>
              <p:cNvPr id="37" name="TextBox 36">
                <a:extLst>
                  <a:ext uri="{FF2B5EF4-FFF2-40B4-BE49-F238E27FC236}">
                    <a16:creationId xmlns:a16="http://schemas.microsoft.com/office/drawing/2014/main" id="{3D8BB7E5-67FC-1763-E0E8-B6B65F3E7127}"/>
                  </a:ext>
                </a:extLst>
              </p:cNvPr>
              <p:cNvSpPr txBox="1"/>
              <p:nvPr/>
            </p:nvSpPr>
            <p:spPr>
              <a:xfrm rot="18559870">
                <a:off x="3805945" y="2011467"/>
                <a:ext cx="1166986" cy="153888"/>
              </a:xfrm>
              <a:prstGeom prst="rect">
                <a:avLst/>
              </a:prstGeom>
              <a:solidFill>
                <a:schemeClr val="bg1"/>
              </a:solidFill>
            </p:spPr>
            <p:txBody>
              <a:bodyPr wrap="none" lIns="0" tIns="0" rIns="0" bIns="0" rtlCol="0">
                <a:spAutoFit/>
              </a:bodyPr>
              <a:lstStyle/>
              <a:p>
                <a:r>
                  <a:rPr lang="en-IE" sz="1000" b="1" dirty="0">
                    <a:solidFill>
                      <a:srgbClr val="FF0000"/>
                    </a:solidFill>
                  </a:rPr>
                  <a:t>SCIENTIFIC PAPERS</a:t>
                </a:r>
              </a:p>
            </p:txBody>
          </p:sp>
        </p:grpSp>
        <p:grpSp>
          <p:nvGrpSpPr>
            <p:cNvPr id="58" name="Group 57">
              <a:extLst>
                <a:ext uri="{FF2B5EF4-FFF2-40B4-BE49-F238E27FC236}">
                  <a16:creationId xmlns:a16="http://schemas.microsoft.com/office/drawing/2014/main" id="{3305EBB5-892A-A0CA-26FF-CAFEA4A23BBD}"/>
                </a:ext>
              </a:extLst>
            </p:cNvPr>
            <p:cNvGrpSpPr/>
            <p:nvPr/>
          </p:nvGrpSpPr>
          <p:grpSpPr>
            <a:xfrm>
              <a:off x="10247557" y="1472162"/>
              <a:ext cx="1166464" cy="1201553"/>
              <a:chOff x="5231959" y="1436998"/>
              <a:chExt cx="1166464" cy="1201553"/>
            </a:xfrm>
          </p:grpSpPr>
          <p:grpSp>
            <p:nvGrpSpPr>
              <p:cNvPr id="56" name="Group 55">
                <a:extLst>
                  <a:ext uri="{FF2B5EF4-FFF2-40B4-BE49-F238E27FC236}">
                    <a16:creationId xmlns:a16="http://schemas.microsoft.com/office/drawing/2014/main" id="{FA3B9619-F13C-FF9F-2BA0-BA5F2704B1DF}"/>
                  </a:ext>
                </a:extLst>
              </p:cNvPr>
              <p:cNvGrpSpPr/>
              <p:nvPr/>
            </p:nvGrpSpPr>
            <p:grpSpPr>
              <a:xfrm>
                <a:off x="5231959" y="1436998"/>
                <a:ext cx="1166464" cy="1162660"/>
                <a:chOff x="5231959" y="1436998"/>
                <a:chExt cx="1166464" cy="1162660"/>
              </a:xfrm>
            </p:grpSpPr>
            <p:pic>
              <p:nvPicPr>
                <p:cNvPr id="51" name="Graphic 50" descr="Paper outline">
                  <a:extLst>
                    <a:ext uri="{FF2B5EF4-FFF2-40B4-BE49-F238E27FC236}">
                      <a16:creationId xmlns:a16="http://schemas.microsoft.com/office/drawing/2014/main" id="{E983DE37-B899-CB47-3BEF-F1B157708E2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95710" y="1436998"/>
                  <a:ext cx="1002713" cy="1084756"/>
                </a:xfrm>
                <a:prstGeom prst="rect">
                  <a:avLst/>
                </a:prstGeom>
              </p:spPr>
            </p:pic>
            <p:pic>
              <p:nvPicPr>
                <p:cNvPr id="52" name="Picture 51" descr="A blue square with yellow stars in a circle&#10;&#10;AI-generated content may be incorrect.">
                  <a:extLst>
                    <a:ext uri="{FF2B5EF4-FFF2-40B4-BE49-F238E27FC236}">
                      <a16:creationId xmlns:a16="http://schemas.microsoft.com/office/drawing/2014/main" id="{8BA445EE-4CBD-739E-2205-A9F3AE8F54D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12562" y="1716957"/>
                  <a:ext cx="420753" cy="420753"/>
                </a:xfrm>
                <a:prstGeom prst="rect">
                  <a:avLst/>
                </a:prstGeom>
              </p:spPr>
            </p:pic>
            <p:pic>
              <p:nvPicPr>
                <p:cNvPr id="53" name="Picture 52" descr="A logo of the oecd&#10;&#10;AI-generated content may be incorrect.">
                  <a:extLst>
                    <a:ext uri="{FF2B5EF4-FFF2-40B4-BE49-F238E27FC236}">
                      <a16:creationId xmlns:a16="http://schemas.microsoft.com/office/drawing/2014/main" id="{C6B9150B-FB67-C985-F0A7-E6428C84722E}"/>
                    </a:ext>
                  </a:extLst>
                </p:cNvPr>
                <p:cNvPicPr>
                  <a:picLocks noChangeAspect="1"/>
                </p:cNvPicPr>
                <p:nvPr/>
              </p:nvPicPr>
              <p:blipFill>
                <a:blip r:embed="rId11">
                  <a:extLst>
                    <a:ext uri="{28A0092B-C50C-407E-A947-70E740481C1C}">
                      <a14:useLocalDpi xmlns:a14="http://schemas.microsoft.com/office/drawing/2010/main" val="0"/>
                    </a:ext>
                  </a:extLst>
                </a:blip>
                <a:srcRect l="12145" t="9579" r="7342" b="11111"/>
                <a:stretch>
                  <a:fillRect/>
                </a:stretch>
              </p:blipFill>
              <p:spPr>
                <a:xfrm>
                  <a:off x="5618525" y="2131674"/>
                  <a:ext cx="475081" cy="467984"/>
                </a:xfrm>
                <a:prstGeom prst="rect">
                  <a:avLst/>
                </a:prstGeom>
              </p:spPr>
            </p:pic>
            <p:pic>
              <p:nvPicPr>
                <p:cNvPr id="54" name="Graphic 53" descr="Paper outline">
                  <a:extLst>
                    <a:ext uri="{FF2B5EF4-FFF2-40B4-BE49-F238E27FC236}">
                      <a16:creationId xmlns:a16="http://schemas.microsoft.com/office/drawing/2014/main" id="{E52960F4-E620-0700-ABAB-1ED536C997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31959" y="1508865"/>
                  <a:ext cx="1002713" cy="1084756"/>
                </a:xfrm>
                <a:prstGeom prst="rect">
                  <a:avLst/>
                </a:prstGeom>
              </p:spPr>
            </p:pic>
            <p:sp>
              <p:nvSpPr>
                <p:cNvPr id="55" name="TextBox 54">
                  <a:extLst>
                    <a:ext uri="{FF2B5EF4-FFF2-40B4-BE49-F238E27FC236}">
                      <a16:creationId xmlns:a16="http://schemas.microsoft.com/office/drawing/2014/main" id="{4994399E-BEFC-AA24-15D3-5179D7B87296}"/>
                    </a:ext>
                  </a:extLst>
                </p:cNvPr>
                <p:cNvSpPr txBox="1"/>
                <p:nvPr/>
              </p:nvSpPr>
              <p:spPr>
                <a:xfrm rot="18559870">
                  <a:off x="5449992" y="2022544"/>
                  <a:ext cx="549831" cy="153888"/>
                </a:xfrm>
                <a:prstGeom prst="rect">
                  <a:avLst/>
                </a:prstGeom>
                <a:solidFill>
                  <a:schemeClr val="bg1"/>
                </a:solidFill>
              </p:spPr>
              <p:txBody>
                <a:bodyPr wrap="none" lIns="0" tIns="0" rIns="0" bIns="0" rtlCol="0">
                  <a:spAutoFit/>
                </a:bodyPr>
                <a:lstStyle/>
                <a:p>
                  <a:r>
                    <a:rPr lang="en-IE" sz="1000" b="1" dirty="0">
                      <a:solidFill>
                        <a:srgbClr val="FF0000"/>
                      </a:solidFill>
                    </a:rPr>
                    <a:t>REPORTS</a:t>
                  </a:r>
                </a:p>
              </p:txBody>
            </p:sp>
          </p:grpSp>
          <p:sp>
            <p:nvSpPr>
              <p:cNvPr id="57" name="Rectangle: Rounded Corners 56">
                <a:extLst>
                  <a:ext uri="{FF2B5EF4-FFF2-40B4-BE49-F238E27FC236}">
                    <a16:creationId xmlns:a16="http://schemas.microsoft.com/office/drawing/2014/main" id="{C4ED2852-A00C-263A-42CA-519EF2485099}"/>
                  </a:ext>
                </a:extLst>
              </p:cNvPr>
              <p:cNvSpPr/>
              <p:nvPr/>
            </p:nvSpPr>
            <p:spPr>
              <a:xfrm>
                <a:off x="5278131" y="1436998"/>
                <a:ext cx="976632" cy="1201553"/>
              </a:xfrm>
              <a:prstGeom prst="roundRect">
                <a:avLst/>
              </a:prstGeom>
              <a:noFill/>
              <a:ln w="28575">
                <a:solidFill>
                  <a:srgbClr val="0556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12" name="TextBox 11">
              <a:extLst>
                <a:ext uri="{FF2B5EF4-FFF2-40B4-BE49-F238E27FC236}">
                  <a16:creationId xmlns:a16="http://schemas.microsoft.com/office/drawing/2014/main" id="{80666D8D-74DC-5E45-0CF5-9067C7DE0C6C}"/>
                </a:ext>
              </a:extLst>
            </p:cNvPr>
            <p:cNvSpPr txBox="1"/>
            <p:nvPr/>
          </p:nvSpPr>
          <p:spPr>
            <a:xfrm>
              <a:off x="11498404" y="1693721"/>
              <a:ext cx="389850" cy="584775"/>
            </a:xfrm>
            <a:prstGeom prst="rect">
              <a:avLst/>
            </a:prstGeom>
            <a:noFill/>
          </p:spPr>
          <p:txBody>
            <a:bodyPr wrap="none" rtlCol="0">
              <a:spAutoFit/>
            </a:bodyPr>
            <a:lstStyle/>
            <a:p>
              <a:r>
                <a:rPr lang="en-IE" sz="3200" dirty="0">
                  <a:solidFill>
                    <a:srgbClr val="0556A2"/>
                  </a:solidFill>
                </a:rPr>
                <a:t>?</a:t>
              </a:r>
            </a:p>
          </p:txBody>
        </p:sp>
      </p:grpSp>
    </p:spTree>
    <p:extLst>
      <p:ext uri="{BB962C8B-B14F-4D97-AF65-F5344CB8AC3E}">
        <p14:creationId xmlns:p14="http://schemas.microsoft.com/office/powerpoint/2010/main" val="237621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9">
                                            <p:txEl>
                                              <p:pRg st="2" end="2"/>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7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0D5B3-33FF-5D97-5557-659ACCCC0CE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CB97A26-0DF7-FC3A-C735-53905E25C4EA}"/>
              </a:ext>
            </a:extLst>
          </p:cNvPr>
          <p:cNvSpPr>
            <a:spLocks noGrp="1"/>
          </p:cNvSpPr>
          <p:nvPr>
            <p:ph type="title"/>
          </p:nvPr>
        </p:nvSpPr>
        <p:spPr>
          <a:xfrm>
            <a:off x="959725" y="559534"/>
            <a:ext cx="8312750" cy="257198"/>
          </a:xfrm>
        </p:spPr>
        <p:txBody>
          <a:bodyPr/>
          <a:lstStyle/>
          <a:p>
            <a:r>
              <a:rPr lang="en-US" dirty="0"/>
              <a:t>Topic modelling pipeline</a:t>
            </a:r>
          </a:p>
        </p:txBody>
      </p:sp>
      <p:sp>
        <p:nvSpPr>
          <p:cNvPr id="45" name="Freeform 313">
            <a:extLst>
              <a:ext uri="{FF2B5EF4-FFF2-40B4-BE49-F238E27FC236}">
                <a16:creationId xmlns:a16="http://schemas.microsoft.com/office/drawing/2014/main" id="{225490CF-E64A-90BD-0D89-EAF171EF3360}"/>
              </a:ext>
            </a:extLst>
          </p:cNvPr>
          <p:cNvSpPr>
            <a:spLocks/>
          </p:cNvSpPr>
          <p:nvPr/>
        </p:nvSpPr>
        <p:spPr bwMode="auto">
          <a:xfrm>
            <a:off x="3136719" y="2896007"/>
            <a:ext cx="1573200" cy="1800000"/>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B8CEDE"/>
          </a:solidFill>
          <a:ln>
            <a:noFill/>
          </a:ln>
        </p:spPr>
        <p:txBody>
          <a:bodyPr lIns="0" tIns="45720" rIns="0" bIns="45720"/>
          <a:lstStyle/>
          <a:p>
            <a:pPr>
              <a:defRPr/>
            </a:pPr>
            <a:endParaRPr lang="en-US" dirty="0"/>
          </a:p>
          <a:p>
            <a:pPr algn="ctr">
              <a:defRPr/>
            </a:pPr>
            <a:r>
              <a:rPr lang="en-US" dirty="0"/>
              <a:t>(2)</a:t>
            </a:r>
          </a:p>
          <a:p>
            <a:pPr algn="ctr">
              <a:defRPr/>
            </a:pPr>
            <a:r>
              <a:rPr lang="en-US" dirty="0"/>
              <a:t>Dimensionality reduction</a:t>
            </a:r>
          </a:p>
        </p:txBody>
      </p:sp>
      <p:sp>
        <p:nvSpPr>
          <p:cNvPr id="46" name="Freeform 314">
            <a:extLst>
              <a:ext uri="{FF2B5EF4-FFF2-40B4-BE49-F238E27FC236}">
                <a16:creationId xmlns:a16="http://schemas.microsoft.com/office/drawing/2014/main" id="{79E2091C-ED69-A76F-E96F-89C031B2345C}"/>
              </a:ext>
            </a:extLst>
          </p:cNvPr>
          <p:cNvSpPr>
            <a:spLocks/>
          </p:cNvSpPr>
          <p:nvPr/>
        </p:nvSpPr>
        <p:spPr bwMode="auto">
          <a:xfrm>
            <a:off x="5541809" y="1485785"/>
            <a:ext cx="1573200" cy="1800000"/>
          </a:xfrm>
          <a:custGeom>
            <a:avLst/>
            <a:gdLst>
              <a:gd name="T0" fmla="*/ 0 w 1385"/>
              <a:gd name="T1" fmla="*/ 400 h 1616"/>
              <a:gd name="T2" fmla="*/ 693 w 1385"/>
              <a:gd name="T3" fmla="*/ 0 h 1616"/>
              <a:gd name="T4" fmla="*/ 1385 w 1385"/>
              <a:gd name="T5" fmla="*/ 400 h 1616"/>
              <a:gd name="T6" fmla="*/ 1385 w 1385"/>
              <a:gd name="T7" fmla="*/ 1218 h 1616"/>
              <a:gd name="T8" fmla="*/ 693 w 1385"/>
              <a:gd name="T9" fmla="*/ 1616 h 1616"/>
              <a:gd name="T10" fmla="*/ 0 w 1385"/>
              <a:gd name="T11" fmla="*/ 1216 h 1616"/>
              <a:gd name="T12" fmla="*/ 0 w 1385"/>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5" h="1616">
                <a:moveTo>
                  <a:pt x="0" y="400"/>
                </a:moveTo>
                <a:lnTo>
                  <a:pt x="693" y="0"/>
                </a:lnTo>
                <a:lnTo>
                  <a:pt x="1385" y="400"/>
                </a:lnTo>
                <a:lnTo>
                  <a:pt x="1385" y="1218"/>
                </a:lnTo>
                <a:lnTo>
                  <a:pt x="693" y="1616"/>
                </a:lnTo>
                <a:lnTo>
                  <a:pt x="0" y="1216"/>
                </a:lnTo>
                <a:lnTo>
                  <a:pt x="0" y="400"/>
                </a:lnTo>
                <a:close/>
              </a:path>
            </a:pathLst>
          </a:custGeom>
          <a:solidFill>
            <a:srgbClr val="A07992"/>
          </a:solidFill>
          <a:ln>
            <a:noFill/>
          </a:ln>
        </p:spPr>
        <p:txBody>
          <a:bodyPr lIns="91440" tIns="45720" rIns="91440" bIns="45720"/>
          <a:lstStyle/>
          <a:p>
            <a:pPr algn="ctr">
              <a:defRPr/>
            </a:pPr>
            <a:endParaRPr lang="en-US" dirty="0"/>
          </a:p>
          <a:p>
            <a:pPr algn="ctr">
              <a:defRPr/>
            </a:pPr>
            <a:endParaRPr lang="en-US" dirty="0"/>
          </a:p>
          <a:p>
            <a:pPr algn="ctr">
              <a:defRPr/>
            </a:pPr>
            <a:r>
              <a:rPr lang="en-US" dirty="0"/>
              <a:t>(6)</a:t>
            </a:r>
          </a:p>
          <a:p>
            <a:pPr algn="ctr">
              <a:defRPr/>
            </a:pPr>
            <a:r>
              <a:rPr lang="en-US" dirty="0"/>
              <a:t>AI fine tuning</a:t>
            </a:r>
          </a:p>
        </p:txBody>
      </p:sp>
      <p:sp>
        <p:nvSpPr>
          <p:cNvPr id="47" name="Freeform 318">
            <a:extLst>
              <a:ext uri="{FF2B5EF4-FFF2-40B4-BE49-F238E27FC236}">
                <a16:creationId xmlns:a16="http://schemas.microsoft.com/office/drawing/2014/main" id="{D01E8C81-7180-46CA-5E70-9AE3EAA752EA}"/>
              </a:ext>
            </a:extLst>
          </p:cNvPr>
          <p:cNvSpPr>
            <a:spLocks/>
          </p:cNvSpPr>
          <p:nvPr/>
        </p:nvSpPr>
        <p:spPr bwMode="auto">
          <a:xfrm>
            <a:off x="3923319" y="1506877"/>
            <a:ext cx="1574445" cy="1800000"/>
          </a:xfrm>
          <a:custGeom>
            <a:avLst/>
            <a:gdLst>
              <a:gd name="T0" fmla="*/ 0 w 1387"/>
              <a:gd name="T1" fmla="*/ 400 h 1615"/>
              <a:gd name="T2" fmla="*/ 694 w 1387"/>
              <a:gd name="T3" fmla="*/ 0 h 1615"/>
              <a:gd name="T4" fmla="*/ 1387 w 1387"/>
              <a:gd name="T5" fmla="*/ 400 h 1615"/>
              <a:gd name="T6" fmla="*/ 1387 w 1387"/>
              <a:gd name="T7" fmla="*/ 1215 h 1615"/>
              <a:gd name="T8" fmla="*/ 694 w 1387"/>
              <a:gd name="T9" fmla="*/ 1615 h 1615"/>
              <a:gd name="T10" fmla="*/ 0 w 1387"/>
              <a:gd name="T11" fmla="*/ 1215 h 1615"/>
              <a:gd name="T12" fmla="*/ 0 w 1387"/>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7" h="1615">
                <a:moveTo>
                  <a:pt x="0" y="400"/>
                </a:moveTo>
                <a:lnTo>
                  <a:pt x="694" y="0"/>
                </a:lnTo>
                <a:lnTo>
                  <a:pt x="1387" y="400"/>
                </a:lnTo>
                <a:lnTo>
                  <a:pt x="1387" y="1215"/>
                </a:lnTo>
                <a:lnTo>
                  <a:pt x="694" y="1615"/>
                </a:lnTo>
                <a:lnTo>
                  <a:pt x="0" y="1215"/>
                </a:lnTo>
                <a:lnTo>
                  <a:pt x="0" y="400"/>
                </a:lnTo>
                <a:close/>
              </a:path>
            </a:pathLst>
          </a:custGeom>
          <a:solidFill>
            <a:schemeClr val="tx2">
              <a:lumMod val="50000"/>
              <a:lumOff val="50000"/>
            </a:schemeClr>
          </a:solidFill>
          <a:ln>
            <a:noFill/>
          </a:ln>
        </p:spPr>
        <p:txBody>
          <a:bodyPr lIns="91440" tIns="45720" rIns="91440" bIns="45720"/>
          <a:lstStyle/>
          <a:p>
            <a:pPr>
              <a:defRPr/>
            </a:pPr>
            <a:endParaRPr lang="en-US" dirty="0"/>
          </a:p>
          <a:p>
            <a:pPr>
              <a:defRPr/>
            </a:pPr>
            <a:endParaRPr lang="en-US" dirty="0"/>
          </a:p>
          <a:p>
            <a:pPr algn="ctr">
              <a:defRPr/>
            </a:pPr>
            <a:r>
              <a:rPr lang="en-US" dirty="0"/>
              <a:t>(1)</a:t>
            </a:r>
          </a:p>
          <a:p>
            <a:pPr algn="ctr">
              <a:defRPr/>
            </a:pPr>
            <a:r>
              <a:rPr lang="en-US" dirty="0"/>
              <a:t>Embeddings</a:t>
            </a:r>
          </a:p>
        </p:txBody>
      </p:sp>
      <p:sp>
        <p:nvSpPr>
          <p:cNvPr id="48" name="Freeform 315">
            <a:extLst>
              <a:ext uri="{FF2B5EF4-FFF2-40B4-BE49-F238E27FC236}">
                <a16:creationId xmlns:a16="http://schemas.microsoft.com/office/drawing/2014/main" id="{E73D84CA-ABD9-7B80-145F-9734B16331D1}"/>
              </a:ext>
            </a:extLst>
          </p:cNvPr>
          <p:cNvSpPr>
            <a:spLocks/>
          </p:cNvSpPr>
          <p:nvPr/>
        </p:nvSpPr>
        <p:spPr bwMode="auto">
          <a:xfrm>
            <a:off x="3968609" y="4285137"/>
            <a:ext cx="1573200" cy="1800000"/>
          </a:xfrm>
          <a:custGeom>
            <a:avLst/>
            <a:gdLst>
              <a:gd name="T0" fmla="*/ 0 w 1386"/>
              <a:gd name="T1" fmla="*/ 399 h 1616"/>
              <a:gd name="T2" fmla="*/ 692 w 1386"/>
              <a:gd name="T3" fmla="*/ 0 h 1616"/>
              <a:gd name="T4" fmla="*/ 1386 w 1386"/>
              <a:gd name="T5" fmla="*/ 399 h 1616"/>
              <a:gd name="T6" fmla="*/ 1386 w 1386"/>
              <a:gd name="T7" fmla="*/ 1216 h 1616"/>
              <a:gd name="T8" fmla="*/ 692 w 1386"/>
              <a:gd name="T9" fmla="*/ 1616 h 1616"/>
              <a:gd name="T10" fmla="*/ 0 w 1386"/>
              <a:gd name="T11" fmla="*/ 1216 h 1616"/>
              <a:gd name="T12" fmla="*/ 0 w 1386"/>
              <a:gd name="T13" fmla="*/ 399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399"/>
                </a:moveTo>
                <a:lnTo>
                  <a:pt x="692" y="0"/>
                </a:lnTo>
                <a:lnTo>
                  <a:pt x="1386" y="399"/>
                </a:lnTo>
                <a:lnTo>
                  <a:pt x="1386" y="1216"/>
                </a:lnTo>
                <a:lnTo>
                  <a:pt x="692" y="1616"/>
                </a:lnTo>
                <a:lnTo>
                  <a:pt x="0" y="1216"/>
                </a:lnTo>
                <a:lnTo>
                  <a:pt x="0" y="399"/>
                </a:lnTo>
                <a:close/>
              </a:path>
            </a:pathLst>
          </a:custGeom>
          <a:solidFill>
            <a:srgbClr val="E50051"/>
          </a:solidFill>
          <a:ln>
            <a:noFill/>
          </a:ln>
        </p:spPr>
        <p:txBody>
          <a:bodyPr lIns="91440" tIns="45720" rIns="91440" bIns="45720"/>
          <a:lstStyle/>
          <a:p>
            <a:pPr>
              <a:defRPr/>
            </a:pPr>
            <a:endParaRPr lang="en-US" dirty="0"/>
          </a:p>
          <a:p>
            <a:pPr>
              <a:defRPr/>
            </a:pPr>
            <a:endParaRPr lang="en-US" dirty="0"/>
          </a:p>
          <a:p>
            <a:pPr algn="ctr">
              <a:defRPr/>
            </a:pPr>
            <a:r>
              <a:rPr lang="en-US" dirty="0"/>
              <a:t>(3)</a:t>
            </a:r>
          </a:p>
          <a:p>
            <a:pPr algn="ctr">
              <a:defRPr/>
            </a:pPr>
            <a:r>
              <a:rPr lang="en-US" dirty="0"/>
              <a:t>Clustering</a:t>
            </a:r>
          </a:p>
        </p:txBody>
      </p:sp>
      <p:sp>
        <p:nvSpPr>
          <p:cNvPr id="50" name="Freeform 313">
            <a:extLst>
              <a:ext uri="{FF2B5EF4-FFF2-40B4-BE49-F238E27FC236}">
                <a16:creationId xmlns:a16="http://schemas.microsoft.com/office/drawing/2014/main" id="{70A75363-EB41-1801-2E1D-A1C980C48801}"/>
              </a:ext>
            </a:extLst>
          </p:cNvPr>
          <p:cNvSpPr>
            <a:spLocks/>
          </p:cNvSpPr>
          <p:nvPr/>
        </p:nvSpPr>
        <p:spPr bwMode="auto">
          <a:xfrm>
            <a:off x="5587099" y="4285137"/>
            <a:ext cx="1573200" cy="1800000"/>
          </a:xfrm>
          <a:custGeom>
            <a:avLst/>
            <a:gdLst>
              <a:gd name="T0" fmla="*/ 0 w 1386"/>
              <a:gd name="T1" fmla="*/ 400 h 1616"/>
              <a:gd name="T2" fmla="*/ 692 w 1386"/>
              <a:gd name="T3" fmla="*/ 0 h 1616"/>
              <a:gd name="T4" fmla="*/ 1386 w 1386"/>
              <a:gd name="T5" fmla="*/ 400 h 1616"/>
              <a:gd name="T6" fmla="*/ 1386 w 1386"/>
              <a:gd name="T7" fmla="*/ 1218 h 1616"/>
              <a:gd name="T8" fmla="*/ 692 w 1386"/>
              <a:gd name="T9" fmla="*/ 1616 h 1616"/>
              <a:gd name="T10" fmla="*/ 0 w 1386"/>
              <a:gd name="T11" fmla="*/ 1216 h 1616"/>
              <a:gd name="T12" fmla="*/ 0 w 1386"/>
              <a:gd name="T13" fmla="*/ 400 h 1616"/>
            </a:gdLst>
            <a:ahLst/>
            <a:cxnLst>
              <a:cxn ang="0">
                <a:pos x="T0" y="T1"/>
              </a:cxn>
              <a:cxn ang="0">
                <a:pos x="T2" y="T3"/>
              </a:cxn>
              <a:cxn ang="0">
                <a:pos x="T4" y="T5"/>
              </a:cxn>
              <a:cxn ang="0">
                <a:pos x="T6" y="T7"/>
              </a:cxn>
              <a:cxn ang="0">
                <a:pos x="T8" y="T9"/>
              </a:cxn>
              <a:cxn ang="0">
                <a:pos x="T10" y="T11"/>
              </a:cxn>
              <a:cxn ang="0">
                <a:pos x="T12" y="T13"/>
              </a:cxn>
            </a:cxnLst>
            <a:rect l="0" t="0" r="r" b="b"/>
            <a:pathLst>
              <a:path w="1386" h="1616">
                <a:moveTo>
                  <a:pt x="0" y="400"/>
                </a:moveTo>
                <a:lnTo>
                  <a:pt x="692" y="0"/>
                </a:lnTo>
                <a:lnTo>
                  <a:pt x="1386" y="400"/>
                </a:lnTo>
                <a:lnTo>
                  <a:pt x="1386" y="1218"/>
                </a:lnTo>
                <a:lnTo>
                  <a:pt x="692" y="1616"/>
                </a:lnTo>
                <a:lnTo>
                  <a:pt x="0" y="1216"/>
                </a:lnTo>
                <a:lnTo>
                  <a:pt x="0" y="400"/>
                </a:lnTo>
                <a:close/>
              </a:path>
            </a:pathLst>
          </a:custGeom>
          <a:solidFill>
            <a:srgbClr val="537992"/>
          </a:solidFill>
          <a:ln>
            <a:noFill/>
          </a:ln>
        </p:spPr>
        <p:txBody>
          <a:bodyPr lIns="91440" tIns="45720" rIns="91440" bIns="45720"/>
          <a:lstStyle/>
          <a:p>
            <a:pPr algn="ctr">
              <a:defRPr/>
            </a:pPr>
            <a:endParaRPr lang="en-US" dirty="0"/>
          </a:p>
          <a:p>
            <a:pPr algn="ctr">
              <a:defRPr/>
            </a:pPr>
            <a:endParaRPr lang="en-US" dirty="0"/>
          </a:p>
          <a:p>
            <a:pPr algn="ctr">
              <a:defRPr/>
            </a:pPr>
            <a:r>
              <a:rPr lang="en-US" dirty="0"/>
              <a:t>(4)</a:t>
            </a:r>
          </a:p>
          <a:p>
            <a:pPr algn="ctr">
              <a:defRPr/>
            </a:pPr>
            <a:r>
              <a:rPr lang="en-US" dirty="0"/>
              <a:t>Tokenizer</a:t>
            </a:r>
          </a:p>
        </p:txBody>
      </p:sp>
      <p:sp>
        <p:nvSpPr>
          <p:cNvPr id="55" name="Rectangle 54">
            <a:extLst>
              <a:ext uri="{FF2B5EF4-FFF2-40B4-BE49-F238E27FC236}">
                <a16:creationId xmlns:a16="http://schemas.microsoft.com/office/drawing/2014/main" id="{2E99ACAB-ACCB-95B2-BE1E-C8ACAA7EA1A0}"/>
              </a:ext>
            </a:extLst>
          </p:cNvPr>
          <p:cNvSpPr/>
          <p:nvPr/>
        </p:nvSpPr>
        <p:spPr bwMode="auto">
          <a:xfrm>
            <a:off x="1470312" y="3695531"/>
            <a:ext cx="1713023" cy="486950"/>
          </a:xfrm>
          <a:prstGeom prst="rect">
            <a:avLst/>
          </a:prstGeom>
        </p:spPr>
        <p:txBody>
          <a:bodyPr lIns="0" tIns="0" rIns="0" bIns="0">
            <a:noAutofit/>
          </a:bodyPr>
          <a:lstStyle/>
          <a:p>
            <a:pPr>
              <a:defRPr/>
            </a:pPr>
            <a:r>
              <a:rPr lang="en-US" sz="1500" dirty="0">
                <a:solidFill>
                  <a:srgbClr val="0556A2"/>
                </a:solidFill>
              </a:rPr>
              <a:t>Dimensions were reduced to facilitate clustering</a:t>
            </a:r>
          </a:p>
        </p:txBody>
      </p:sp>
      <p:pic>
        <p:nvPicPr>
          <p:cNvPr id="57" name="Picture 56" descr="A purple and blue cubes and arrows&#10;&#10;AI-generated content may be incorrect.">
            <a:extLst>
              <a:ext uri="{FF2B5EF4-FFF2-40B4-BE49-F238E27FC236}">
                <a16:creationId xmlns:a16="http://schemas.microsoft.com/office/drawing/2014/main" id="{8673FF7C-1F5A-C393-3025-15BA4877A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7" y="3336009"/>
            <a:ext cx="1353547" cy="1353547"/>
          </a:xfrm>
          <a:prstGeom prst="rect">
            <a:avLst/>
          </a:prstGeom>
        </p:spPr>
      </p:pic>
      <p:sp>
        <p:nvSpPr>
          <p:cNvPr id="59" name="TextBox 58">
            <a:extLst>
              <a:ext uri="{FF2B5EF4-FFF2-40B4-BE49-F238E27FC236}">
                <a16:creationId xmlns:a16="http://schemas.microsoft.com/office/drawing/2014/main" id="{0F377E48-AE2F-F705-E863-D373087C27E9}"/>
              </a:ext>
            </a:extLst>
          </p:cNvPr>
          <p:cNvSpPr txBox="1"/>
          <p:nvPr/>
        </p:nvSpPr>
        <p:spPr>
          <a:xfrm>
            <a:off x="1874054" y="1610777"/>
            <a:ext cx="1985460" cy="1246495"/>
          </a:xfrm>
          <a:prstGeom prst="rect">
            <a:avLst/>
          </a:prstGeom>
          <a:noFill/>
        </p:spPr>
        <p:txBody>
          <a:bodyPr wrap="square">
            <a:spAutoFit/>
          </a:bodyPr>
          <a:lstStyle/>
          <a:p>
            <a:pPr eaLnBrk="1" fontAlgn="auto" hangingPunct="1">
              <a:spcBef>
                <a:spcPts val="0"/>
              </a:spcBef>
              <a:spcAft>
                <a:spcPts val="0"/>
              </a:spcAft>
              <a:defRPr/>
            </a:pPr>
            <a:r>
              <a:rPr lang="en-US" sz="1500" dirty="0">
                <a:solidFill>
                  <a:srgbClr val="0556A2"/>
                </a:solidFill>
              </a:rPr>
              <a:t>We cast each abstract or chuck to a numerical coordinate into a highly-dimensional space</a:t>
            </a:r>
          </a:p>
        </p:txBody>
      </p:sp>
      <p:sp>
        <p:nvSpPr>
          <p:cNvPr id="63" name="TextBox 62">
            <a:extLst>
              <a:ext uri="{FF2B5EF4-FFF2-40B4-BE49-F238E27FC236}">
                <a16:creationId xmlns:a16="http://schemas.microsoft.com/office/drawing/2014/main" id="{CD1B1F7F-D810-55D5-D59A-813D4D489D7E}"/>
              </a:ext>
            </a:extLst>
          </p:cNvPr>
          <p:cNvSpPr txBox="1"/>
          <p:nvPr/>
        </p:nvSpPr>
        <p:spPr>
          <a:xfrm>
            <a:off x="0" y="4985979"/>
            <a:ext cx="2251052" cy="1015663"/>
          </a:xfrm>
          <a:prstGeom prst="rect">
            <a:avLst/>
          </a:prstGeom>
          <a:noFill/>
        </p:spPr>
        <p:txBody>
          <a:bodyPr wrap="square">
            <a:spAutoFit/>
          </a:bodyPr>
          <a:lstStyle/>
          <a:p>
            <a:pPr>
              <a:defRPr/>
            </a:pPr>
            <a:r>
              <a:rPr lang="en-US" sz="1500" dirty="0">
                <a:solidFill>
                  <a:srgbClr val="0556A2"/>
                </a:solidFill>
              </a:rPr>
              <a:t>Embeddings are clustered to prepare a set of documents and extract topics</a:t>
            </a:r>
          </a:p>
        </p:txBody>
      </p:sp>
      <p:sp>
        <p:nvSpPr>
          <p:cNvPr id="64" name="Rectangle 63">
            <a:extLst>
              <a:ext uri="{FF2B5EF4-FFF2-40B4-BE49-F238E27FC236}">
                <a16:creationId xmlns:a16="http://schemas.microsoft.com/office/drawing/2014/main" id="{2D723C5B-FB0D-0645-578A-5F2A797E407A}"/>
              </a:ext>
            </a:extLst>
          </p:cNvPr>
          <p:cNvSpPr/>
          <p:nvPr/>
        </p:nvSpPr>
        <p:spPr bwMode="auto">
          <a:xfrm>
            <a:off x="7408609" y="4865782"/>
            <a:ext cx="1885791" cy="878941"/>
          </a:xfrm>
          <a:prstGeom prst="rect">
            <a:avLst/>
          </a:prstGeom>
        </p:spPr>
        <p:txBody>
          <a:bodyPr lIns="0" tIns="0" rIns="0" bIns="0">
            <a:noAutofit/>
          </a:bodyPr>
          <a:lstStyle/>
          <a:p>
            <a:pPr>
              <a:defRPr/>
            </a:pPr>
            <a:r>
              <a:rPr lang="en-US" sz="1500" dirty="0">
                <a:solidFill>
                  <a:srgbClr val="0556A2"/>
                </a:solidFill>
              </a:rPr>
              <a:t>Subdivides documents into words or </a:t>
            </a:r>
            <a:r>
              <a:rPr lang="en-US" sz="1500" dirty="0" err="1">
                <a:solidFill>
                  <a:srgbClr val="0556A2"/>
                </a:solidFill>
              </a:rPr>
              <a:t>n_grams</a:t>
            </a:r>
            <a:r>
              <a:rPr lang="en-US" sz="1500" dirty="0">
                <a:solidFill>
                  <a:srgbClr val="0556A2"/>
                </a:solidFill>
              </a:rPr>
              <a:t> and prepares for topic selection</a:t>
            </a:r>
          </a:p>
        </p:txBody>
      </p:sp>
      <p:sp>
        <p:nvSpPr>
          <p:cNvPr id="79" name="Rectangle 78">
            <a:extLst>
              <a:ext uri="{FF2B5EF4-FFF2-40B4-BE49-F238E27FC236}">
                <a16:creationId xmlns:a16="http://schemas.microsoft.com/office/drawing/2014/main" id="{717B6F1D-12BE-ACA4-82E3-B8500F317C06}"/>
              </a:ext>
            </a:extLst>
          </p:cNvPr>
          <p:cNvSpPr/>
          <p:nvPr/>
        </p:nvSpPr>
        <p:spPr bwMode="auto">
          <a:xfrm>
            <a:off x="8068448" y="3525800"/>
            <a:ext cx="980302" cy="1068946"/>
          </a:xfrm>
          <a:prstGeom prst="rect">
            <a:avLst/>
          </a:prstGeom>
        </p:spPr>
        <p:txBody>
          <a:bodyPr lIns="0" tIns="0" rIns="0" bIns="0">
            <a:noAutofit/>
          </a:bodyPr>
          <a:lstStyle/>
          <a:p>
            <a:pPr algn="just">
              <a:defRPr/>
            </a:pPr>
            <a:r>
              <a:rPr lang="en-US" sz="1500" dirty="0">
                <a:solidFill>
                  <a:srgbClr val="0556A2"/>
                </a:solidFill>
              </a:rPr>
              <a:t>Find most statistically relevant terms</a:t>
            </a:r>
          </a:p>
        </p:txBody>
      </p:sp>
      <p:sp>
        <p:nvSpPr>
          <p:cNvPr id="84" name="Rectangle 83">
            <a:extLst>
              <a:ext uri="{FF2B5EF4-FFF2-40B4-BE49-F238E27FC236}">
                <a16:creationId xmlns:a16="http://schemas.microsoft.com/office/drawing/2014/main" id="{0DFA144B-4F7A-8EBC-3987-93FC190ADA5F}"/>
              </a:ext>
            </a:extLst>
          </p:cNvPr>
          <p:cNvSpPr/>
          <p:nvPr/>
        </p:nvSpPr>
        <p:spPr bwMode="auto">
          <a:xfrm>
            <a:off x="7452709" y="1775936"/>
            <a:ext cx="3141507" cy="1494260"/>
          </a:xfrm>
          <a:prstGeom prst="rect">
            <a:avLst/>
          </a:prstGeom>
        </p:spPr>
        <p:txBody>
          <a:bodyPr lIns="0" tIns="0" rIns="0" bIns="0">
            <a:noAutofit/>
          </a:bodyPr>
          <a:lstStyle/>
          <a:p>
            <a:pPr>
              <a:defRPr/>
            </a:pPr>
            <a:r>
              <a:rPr lang="en-US" sz="1500" dirty="0">
                <a:solidFill>
                  <a:srgbClr val="0556A2"/>
                </a:solidFill>
              </a:rPr>
              <a:t>Preliminary topics are submitted to AI (</a:t>
            </a:r>
            <a:r>
              <a:rPr lang="en-IE" sz="1500" dirty="0" err="1">
                <a:solidFill>
                  <a:srgbClr val="0556A2"/>
                </a:solidFill>
              </a:rPr>
              <a:t>KeyBERT</a:t>
            </a:r>
            <a:r>
              <a:rPr lang="en-US" sz="1500" dirty="0">
                <a:solidFill>
                  <a:srgbClr val="0556A2"/>
                </a:solidFill>
              </a:rPr>
              <a:t>) to obtain more interpretable topics</a:t>
            </a:r>
          </a:p>
        </p:txBody>
      </p:sp>
      <p:pic>
        <p:nvPicPr>
          <p:cNvPr id="2" name="Picture 1">
            <a:extLst>
              <a:ext uri="{FF2B5EF4-FFF2-40B4-BE49-F238E27FC236}">
                <a16:creationId xmlns:a16="http://schemas.microsoft.com/office/drawing/2014/main" id="{C4CEC889-03F5-2C74-E200-F93AD399238E}"/>
              </a:ext>
            </a:extLst>
          </p:cNvPr>
          <p:cNvPicPr>
            <a:picLocks noChangeAspect="1"/>
          </p:cNvPicPr>
          <p:nvPr/>
        </p:nvPicPr>
        <p:blipFill>
          <a:blip r:embed="rId4"/>
          <a:stretch>
            <a:fillRect/>
          </a:stretch>
        </p:blipFill>
        <p:spPr>
          <a:xfrm>
            <a:off x="2188990" y="5034202"/>
            <a:ext cx="1531309" cy="897543"/>
          </a:xfrm>
          <a:prstGeom prst="rect">
            <a:avLst/>
          </a:prstGeom>
        </p:spPr>
      </p:pic>
      <p:pic>
        <p:nvPicPr>
          <p:cNvPr id="3" name="Picture 2">
            <a:extLst>
              <a:ext uri="{FF2B5EF4-FFF2-40B4-BE49-F238E27FC236}">
                <a16:creationId xmlns:a16="http://schemas.microsoft.com/office/drawing/2014/main" id="{2612818A-99AD-E232-C85B-61BD0F6500D4}"/>
              </a:ext>
            </a:extLst>
          </p:cNvPr>
          <p:cNvPicPr>
            <a:picLocks noChangeAspect="1"/>
          </p:cNvPicPr>
          <p:nvPr/>
        </p:nvPicPr>
        <p:blipFill>
          <a:blip r:embed="rId5"/>
          <a:srcRect l="20620" t="12715" r="646" b="11098"/>
          <a:stretch>
            <a:fillRect/>
          </a:stretch>
        </p:blipFill>
        <p:spPr>
          <a:xfrm>
            <a:off x="9116488" y="3100260"/>
            <a:ext cx="2743345" cy="1494486"/>
          </a:xfrm>
          <a:prstGeom prst="rect">
            <a:avLst/>
          </a:prstGeom>
        </p:spPr>
      </p:pic>
      <p:pic>
        <p:nvPicPr>
          <p:cNvPr id="5" name="Picture 4">
            <a:extLst>
              <a:ext uri="{FF2B5EF4-FFF2-40B4-BE49-F238E27FC236}">
                <a16:creationId xmlns:a16="http://schemas.microsoft.com/office/drawing/2014/main" id="{59CDDC9C-82E1-0A08-4865-4DAA965499CA}"/>
              </a:ext>
            </a:extLst>
          </p:cNvPr>
          <p:cNvPicPr>
            <a:picLocks noChangeAspect="1"/>
          </p:cNvPicPr>
          <p:nvPr/>
        </p:nvPicPr>
        <p:blipFill>
          <a:blip r:embed="rId6"/>
          <a:stretch>
            <a:fillRect/>
          </a:stretch>
        </p:blipFill>
        <p:spPr>
          <a:xfrm>
            <a:off x="7242619" y="1396732"/>
            <a:ext cx="1916038" cy="1674586"/>
          </a:xfrm>
          <a:prstGeom prst="rect">
            <a:avLst/>
          </a:prstGeom>
          <a:solidFill>
            <a:schemeClr val="bg1"/>
          </a:solidFill>
        </p:spPr>
      </p:pic>
      <p:pic>
        <p:nvPicPr>
          <p:cNvPr id="11" name="Picture 10">
            <a:extLst>
              <a:ext uri="{FF2B5EF4-FFF2-40B4-BE49-F238E27FC236}">
                <a16:creationId xmlns:a16="http://schemas.microsoft.com/office/drawing/2014/main" id="{10C2B8D1-A2B5-799F-3216-46FF61468CAB}"/>
              </a:ext>
            </a:extLst>
          </p:cNvPr>
          <p:cNvPicPr>
            <a:picLocks noChangeAspect="1"/>
          </p:cNvPicPr>
          <p:nvPr/>
        </p:nvPicPr>
        <p:blipFill>
          <a:blip r:embed="rId7"/>
          <a:stretch>
            <a:fillRect/>
          </a:stretch>
        </p:blipFill>
        <p:spPr>
          <a:xfrm>
            <a:off x="9413731" y="1524481"/>
            <a:ext cx="2666285" cy="1520503"/>
          </a:xfrm>
          <a:prstGeom prst="rect">
            <a:avLst/>
          </a:prstGeom>
          <a:solidFill>
            <a:schemeClr val="bg1"/>
          </a:solidFill>
        </p:spPr>
      </p:pic>
      <p:sp>
        <p:nvSpPr>
          <p:cNvPr id="49" name="Freeform 317">
            <a:extLst>
              <a:ext uri="{FF2B5EF4-FFF2-40B4-BE49-F238E27FC236}">
                <a16:creationId xmlns:a16="http://schemas.microsoft.com/office/drawing/2014/main" id="{EF4DB117-A55F-E944-2DD1-62D1239CC057}"/>
              </a:ext>
            </a:extLst>
          </p:cNvPr>
          <p:cNvSpPr>
            <a:spLocks/>
          </p:cNvSpPr>
          <p:nvPr/>
        </p:nvSpPr>
        <p:spPr bwMode="auto">
          <a:xfrm>
            <a:off x="6373699" y="2885091"/>
            <a:ext cx="1573200" cy="1800000"/>
          </a:xfrm>
          <a:custGeom>
            <a:avLst/>
            <a:gdLst>
              <a:gd name="T0" fmla="*/ 0 w 1386"/>
              <a:gd name="T1" fmla="*/ 400 h 1615"/>
              <a:gd name="T2" fmla="*/ 694 w 1386"/>
              <a:gd name="T3" fmla="*/ 0 h 1615"/>
              <a:gd name="T4" fmla="*/ 1386 w 1386"/>
              <a:gd name="T5" fmla="*/ 400 h 1615"/>
              <a:gd name="T6" fmla="*/ 1386 w 1386"/>
              <a:gd name="T7" fmla="*/ 1215 h 1615"/>
              <a:gd name="T8" fmla="*/ 694 w 1386"/>
              <a:gd name="T9" fmla="*/ 1615 h 1615"/>
              <a:gd name="T10" fmla="*/ 0 w 1386"/>
              <a:gd name="T11" fmla="*/ 1215 h 1615"/>
              <a:gd name="T12" fmla="*/ 0 w 1386"/>
              <a:gd name="T13" fmla="*/ 400 h 1615"/>
            </a:gdLst>
            <a:ahLst/>
            <a:cxnLst>
              <a:cxn ang="0">
                <a:pos x="T0" y="T1"/>
              </a:cxn>
              <a:cxn ang="0">
                <a:pos x="T2" y="T3"/>
              </a:cxn>
              <a:cxn ang="0">
                <a:pos x="T4" y="T5"/>
              </a:cxn>
              <a:cxn ang="0">
                <a:pos x="T6" y="T7"/>
              </a:cxn>
              <a:cxn ang="0">
                <a:pos x="T8" y="T9"/>
              </a:cxn>
              <a:cxn ang="0">
                <a:pos x="T10" y="T11"/>
              </a:cxn>
              <a:cxn ang="0">
                <a:pos x="T12" y="T13"/>
              </a:cxn>
            </a:cxnLst>
            <a:rect l="0" t="0" r="r" b="b"/>
            <a:pathLst>
              <a:path w="1386" h="1615">
                <a:moveTo>
                  <a:pt x="0" y="400"/>
                </a:moveTo>
                <a:lnTo>
                  <a:pt x="694" y="0"/>
                </a:lnTo>
                <a:lnTo>
                  <a:pt x="1386" y="400"/>
                </a:lnTo>
                <a:lnTo>
                  <a:pt x="1386" y="1215"/>
                </a:lnTo>
                <a:lnTo>
                  <a:pt x="694" y="1615"/>
                </a:lnTo>
                <a:lnTo>
                  <a:pt x="0" y="1215"/>
                </a:lnTo>
                <a:lnTo>
                  <a:pt x="0" y="400"/>
                </a:lnTo>
                <a:close/>
              </a:path>
            </a:pathLst>
          </a:custGeom>
          <a:solidFill>
            <a:srgbClr val="AFAFAF"/>
          </a:solidFill>
          <a:ln>
            <a:noFill/>
          </a:ln>
        </p:spPr>
        <p:txBody>
          <a:bodyPr lIns="91440" tIns="45720" rIns="91440" bIns="45720"/>
          <a:lstStyle/>
          <a:p>
            <a:pPr algn="ctr">
              <a:defRPr/>
            </a:pPr>
            <a:endParaRPr lang="en-US" dirty="0"/>
          </a:p>
          <a:p>
            <a:pPr algn="ctr">
              <a:defRPr/>
            </a:pPr>
            <a:r>
              <a:rPr lang="en-US" dirty="0"/>
              <a:t>(5)</a:t>
            </a:r>
          </a:p>
          <a:p>
            <a:pPr algn="ctr">
              <a:defRPr/>
            </a:pPr>
            <a:r>
              <a:rPr lang="en-US" dirty="0"/>
              <a:t>Weighted scheme </a:t>
            </a:r>
          </a:p>
        </p:txBody>
      </p:sp>
      <p:sp>
        <p:nvSpPr>
          <p:cNvPr id="12" name="Arrow: Right 11">
            <a:extLst>
              <a:ext uri="{FF2B5EF4-FFF2-40B4-BE49-F238E27FC236}">
                <a16:creationId xmlns:a16="http://schemas.microsoft.com/office/drawing/2014/main" id="{04AE898A-BFAF-4CFE-C449-CDE168218B9B}"/>
              </a:ext>
            </a:extLst>
          </p:cNvPr>
          <p:cNvSpPr/>
          <p:nvPr/>
        </p:nvSpPr>
        <p:spPr>
          <a:xfrm>
            <a:off x="8959706" y="1783132"/>
            <a:ext cx="688140" cy="2778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Slide Number Placeholder 4">
            <a:extLst>
              <a:ext uri="{FF2B5EF4-FFF2-40B4-BE49-F238E27FC236}">
                <a16:creationId xmlns:a16="http://schemas.microsoft.com/office/drawing/2014/main" id="{5A617F80-550D-757A-8DD4-E9AB3741A644}"/>
              </a:ext>
            </a:extLst>
          </p:cNvPr>
          <p:cNvSpPr txBox="1">
            <a:spLocks/>
          </p:cNvSpPr>
          <p:nvPr/>
        </p:nvSpPr>
        <p:spPr>
          <a:xfrm>
            <a:off x="658091" y="635634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6DABA7-C5CC-4612-889C-A09D3482BA66}" type="slidenum">
              <a:rPr lang="en-US" smtClean="0"/>
              <a:pPr/>
              <a:t>10</a:t>
            </a:fld>
            <a:endParaRPr lang="en-US" dirty="0"/>
          </a:p>
        </p:txBody>
      </p:sp>
      <p:sp>
        <p:nvSpPr>
          <p:cNvPr id="8" name="Footer Placeholder 3">
            <a:extLst>
              <a:ext uri="{FF2B5EF4-FFF2-40B4-BE49-F238E27FC236}">
                <a16:creationId xmlns:a16="http://schemas.microsoft.com/office/drawing/2014/main" id="{0BEFB62F-1106-47E0-BEA4-6549B0CAEF22}"/>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36" name="Picture 35">
            <a:extLst>
              <a:ext uri="{FF2B5EF4-FFF2-40B4-BE49-F238E27FC236}">
                <a16:creationId xmlns:a16="http://schemas.microsoft.com/office/drawing/2014/main" id="{15A0E1B1-9865-42F8-1446-F191630EFE1F}"/>
              </a:ext>
            </a:extLst>
          </p:cNvPr>
          <p:cNvPicPr>
            <a:picLocks noChangeAspect="1"/>
          </p:cNvPicPr>
          <p:nvPr/>
        </p:nvPicPr>
        <p:blipFill>
          <a:blip r:embed="rId8">
            <a:duotone>
              <a:schemeClr val="accent4">
                <a:shade val="45000"/>
                <a:satMod val="135000"/>
              </a:schemeClr>
              <a:prstClr val="white"/>
            </a:duotone>
          </a:blip>
          <a:srcRect l="11368" r="13404"/>
          <a:stretch>
            <a:fillRect/>
          </a:stretch>
        </p:blipFill>
        <p:spPr>
          <a:xfrm>
            <a:off x="5603953" y="1457070"/>
            <a:ext cx="3459075" cy="3285507"/>
          </a:xfrm>
          <a:prstGeom prst="roundRect">
            <a:avLst>
              <a:gd name="adj" fmla="val 16667"/>
            </a:avLst>
          </a:prstGeom>
          <a:solidFill>
            <a:schemeClr val="tx2">
              <a:lumMod val="50000"/>
              <a:lumOff val="50000"/>
            </a:schemeClr>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A black background with a black square&#10;&#10;AI-generated content may be incorrect.">
            <a:extLst>
              <a:ext uri="{FF2B5EF4-FFF2-40B4-BE49-F238E27FC236}">
                <a16:creationId xmlns:a16="http://schemas.microsoft.com/office/drawing/2014/main" id="{5327E7AA-1CA5-0E5D-8E00-39732BBEAF05}"/>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87" y="29734"/>
            <a:ext cx="441413" cy="441413"/>
          </a:xfrm>
          <a:prstGeom prst="rect">
            <a:avLst/>
          </a:prstGeom>
        </p:spPr>
      </p:pic>
      <p:grpSp>
        <p:nvGrpSpPr>
          <p:cNvPr id="15" name="Group 14">
            <a:extLst>
              <a:ext uri="{FF2B5EF4-FFF2-40B4-BE49-F238E27FC236}">
                <a16:creationId xmlns:a16="http://schemas.microsoft.com/office/drawing/2014/main" id="{72A938B6-897B-8A5F-1AC2-1BA43F09D2F7}"/>
              </a:ext>
            </a:extLst>
          </p:cNvPr>
          <p:cNvGrpSpPr/>
          <p:nvPr/>
        </p:nvGrpSpPr>
        <p:grpSpPr>
          <a:xfrm>
            <a:off x="9311499" y="5246074"/>
            <a:ext cx="2768517" cy="689519"/>
            <a:chOff x="9311499" y="5246074"/>
            <a:chExt cx="2768517" cy="689519"/>
          </a:xfrm>
        </p:grpSpPr>
        <p:sp>
          <p:nvSpPr>
            <p:cNvPr id="9" name="TextBox 8">
              <a:extLst>
                <a:ext uri="{FF2B5EF4-FFF2-40B4-BE49-F238E27FC236}">
                  <a16:creationId xmlns:a16="http://schemas.microsoft.com/office/drawing/2014/main" id="{1E719221-5719-BF11-617F-B082A429A6C9}"/>
                </a:ext>
              </a:extLst>
            </p:cNvPr>
            <p:cNvSpPr txBox="1"/>
            <p:nvPr/>
          </p:nvSpPr>
          <p:spPr>
            <a:xfrm>
              <a:off x="9311499" y="5246074"/>
              <a:ext cx="2565433" cy="307777"/>
            </a:xfrm>
            <a:prstGeom prst="rect">
              <a:avLst/>
            </a:prstGeom>
            <a:noFill/>
          </p:spPr>
          <p:txBody>
            <a:bodyPr wrap="square" rtlCol="0">
              <a:spAutoFit/>
            </a:bodyPr>
            <a:lstStyle/>
            <a:p>
              <a:r>
                <a:rPr lang="en-IE" sz="1400" dirty="0">
                  <a:latin typeface="Arial" panose="020B0604020202020204" pitchFamily="34" charset="0"/>
                  <a:cs typeface="Arial" panose="020B0604020202020204" pitchFamily="34" charset="0"/>
                </a:rPr>
                <a:t>e.g. N=3 Trigram</a:t>
              </a:r>
            </a:p>
          </p:txBody>
        </p:sp>
        <p:sp>
          <p:nvSpPr>
            <p:cNvPr id="10" name="Rectangle 9">
              <a:extLst>
                <a:ext uri="{FF2B5EF4-FFF2-40B4-BE49-F238E27FC236}">
                  <a16:creationId xmlns:a16="http://schemas.microsoft.com/office/drawing/2014/main" id="{F3C361AB-2AA5-E2FC-179F-BE17EA7B8238}"/>
                </a:ext>
              </a:extLst>
            </p:cNvPr>
            <p:cNvSpPr/>
            <p:nvPr/>
          </p:nvSpPr>
          <p:spPr>
            <a:xfrm>
              <a:off x="9413731" y="5553851"/>
              <a:ext cx="548966" cy="38174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solidFill>
                    <a:schemeClr val="tx1"/>
                  </a:solidFill>
                  <a:latin typeface="Arial" panose="020B0604020202020204" pitchFamily="34" charset="0"/>
                  <a:cs typeface="Arial" panose="020B0604020202020204" pitchFamily="34" charset="0"/>
                </a:rPr>
                <a:t>life</a:t>
              </a:r>
            </a:p>
          </p:txBody>
        </p:sp>
        <p:sp>
          <p:nvSpPr>
            <p:cNvPr id="13" name="Rectangle 12">
              <a:extLst>
                <a:ext uri="{FF2B5EF4-FFF2-40B4-BE49-F238E27FC236}">
                  <a16:creationId xmlns:a16="http://schemas.microsoft.com/office/drawing/2014/main" id="{B6586BD5-E8C8-5436-D6B6-5C9EF5C3DA5F}"/>
                </a:ext>
              </a:extLst>
            </p:cNvPr>
            <p:cNvSpPr/>
            <p:nvPr/>
          </p:nvSpPr>
          <p:spPr>
            <a:xfrm>
              <a:off x="9977958" y="5553851"/>
              <a:ext cx="762220" cy="38174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solidFill>
                    <a:schemeClr val="tx1"/>
                  </a:solidFill>
                  <a:latin typeface="Arial" panose="020B0604020202020204" pitchFamily="34" charset="0"/>
                  <a:cs typeface="Arial" panose="020B0604020202020204" pitchFamily="34" charset="0"/>
                </a:rPr>
                <a:t>cycle</a:t>
              </a:r>
            </a:p>
          </p:txBody>
        </p:sp>
        <p:sp>
          <p:nvSpPr>
            <p:cNvPr id="14" name="Rectangle 13">
              <a:extLst>
                <a:ext uri="{FF2B5EF4-FFF2-40B4-BE49-F238E27FC236}">
                  <a16:creationId xmlns:a16="http://schemas.microsoft.com/office/drawing/2014/main" id="{F777A878-20C7-5A54-2085-41641E5B3CAF}"/>
                </a:ext>
              </a:extLst>
            </p:cNvPr>
            <p:cNvSpPr/>
            <p:nvPr/>
          </p:nvSpPr>
          <p:spPr>
            <a:xfrm>
              <a:off x="10765230" y="5553851"/>
              <a:ext cx="1314786" cy="38174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IE" dirty="0">
                  <a:solidFill>
                    <a:schemeClr val="tx1"/>
                  </a:solidFill>
                  <a:latin typeface="Arial" panose="020B0604020202020204" pitchFamily="34" charset="0"/>
                  <a:cs typeface="Arial" panose="020B0604020202020204" pitchFamily="34" charset="0"/>
                </a:rPr>
                <a:t>assessment</a:t>
              </a:r>
            </a:p>
          </p:txBody>
        </p:sp>
      </p:grpSp>
      <p:pic>
        <p:nvPicPr>
          <p:cNvPr id="16" name="Picture 15" descr="A red circle with a black camera in it&#10;&#10;AI-generated content may be incorrect.">
            <a:extLst>
              <a:ext uri="{FF2B5EF4-FFF2-40B4-BE49-F238E27FC236}">
                <a16:creationId xmlns:a16="http://schemas.microsoft.com/office/drawing/2014/main" id="{844EBC02-646C-EF8B-B280-F64E0725DA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6035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nodeType="clickEffect">
                                  <p:stCondLst>
                                    <p:cond delay="0"/>
                                  </p:stCondLst>
                                  <p:childTnLst>
                                    <p:animScale>
                                      <p:cBhvr>
                                        <p:cTn id="16" dur="2000" fill="hold"/>
                                        <p:tgtEl>
                                          <p:spTgt spid="36"/>
                                        </p:tgtEl>
                                      </p:cBhvr>
                                      <p:by x="50000" y="50000"/>
                                    </p:animScale>
                                  </p:childTnLst>
                                </p:cTn>
                              </p:par>
                              <p:par>
                                <p:cTn id="17" presetID="42" presetClass="path" presetSubtype="0" accel="50000" decel="50000" fill="hold" nodeType="withEffect">
                                  <p:stCondLst>
                                    <p:cond delay="0"/>
                                  </p:stCondLst>
                                  <p:childTnLst>
                                    <p:animMotion origin="layout" path="M -0.08932 0.01296 L -0.52877 -0.1287 " pathEditMode="relative" rAng="0" ptsTypes="AA">
                                      <p:cBhvr>
                                        <p:cTn id="18" dur="2000" fill="hold"/>
                                        <p:tgtEl>
                                          <p:spTgt spid="36"/>
                                        </p:tgtEl>
                                        <p:attrNameLst>
                                          <p:attrName>ppt_x</p:attrName>
                                          <p:attrName>ppt_y</p:attrName>
                                        </p:attrNameLst>
                                      </p:cBhvr>
                                      <p:rCtr x="-21979" y="-7083"/>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84"/>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left)">
                                      <p:cBhvr>
                                        <p:cTn id="75" dur="500"/>
                                        <p:tgtEl>
                                          <p:spTgt spid="12"/>
                                        </p:tgtEl>
                                      </p:cBhvr>
                                    </p:animEffect>
                                  </p:childTnLst>
                                </p:cTn>
                              </p:par>
                            </p:childTnLst>
                          </p:cTn>
                        </p:par>
                        <p:par>
                          <p:cTn id="76" fill="hold">
                            <p:stCondLst>
                              <p:cond delay="500"/>
                            </p:stCondLst>
                            <p:childTnLst>
                              <p:par>
                                <p:cTn id="77" presetID="22" presetClass="entr" presetSubtype="8"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50" grpId="0" animBg="1"/>
      <p:bldP spid="55" grpId="0"/>
      <p:bldP spid="59" grpId="0"/>
      <p:bldP spid="63" grpId="0"/>
      <p:bldP spid="64" grpId="0"/>
      <p:bldP spid="79" grpId="0"/>
      <p:bldP spid="84" grpId="0"/>
      <p:bldP spid="84" grpId="1"/>
      <p:bldP spid="4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F4FEC-367A-3802-2F8B-3BBC0BA5A6BD}"/>
              </a:ext>
            </a:extLst>
          </p:cNvPr>
          <p:cNvSpPr>
            <a:spLocks noGrp="1"/>
          </p:cNvSpPr>
          <p:nvPr>
            <p:ph type="title"/>
          </p:nvPr>
        </p:nvSpPr>
        <p:spPr>
          <a:xfrm>
            <a:off x="980498" y="541838"/>
            <a:ext cx="10613443" cy="171430"/>
          </a:xfrm>
        </p:spPr>
        <p:txBody>
          <a:bodyPr/>
          <a:lstStyle/>
          <a:p>
            <a:r>
              <a:rPr lang="en-IE" dirty="0"/>
              <a:t>Reports and Papers as a unique corpus: hierarchical clustering</a:t>
            </a:r>
          </a:p>
        </p:txBody>
      </p:sp>
      <p:sp>
        <p:nvSpPr>
          <p:cNvPr id="5" name="Slide Number Placeholder 4">
            <a:extLst>
              <a:ext uri="{FF2B5EF4-FFF2-40B4-BE49-F238E27FC236}">
                <a16:creationId xmlns:a16="http://schemas.microsoft.com/office/drawing/2014/main" id="{09A774D3-9762-29BB-FC8E-D728BCF3EFA6}"/>
              </a:ext>
            </a:extLst>
          </p:cNvPr>
          <p:cNvSpPr>
            <a:spLocks noGrp="1"/>
          </p:cNvSpPr>
          <p:nvPr>
            <p:ph type="sldNum" sz="quarter" idx="12"/>
          </p:nvPr>
        </p:nvSpPr>
        <p:spPr/>
        <p:txBody>
          <a:bodyPr/>
          <a:lstStyle/>
          <a:p>
            <a:fld id="{B66DABA7-C5CC-4612-889C-A09D3482BA66}" type="slidenum">
              <a:rPr lang="en-US" smtClean="0"/>
              <a:pPr/>
              <a:t>11</a:t>
            </a:fld>
            <a:endParaRPr lang="en-US" dirty="0"/>
          </a:p>
        </p:txBody>
      </p:sp>
      <p:sp>
        <p:nvSpPr>
          <p:cNvPr id="6" name="Footer Placeholder 3">
            <a:extLst>
              <a:ext uri="{FF2B5EF4-FFF2-40B4-BE49-F238E27FC236}">
                <a16:creationId xmlns:a16="http://schemas.microsoft.com/office/drawing/2014/main" id="{90E04272-FF95-4A15-D05D-92E916A78F12}"/>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grpSp>
        <p:nvGrpSpPr>
          <p:cNvPr id="11" name="Group 10">
            <a:extLst>
              <a:ext uri="{FF2B5EF4-FFF2-40B4-BE49-F238E27FC236}">
                <a16:creationId xmlns:a16="http://schemas.microsoft.com/office/drawing/2014/main" id="{F3867C57-D318-D2A7-DD24-03111BC26A21}"/>
              </a:ext>
            </a:extLst>
          </p:cNvPr>
          <p:cNvGrpSpPr/>
          <p:nvPr/>
        </p:nvGrpSpPr>
        <p:grpSpPr>
          <a:xfrm>
            <a:off x="90036" y="1375648"/>
            <a:ext cx="5542982" cy="4562718"/>
            <a:chOff x="179706" y="1189748"/>
            <a:chExt cx="3774577" cy="3300273"/>
          </a:xfrm>
        </p:grpSpPr>
        <p:pic>
          <p:nvPicPr>
            <p:cNvPr id="12" name="Picture 11">
              <a:extLst>
                <a:ext uri="{FF2B5EF4-FFF2-40B4-BE49-F238E27FC236}">
                  <a16:creationId xmlns:a16="http://schemas.microsoft.com/office/drawing/2014/main" id="{CFAC2445-EB86-1CF1-ED6E-E843BEC1572B}"/>
                </a:ext>
              </a:extLst>
            </p:cNvPr>
            <p:cNvPicPr>
              <a:picLocks noChangeAspect="1"/>
            </p:cNvPicPr>
            <p:nvPr/>
          </p:nvPicPr>
          <p:blipFill>
            <a:blip r:embed="rId3"/>
            <a:srcRect/>
            <a:stretch>
              <a:fillRect/>
            </a:stretch>
          </p:blipFill>
          <p:spPr>
            <a:xfrm>
              <a:off x="179706" y="1195965"/>
              <a:ext cx="3774577" cy="3294056"/>
            </a:xfrm>
            <a:prstGeom prst="rect">
              <a:avLst/>
            </a:prstGeom>
          </p:spPr>
        </p:pic>
        <p:sp>
          <p:nvSpPr>
            <p:cNvPr id="15" name="TextBox 14">
              <a:extLst>
                <a:ext uri="{FF2B5EF4-FFF2-40B4-BE49-F238E27FC236}">
                  <a16:creationId xmlns:a16="http://schemas.microsoft.com/office/drawing/2014/main" id="{335037EB-F3E9-47B5-335F-CA7D65B6BEED}"/>
                </a:ext>
              </a:extLst>
            </p:cNvPr>
            <p:cNvSpPr txBox="1"/>
            <p:nvPr/>
          </p:nvSpPr>
          <p:spPr>
            <a:xfrm>
              <a:off x="2668283" y="1189748"/>
              <a:ext cx="516167" cy="123111"/>
            </a:xfrm>
            <a:prstGeom prst="rect">
              <a:avLst/>
            </a:prstGeom>
            <a:noFill/>
          </p:spPr>
          <p:txBody>
            <a:bodyPr wrap="none" lIns="0" tIns="0" rIns="0" bIns="0" rtlCol="0" anchor="b">
              <a:spAutoFit/>
            </a:bodyPr>
            <a:lstStyle/>
            <a:p>
              <a:pPr algn="l"/>
              <a:r>
                <a:rPr lang="it-IT" sz="800" b="1">
                  <a:solidFill>
                    <a:schemeClr val="tx2"/>
                  </a:solidFill>
                  <a:latin typeface="Gadugi" panose="020B0502040204020203" pitchFamily="34" charset="0"/>
                  <a:ea typeface="Gadugi" panose="020B0502040204020203" pitchFamily="34" charset="0"/>
                </a:rPr>
                <a:t>(Full texts)</a:t>
              </a:r>
              <a:endParaRPr lang="en-IE" sz="800" b="1">
                <a:solidFill>
                  <a:schemeClr val="tx2"/>
                </a:solidFill>
                <a:latin typeface="Gadugi" panose="020B0502040204020203" pitchFamily="34" charset="0"/>
                <a:ea typeface="Gadugi" panose="020B0502040204020203" pitchFamily="34" charset="0"/>
              </a:endParaRPr>
            </a:p>
          </p:txBody>
        </p:sp>
      </p:grpSp>
      <p:grpSp>
        <p:nvGrpSpPr>
          <p:cNvPr id="16" name="Group 15">
            <a:extLst>
              <a:ext uri="{FF2B5EF4-FFF2-40B4-BE49-F238E27FC236}">
                <a16:creationId xmlns:a16="http://schemas.microsoft.com/office/drawing/2014/main" id="{46757AA3-A452-E91D-76BC-947CE0FEB8D7}"/>
              </a:ext>
            </a:extLst>
          </p:cNvPr>
          <p:cNvGrpSpPr/>
          <p:nvPr/>
        </p:nvGrpSpPr>
        <p:grpSpPr>
          <a:xfrm>
            <a:off x="6725976" y="4162704"/>
            <a:ext cx="5336174" cy="2157310"/>
            <a:chOff x="4572000" y="1989667"/>
            <a:chExt cx="4314438" cy="1510013"/>
          </a:xfrm>
        </p:grpSpPr>
        <p:pic>
          <p:nvPicPr>
            <p:cNvPr id="17" name="Picture 16">
              <a:extLst>
                <a:ext uri="{FF2B5EF4-FFF2-40B4-BE49-F238E27FC236}">
                  <a16:creationId xmlns:a16="http://schemas.microsoft.com/office/drawing/2014/main" id="{D1912080-C1D7-0C9C-C4D8-3E5714D549A6}"/>
                </a:ext>
              </a:extLst>
            </p:cNvPr>
            <p:cNvPicPr>
              <a:picLocks noChangeAspect="1"/>
            </p:cNvPicPr>
            <p:nvPr/>
          </p:nvPicPr>
          <p:blipFill>
            <a:blip r:embed="rId4"/>
            <a:srcRect b="2675"/>
            <a:stretch>
              <a:fillRect/>
            </a:stretch>
          </p:blipFill>
          <p:spPr>
            <a:xfrm>
              <a:off x="4572000" y="1989667"/>
              <a:ext cx="4314438" cy="1510013"/>
            </a:xfrm>
            <a:prstGeom prst="rect">
              <a:avLst/>
            </a:prstGeom>
          </p:spPr>
        </p:pic>
        <p:sp>
          <p:nvSpPr>
            <p:cNvPr id="18" name="TextBox 17">
              <a:extLst>
                <a:ext uri="{FF2B5EF4-FFF2-40B4-BE49-F238E27FC236}">
                  <a16:creationId xmlns:a16="http://schemas.microsoft.com/office/drawing/2014/main" id="{05668919-622C-17E9-C82B-1CD77A481B30}"/>
                </a:ext>
              </a:extLst>
            </p:cNvPr>
            <p:cNvSpPr txBox="1"/>
            <p:nvPr/>
          </p:nvSpPr>
          <p:spPr>
            <a:xfrm>
              <a:off x="7368234" y="1997386"/>
              <a:ext cx="527388" cy="123111"/>
            </a:xfrm>
            <a:prstGeom prst="rect">
              <a:avLst/>
            </a:prstGeom>
            <a:noFill/>
          </p:spPr>
          <p:txBody>
            <a:bodyPr wrap="none" lIns="0" tIns="0" rIns="0" bIns="0" rtlCol="0" anchor="b">
              <a:spAutoFit/>
            </a:bodyPr>
            <a:lstStyle/>
            <a:p>
              <a:pPr algn="l"/>
              <a:r>
                <a:rPr lang="it-IT" sz="800" b="1">
                  <a:solidFill>
                    <a:schemeClr val="tx2"/>
                  </a:solidFill>
                  <a:latin typeface="Gadugi" panose="020B0502040204020203" pitchFamily="34" charset="0"/>
                  <a:ea typeface="Gadugi" panose="020B0502040204020203" pitchFamily="34" charset="0"/>
                </a:rPr>
                <a:t>(Abstracts)</a:t>
              </a:r>
              <a:endParaRPr lang="en-IE" sz="800" b="1">
                <a:solidFill>
                  <a:schemeClr val="tx2"/>
                </a:solidFill>
                <a:latin typeface="Gadugi" panose="020B0502040204020203" pitchFamily="34" charset="0"/>
                <a:ea typeface="Gadugi" panose="020B0502040204020203" pitchFamily="34" charset="0"/>
              </a:endParaRPr>
            </a:p>
          </p:txBody>
        </p:sp>
      </p:grpSp>
      <p:pic>
        <p:nvPicPr>
          <p:cNvPr id="19" name="Picture 18">
            <a:extLst>
              <a:ext uri="{FF2B5EF4-FFF2-40B4-BE49-F238E27FC236}">
                <a16:creationId xmlns:a16="http://schemas.microsoft.com/office/drawing/2014/main" id="{1EFEC707-2D2E-7E50-306B-281A23A95569}"/>
              </a:ext>
            </a:extLst>
          </p:cNvPr>
          <p:cNvPicPr>
            <a:picLocks noChangeAspect="1"/>
          </p:cNvPicPr>
          <p:nvPr/>
        </p:nvPicPr>
        <p:blipFill>
          <a:blip r:embed="rId5"/>
          <a:srcRect l="20712" t="10185" r="61827" b="88792"/>
          <a:stretch>
            <a:fillRect/>
          </a:stretch>
        </p:blipFill>
        <p:spPr>
          <a:xfrm>
            <a:off x="6725976" y="4622533"/>
            <a:ext cx="4529611" cy="261142"/>
          </a:xfrm>
          <a:prstGeom prst="rect">
            <a:avLst/>
          </a:prstGeom>
        </p:spPr>
      </p:pic>
      <p:pic>
        <p:nvPicPr>
          <p:cNvPr id="22" name="Picture 21">
            <a:extLst>
              <a:ext uri="{FF2B5EF4-FFF2-40B4-BE49-F238E27FC236}">
                <a16:creationId xmlns:a16="http://schemas.microsoft.com/office/drawing/2014/main" id="{2E4FFE57-4F0B-A75C-66E0-CC1AA3AB0ACA}"/>
              </a:ext>
            </a:extLst>
          </p:cNvPr>
          <p:cNvPicPr>
            <a:picLocks noChangeAspect="1"/>
          </p:cNvPicPr>
          <p:nvPr/>
        </p:nvPicPr>
        <p:blipFill>
          <a:blip r:embed="rId6"/>
          <a:srcRect l="972" t="6630" r="-1" b="4842"/>
          <a:stretch>
            <a:fillRect/>
          </a:stretch>
        </p:blipFill>
        <p:spPr>
          <a:xfrm>
            <a:off x="412724" y="1941766"/>
            <a:ext cx="4245146" cy="266504"/>
          </a:xfrm>
          <a:prstGeom prst="rect">
            <a:avLst/>
          </a:prstGeom>
        </p:spPr>
      </p:pic>
      <p:pic>
        <p:nvPicPr>
          <p:cNvPr id="23" name="Picture 22">
            <a:extLst>
              <a:ext uri="{FF2B5EF4-FFF2-40B4-BE49-F238E27FC236}">
                <a16:creationId xmlns:a16="http://schemas.microsoft.com/office/drawing/2014/main" id="{0BAE8D08-06CE-55D1-AE10-A27E4468A166}"/>
              </a:ext>
            </a:extLst>
          </p:cNvPr>
          <p:cNvPicPr>
            <a:picLocks noChangeAspect="1"/>
          </p:cNvPicPr>
          <p:nvPr/>
        </p:nvPicPr>
        <p:blipFill>
          <a:blip r:embed="rId7"/>
          <a:srcRect l="263" t="7857" b="1905"/>
          <a:stretch>
            <a:fillRect/>
          </a:stretch>
        </p:blipFill>
        <p:spPr>
          <a:xfrm>
            <a:off x="134178" y="5182326"/>
            <a:ext cx="4989567" cy="216651"/>
          </a:xfrm>
          <a:prstGeom prst="rect">
            <a:avLst/>
          </a:prstGeom>
        </p:spPr>
      </p:pic>
      <p:sp>
        <p:nvSpPr>
          <p:cNvPr id="24" name="Content Placeholder 2">
            <a:extLst>
              <a:ext uri="{FF2B5EF4-FFF2-40B4-BE49-F238E27FC236}">
                <a16:creationId xmlns:a16="http://schemas.microsoft.com/office/drawing/2014/main" id="{B6B40A48-BCDC-FB1E-1BC9-27D0A3BEC30A}"/>
              </a:ext>
            </a:extLst>
          </p:cNvPr>
          <p:cNvSpPr txBox="1">
            <a:spLocks/>
          </p:cNvSpPr>
          <p:nvPr/>
        </p:nvSpPr>
        <p:spPr>
          <a:xfrm>
            <a:off x="5680920" y="1362246"/>
            <a:ext cx="6257554" cy="2864372"/>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pPr marL="285750" indent="-285750" algn="just">
              <a:buFont typeface="Arial" panose="020B0604020202020204" pitchFamily="34" charset="0"/>
              <a:buChar char="•"/>
            </a:pPr>
            <a:r>
              <a:rPr lang="en-GB" b="0" dirty="0">
                <a:solidFill>
                  <a:srgbClr val="0556A2"/>
                </a:solidFill>
                <a:latin typeface="Arial" panose="020B0604020202020204" pitchFamily="34" charset="0"/>
                <a:cs typeface="Arial" panose="020B0604020202020204" pitchFamily="34" charset="0"/>
              </a:rPr>
              <a:t>The clustering is done with the </a:t>
            </a:r>
            <a:r>
              <a:rPr lang="en-GB" dirty="0">
                <a:solidFill>
                  <a:srgbClr val="0556A2"/>
                </a:solidFill>
                <a:latin typeface="Arial" panose="020B0604020202020204" pitchFamily="34" charset="0"/>
                <a:cs typeface="Arial" panose="020B0604020202020204" pitchFamily="34" charset="0"/>
              </a:rPr>
              <a:t>HDBSCAN</a:t>
            </a:r>
            <a:r>
              <a:rPr lang="en-GB" b="0" dirty="0">
                <a:solidFill>
                  <a:srgbClr val="0556A2"/>
                </a:solidFill>
                <a:latin typeface="Arial" panose="020B0604020202020204" pitchFamily="34" charset="0"/>
                <a:cs typeface="Arial" panose="020B0604020202020204" pitchFamily="34" charset="0"/>
              </a:rPr>
              <a:t> algorithm.</a:t>
            </a:r>
          </a:p>
          <a:p>
            <a:pPr marL="285750" indent="-285750" algn="just">
              <a:buFont typeface="Arial" panose="020B0604020202020204" pitchFamily="34" charset="0"/>
              <a:buChar char="•"/>
            </a:pPr>
            <a:r>
              <a:rPr lang="en-GB" b="0" dirty="0">
                <a:solidFill>
                  <a:srgbClr val="0556A2"/>
                </a:solidFill>
                <a:latin typeface="Arial" panose="020B0604020202020204" pitchFamily="34" charset="0"/>
                <a:cs typeface="Arial" panose="020B0604020202020204" pitchFamily="34" charset="0"/>
              </a:rPr>
              <a:t>HDBSCAN clustering allows to see the topics grouped by </a:t>
            </a:r>
            <a:r>
              <a:rPr lang="en-GB" dirty="0">
                <a:solidFill>
                  <a:srgbClr val="0556A2"/>
                </a:solidFill>
                <a:latin typeface="Arial" panose="020B0604020202020204" pitchFamily="34" charset="0"/>
                <a:cs typeface="Arial" panose="020B0604020202020204" pitchFamily="34" charset="0"/>
              </a:rPr>
              <a:t>similarity</a:t>
            </a:r>
            <a:r>
              <a:rPr lang="en-GB" b="0" dirty="0">
                <a:solidFill>
                  <a:srgbClr val="0556A2"/>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en-GB" b="0" dirty="0">
                <a:solidFill>
                  <a:srgbClr val="0556A2"/>
                </a:solidFill>
                <a:latin typeface="Arial" panose="020B0604020202020204" pitchFamily="34" charset="0"/>
                <a:cs typeface="Arial" panose="020B0604020202020204" pitchFamily="34" charset="0"/>
              </a:rPr>
              <a:t>The two clustering identify </a:t>
            </a:r>
            <a:r>
              <a:rPr lang="en-GB" dirty="0">
                <a:solidFill>
                  <a:srgbClr val="0556A2"/>
                </a:solidFill>
                <a:latin typeface="Arial" panose="020B0604020202020204" pitchFamily="34" charset="0"/>
                <a:cs typeface="Arial" panose="020B0604020202020204" pitchFamily="34" charset="0"/>
              </a:rPr>
              <a:t>similar global topics</a:t>
            </a:r>
            <a:r>
              <a:rPr lang="en-GB" b="0" dirty="0">
                <a:solidFill>
                  <a:srgbClr val="0556A2"/>
                </a:solidFill>
                <a:latin typeface="Arial" panose="020B0604020202020204" pitchFamily="34" charset="0"/>
                <a:cs typeface="Arial" panose="020B0604020202020204" pitchFamily="34" charset="0"/>
              </a:rPr>
              <a:t>, but full text allows for more granularity and interpretability.</a:t>
            </a:r>
          </a:p>
          <a:p>
            <a:pPr marL="285750" indent="-285750" algn="just">
              <a:buFont typeface="Arial" panose="020B0604020202020204" pitchFamily="34" charset="0"/>
              <a:buChar char="•"/>
            </a:pPr>
            <a:r>
              <a:rPr lang="en-GB" dirty="0">
                <a:solidFill>
                  <a:srgbClr val="0556A2"/>
                </a:solidFill>
                <a:latin typeface="Arial" panose="020B0604020202020204" pitchFamily="34" charset="0"/>
                <a:cs typeface="Arial" panose="020B0604020202020204" pitchFamily="34" charset="0"/>
              </a:rPr>
              <a:t>Full text-based </a:t>
            </a:r>
            <a:r>
              <a:rPr lang="en-GB" b="0" dirty="0">
                <a:solidFill>
                  <a:srgbClr val="0556A2"/>
                </a:solidFill>
                <a:latin typeface="Arial" panose="020B0604020202020204" pitchFamily="34" charset="0"/>
                <a:cs typeface="Arial" panose="020B0604020202020204" pitchFamily="34" charset="0"/>
              </a:rPr>
              <a:t>modelling could support</a:t>
            </a:r>
            <a:r>
              <a:rPr lang="en-GB" dirty="0">
                <a:solidFill>
                  <a:srgbClr val="0556A2"/>
                </a:solidFill>
                <a:latin typeface="Arial" panose="020B0604020202020204" pitchFamily="34" charset="0"/>
                <a:cs typeface="Arial" panose="020B0604020202020204" pitchFamily="34" charset="0"/>
              </a:rPr>
              <a:t> more topics</a:t>
            </a:r>
            <a:r>
              <a:rPr lang="en-GB" b="0" dirty="0">
                <a:solidFill>
                  <a:srgbClr val="0556A2"/>
                </a:solidFill>
                <a:latin typeface="Arial" panose="020B0604020202020204" pitchFamily="34" charset="0"/>
                <a:cs typeface="Arial" panose="020B0604020202020204" pitchFamily="34" charset="0"/>
              </a:rPr>
              <a:t>, we selected</a:t>
            </a:r>
            <a:r>
              <a:rPr lang="en-GB" dirty="0">
                <a:solidFill>
                  <a:srgbClr val="0556A2"/>
                </a:solidFill>
                <a:latin typeface="Arial" panose="020B0604020202020204" pitchFamily="34" charset="0"/>
                <a:cs typeface="Arial" panose="020B0604020202020204" pitchFamily="34" charset="0"/>
              </a:rPr>
              <a:t> 58.</a:t>
            </a:r>
          </a:p>
          <a:p>
            <a:pPr marL="285750" indent="-285750" algn="just">
              <a:buFont typeface="Arial" panose="020B0604020202020204" pitchFamily="34" charset="0"/>
              <a:buChar char="•"/>
            </a:pPr>
            <a:r>
              <a:rPr lang="en-GB" dirty="0">
                <a:solidFill>
                  <a:srgbClr val="0556A2"/>
                </a:solidFill>
                <a:latin typeface="Arial" panose="020B0604020202020204" pitchFamily="34" charset="0"/>
                <a:cs typeface="Arial" panose="020B0604020202020204" pitchFamily="34" charset="0"/>
              </a:rPr>
              <a:t>Abstracts </a:t>
            </a:r>
            <a:r>
              <a:rPr lang="en-GB" b="0" dirty="0">
                <a:solidFill>
                  <a:srgbClr val="0556A2"/>
                </a:solidFill>
                <a:latin typeface="Arial" panose="020B0604020202020204" pitchFamily="34" charset="0"/>
                <a:cs typeface="Arial" panose="020B0604020202020204" pitchFamily="34" charset="0"/>
              </a:rPr>
              <a:t>evoked </a:t>
            </a:r>
            <a:r>
              <a:rPr lang="en-GB" dirty="0">
                <a:solidFill>
                  <a:srgbClr val="0556A2"/>
                </a:solidFill>
                <a:latin typeface="Arial" panose="020B0604020202020204" pitchFamily="34" charset="0"/>
                <a:cs typeface="Arial" panose="020B0604020202020204" pitchFamily="34" charset="0"/>
              </a:rPr>
              <a:t>18 topics</a:t>
            </a:r>
            <a:r>
              <a:rPr lang="en-GB" b="0" dirty="0">
                <a:solidFill>
                  <a:srgbClr val="0556A2"/>
                </a:solidFill>
                <a:latin typeface="Arial" panose="020B0604020202020204" pitchFamily="34" charset="0"/>
                <a:cs typeface="Arial" panose="020B0604020202020204" pitchFamily="34" charset="0"/>
              </a:rPr>
              <a:t>, obtained by modifying the parameters.</a:t>
            </a:r>
          </a:p>
          <a:p>
            <a:pPr marL="285750" indent="-285750" algn="just">
              <a:buFont typeface="Arial" panose="020B0604020202020204" pitchFamily="34" charset="0"/>
              <a:buChar char="•"/>
            </a:pPr>
            <a:r>
              <a:rPr lang="en-GB" b="0" dirty="0">
                <a:solidFill>
                  <a:srgbClr val="0556A2"/>
                </a:solidFill>
                <a:latin typeface="Arial" panose="020B0604020202020204" pitchFamily="34" charset="0"/>
                <a:cs typeface="Arial" panose="020B0604020202020204" pitchFamily="34" charset="0"/>
              </a:rPr>
              <a:t>Hovering on nodes we can appreciate “grouped” topics.</a:t>
            </a:r>
          </a:p>
        </p:txBody>
      </p:sp>
      <p:sp>
        <p:nvSpPr>
          <p:cNvPr id="3" name="Oval 2">
            <a:extLst>
              <a:ext uri="{FF2B5EF4-FFF2-40B4-BE49-F238E27FC236}">
                <a16:creationId xmlns:a16="http://schemas.microsoft.com/office/drawing/2014/main" id="{A3C0C44D-82E6-D721-76A6-9D6FBBA8487C}"/>
              </a:ext>
            </a:extLst>
          </p:cNvPr>
          <p:cNvSpPr/>
          <p:nvPr/>
        </p:nvSpPr>
        <p:spPr>
          <a:xfrm>
            <a:off x="4654587" y="1964088"/>
            <a:ext cx="221860" cy="22186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Oval 3">
            <a:extLst>
              <a:ext uri="{FF2B5EF4-FFF2-40B4-BE49-F238E27FC236}">
                <a16:creationId xmlns:a16="http://schemas.microsoft.com/office/drawing/2014/main" id="{C901466A-0D88-354A-B315-BE60A2AFA9FF}"/>
              </a:ext>
            </a:extLst>
          </p:cNvPr>
          <p:cNvSpPr/>
          <p:nvPr/>
        </p:nvSpPr>
        <p:spPr>
          <a:xfrm>
            <a:off x="5078220" y="5190244"/>
            <a:ext cx="221860" cy="22186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Oval 6">
            <a:extLst>
              <a:ext uri="{FF2B5EF4-FFF2-40B4-BE49-F238E27FC236}">
                <a16:creationId xmlns:a16="http://schemas.microsoft.com/office/drawing/2014/main" id="{6A625CF3-5BE1-264D-E411-520B6B6FD0BF}"/>
              </a:ext>
            </a:extLst>
          </p:cNvPr>
          <p:cNvSpPr/>
          <p:nvPr/>
        </p:nvSpPr>
        <p:spPr>
          <a:xfrm>
            <a:off x="11220593" y="4634030"/>
            <a:ext cx="221860" cy="22186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Oval 7">
            <a:extLst>
              <a:ext uri="{FF2B5EF4-FFF2-40B4-BE49-F238E27FC236}">
                <a16:creationId xmlns:a16="http://schemas.microsoft.com/office/drawing/2014/main" id="{8FA813EB-52BB-8BA3-F186-728301E8FE80}"/>
              </a:ext>
            </a:extLst>
          </p:cNvPr>
          <p:cNvSpPr/>
          <p:nvPr/>
        </p:nvSpPr>
        <p:spPr>
          <a:xfrm>
            <a:off x="11372081" y="5284796"/>
            <a:ext cx="221860" cy="22186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Picture 13">
            <a:extLst>
              <a:ext uri="{FF2B5EF4-FFF2-40B4-BE49-F238E27FC236}">
                <a16:creationId xmlns:a16="http://schemas.microsoft.com/office/drawing/2014/main" id="{D20A1BF8-D4A1-5AF4-7E27-790B68E5F733}"/>
              </a:ext>
            </a:extLst>
          </p:cNvPr>
          <p:cNvPicPr>
            <a:picLocks noChangeAspect="1"/>
          </p:cNvPicPr>
          <p:nvPr/>
        </p:nvPicPr>
        <p:blipFill>
          <a:blip r:embed="rId8"/>
          <a:stretch>
            <a:fillRect/>
          </a:stretch>
        </p:blipFill>
        <p:spPr>
          <a:xfrm>
            <a:off x="1699393" y="2385096"/>
            <a:ext cx="2722613" cy="185736"/>
          </a:xfrm>
          <a:prstGeom prst="rect">
            <a:avLst/>
          </a:prstGeom>
        </p:spPr>
      </p:pic>
      <p:sp>
        <p:nvSpPr>
          <p:cNvPr id="20" name="Oval 19">
            <a:extLst>
              <a:ext uri="{FF2B5EF4-FFF2-40B4-BE49-F238E27FC236}">
                <a16:creationId xmlns:a16="http://schemas.microsoft.com/office/drawing/2014/main" id="{9F007091-0351-3FCA-3C01-E97FC1EFE8FD}"/>
              </a:ext>
            </a:extLst>
          </p:cNvPr>
          <p:cNvSpPr/>
          <p:nvPr/>
        </p:nvSpPr>
        <p:spPr>
          <a:xfrm>
            <a:off x="4378931" y="2422624"/>
            <a:ext cx="108000" cy="108000"/>
          </a:xfrm>
          <a:prstGeom prst="ellipse">
            <a:avLst/>
          </a:prstGeom>
          <a:solidFill>
            <a:srgbClr val="0556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8" name="Picture 27">
            <a:extLst>
              <a:ext uri="{FF2B5EF4-FFF2-40B4-BE49-F238E27FC236}">
                <a16:creationId xmlns:a16="http://schemas.microsoft.com/office/drawing/2014/main" id="{35E68B3F-1C24-E0C5-B2E9-FC58A90102CB}"/>
              </a:ext>
            </a:extLst>
          </p:cNvPr>
          <p:cNvPicPr>
            <a:picLocks noChangeAspect="1"/>
          </p:cNvPicPr>
          <p:nvPr/>
        </p:nvPicPr>
        <p:blipFill>
          <a:blip r:embed="rId9"/>
          <a:stretch>
            <a:fillRect/>
          </a:stretch>
        </p:blipFill>
        <p:spPr>
          <a:xfrm>
            <a:off x="734203" y="3447838"/>
            <a:ext cx="3618270" cy="171350"/>
          </a:xfrm>
          <a:prstGeom prst="rect">
            <a:avLst/>
          </a:prstGeom>
        </p:spPr>
      </p:pic>
      <p:sp>
        <p:nvSpPr>
          <p:cNvPr id="29" name="Oval 28">
            <a:extLst>
              <a:ext uri="{FF2B5EF4-FFF2-40B4-BE49-F238E27FC236}">
                <a16:creationId xmlns:a16="http://schemas.microsoft.com/office/drawing/2014/main" id="{B98178E3-71BF-5627-8028-6B4AA9C3DA54}"/>
              </a:ext>
            </a:extLst>
          </p:cNvPr>
          <p:cNvSpPr/>
          <p:nvPr/>
        </p:nvSpPr>
        <p:spPr>
          <a:xfrm>
            <a:off x="4314006" y="3463752"/>
            <a:ext cx="108000" cy="108000"/>
          </a:xfrm>
          <a:prstGeom prst="ellipse">
            <a:avLst/>
          </a:prstGeom>
          <a:solidFill>
            <a:srgbClr val="0556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3" name="Picture 32">
            <a:extLst>
              <a:ext uri="{FF2B5EF4-FFF2-40B4-BE49-F238E27FC236}">
                <a16:creationId xmlns:a16="http://schemas.microsoft.com/office/drawing/2014/main" id="{0F5A6079-1680-1AAF-80C3-29A8C6767EA6}"/>
              </a:ext>
            </a:extLst>
          </p:cNvPr>
          <p:cNvPicPr>
            <a:picLocks noChangeAspect="1"/>
          </p:cNvPicPr>
          <p:nvPr/>
        </p:nvPicPr>
        <p:blipFill>
          <a:blip r:embed="rId10"/>
          <a:stretch>
            <a:fillRect/>
          </a:stretch>
        </p:blipFill>
        <p:spPr>
          <a:xfrm>
            <a:off x="1256849" y="4786411"/>
            <a:ext cx="3371654" cy="148239"/>
          </a:xfrm>
          <a:prstGeom prst="rect">
            <a:avLst/>
          </a:prstGeom>
        </p:spPr>
      </p:pic>
      <p:sp>
        <p:nvSpPr>
          <p:cNvPr id="34" name="Oval 33">
            <a:extLst>
              <a:ext uri="{FF2B5EF4-FFF2-40B4-BE49-F238E27FC236}">
                <a16:creationId xmlns:a16="http://schemas.microsoft.com/office/drawing/2014/main" id="{9FBA5152-46FF-38CF-390D-C3C8CDD3E567}"/>
              </a:ext>
            </a:extLst>
          </p:cNvPr>
          <p:cNvSpPr/>
          <p:nvPr/>
        </p:nvSpPr>
        <p:spPr>
          <a:xfrm>
            <a:off x="4585906" y="4806530"/>
            <a:ext cx="108000" cy="108000"/>
          </a:xfrm>
          <a:prstGeom prst="ellipse">
            <a:avLst/>
          </a:prstGeom>
          <a:solidFill>
            <a:srgbClr val="0556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 name="Picture 8" descr="A black background with a black square&#10;&#10;AI-generated content may be incorrect.">
            <a:extLst>
              <a:ext uri="{FF2B5EF4-FFF2-40B4-BE49-F238E27FC236}">
                <a16:creationId xmlns:a16="http://schemas.microsoft.com/office/drawing/2014/main" id="{ECD9E687-AAF7-5A3F-9447-EB5B6DC69D41}"/>
              </a:ext>
            </a:extLst>
          </p:cNvPr>
          <p:cNvPicPr>
            <a:picLocks noChangeAspect="1"/>
          </p:cNvPicPr>
          <p:nvPr/>
        </p:nvPicPr>
        <p:blipFill>
          <a:blip r:embed="rId11">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sp>
        <p:nvSpPr>
          <p:cNvPr id="10" name="TextBox 9">
            <a:extLst>
              <a:ext uri="{FF2B5EF4-FFF2-40B4-BE49-F238E27FC236}">
                <a16:creationId xmlns:a16="http://schemas.microsoft.com/office/drawing/2014/main" id="{E56F8E77-6D19-2AF4-EC5B-C2A04E8B9318}"/>
              </a:ext>
            </a:extLst>
          </p:cNvPr>
          <p:cNvSpPr txBox="1"/>
          <p:nvPr/>
        </p:nvSpPr>
        <p:spPr>
          <a:xfrm rot="16200000">
            <a:off x="-354448" y="3252564"/>
            <a:ext cx="924356" cy="307777"/>
          </a:xfrm>
          <a:prstGeom prst="rect">
            <a:avLst/>
          </a:prstGeom>
          <a:noFill/>
        </p:spPr>
        <p:txBody>
          <a:bodyPr wrap="none" rtlCol="0">
            <a:spAutoFit/>
          </a:bodyPr>
          <a:lstStyle/>
          <a:p>
            <a:r>
              <a:rPr lang="en-IE" sz="1400" b="1" dirty="0">
                <a:solidFill>
                  <a:srgbClr val="0556A2"/>
                </a:solidFill>
              </a:rPr>
              <a:t>58 topics</a:t>
            </a:r>
          </a:p>
        </p:txBody>
      </p:sp>
      <p:sp>
        <p:nvSpPr>
          <p:cNvPr id="13" name="TextBox 12">
            <a:extLst>
              <a:ext uri="{FF2B5EF4-FFF2-40B4-BE49-F238E27FC236}">
                <a16:creationId xmlns:a16="http://schemas.microsoft.com/office/drawing/2014/main" id="{1A568B2E-D42E-5368-E7B1-067E12E8C11C}"/>
              </a:ext>
            </a:extLst>
          </p:cNvPr>
          <p:cNvSpPr txBox="1"/>
          <p:nvPr/>
        </p:nvSpPr>
        <p:spPr>
          <a:xfrm rot="16200000">
            <a:off x="6109910" y="5191965"/>
            <a:ext cx="924356" cy="307777"/>
          </a:xfrm>
          <a:prstGeom prst="rect">
            <a:avLst/>
          </a:prstGeom>
          <a:noFill/>
        </p:spPr>
        <p:txBody>
          <a:bodyPr wrap="none" rtlCol="0">
            <a:spAutoFit/>
          </a:bodyPr>
          <a:lstStyle/>
          <a:p>
            <a:r>
              <a:rPr lang="en-IE" sz="1400" b="1" dirty="0">
                <a:solidFill>
                  <a:srgbClr val="0556A2"/>
                </a:solidFill>
              </a:rPr>
              <a:t>18 topics</a:t>
            </a:r>
          </a:p>
        </p:txBody>
      </p:sp>
      <p:pic>
        <p:nvPicPr>
          <p:cNvPr id="21" name="Picture 20">
            <a:extLst>
              <a:ext uri="{FF2B5EF4-FFF2-40B4-BE49-F238E27FC236}">
                <a16:creationId xmlns:a16="http://schemas.microsoft.com/office/drawing/2014/main" id="{2817D9BB-7298-5F08-2DF0-88CB274BC096}"/>
              </a:ext>
            </a:extLst>
          </p:cNvPr>
          <p:cNvPicPr>
            <a:picLocks noChangeAspect="1"/>
          </p:cNvPicPr>
          <p:nvPr/>
        </p:nvPicPr>
        <p:blipFill>
          <a:blip r:embed="rId12"/>
          <a:srcRect l="17252" t="14791" r="60869" b="84268"/>
          <a:stretch>
            <a:fillRect/>
          </a:stretch>
        </p:blipFill>
        <p:spPr>
          <a:xfrm>
            <a:off x="5740183" y="5279590"/>
            <a:ext cx="5683220" cy="240793"/>
          </a:xfrm>
          <a:prstGeom prst="rect">
            <a:avLst/>
          </a:prstGeom>
          <a:solidFill>
            <a:schemeClr val="bg1"/>
          </a:solidFill>
        </p:spPr>
      </p:pic>
      <p:pic>
        <p:nvPicPr>
          <p:cNvPr id="26" name="Picture 25" descr="A red circle with a black camera in it&#10;&#10;AI-generated content may be incorrect.">
            <a:extLst>
              <a:ext uri="{FF2B5EF4-FFF2-40B4-BE49-F238E27FC236}">
                <a16:creationId xmlns:a16="http://schemas.microsoft.com/office/drawing/2014/main" id="{0D9B4ACA-C0BB-1C11-5D08-AF84565D61F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273066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xEl>
                                              <p:pRg st="3" end="3"/>
                                            </p:txEl>
                                          </p:spTgt>
                                        </p:tgtEl>
                                        <p:attrNameLst>
                                          <p:attrName>style.visibility</p:attrName>
                                        </p:attrNameLst>
                                      </p:cBhvr>
                                      <p:to>
                                        <p:strVal val="visible"/>
                                      </p:to>
                                    </p:set>
                                  </p:childTnLst>
                                </p:cTn>
                              </p:par>
                              <p:par>
                                <p:cTn id="25" presetID="2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4">
                                            <p:txEl>
                                              <p:pRg st="4" end="4"/>
                                            </p:txEl>
                                          </p:spTgt>
                                        </p:tgtEl>
                                        <p:attrNameLst>
                                          <p:attrName>style.visibility</p:attrName>
                                        </p:attrNameLst>
                                      </p:cBhvr>
                                      <p:to>
                                        <p:strVal val="visible"/>
                                      </p:to>
                                    </p:se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par>
                          <p:cTn id="43" fill="hold">
                            <p:stCondLst>
                              <p:cond delay="0"/>
                            </p:stCondLst>
                            <p:childTnLst>
                              <p:par>
                                <p:cTn id="44" presetID="22" presetClass="entr" presetSubtype="2"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right)">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par>
                          <p:cTn id="51" fill="hold">
                            <p:stCondLst>
                              <p:cond delay="0"/>
                            </p:stCondLst>
                            <p:childTnLst>
                              <p:par>
                                <p:cTn id="52" presetID="22" presetClass="entr" presetSubtype="2"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right)">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par>
                                <p:cTn id="60" presetID="22" presetClass="entr" presetSubtype="2"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right)">
                                      <p:cBhvr>
                                        <p:cTn id="62" dur="500"/>
                                        <p:tgtEl>
                                          <p:spTgt spid="14"/>
                                        </p:tgtEl>
                                      </p:cBhvr>
                                    </p:animEffect>
                                  </p:childTnLst>
                                </p:cTn>
                              </p:par>
                            </p:childTnLst>
                          </p:cTn>
                        </p:par>
                        <p:par>
                          <p:cTn id="63" fill="hold">
                            <p:stCondLst>
                              <p:cond delay="500"/>
                            </p:stCondLst>
                            <p:childTnLst>
                              <p:par>
                                <p:cTn id="64" presetID="22" presetClass="entr" presetSubtype="2"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right)">
                                      <p:cBhvr>
                                        <p:cTn id="66" dur="500"/>
                                        <p:tgtEl>
                                          <p:spTgt spid="29"/>
                                        </p:tgtEl>
                                      </p:cBhvr>
                                    </p:animEffect>
                                  </p:childTnLst>
                                </p:cTn>
                              </p:par>
                              <p:par>
                                <p:cTn id="67" presetID="22" presetClass="entr" presetSubtype="2"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right)">
                                      <p:cBhvr>
                                        <p:cTn id="69" dur="500"/>
                                        <p:tgtEl>
                                          <p:spTgt spid="28"/>
                                        </p:tgtEl>
                                      </p:cBhvr>
                                    </p:animEffect>
                                  </p:childTnLst>
                                </p:cTn>
                              </p:par>
                            </p:childTnLst>
                          </p:cTn>
                        </p:par>
                        <p:par>
                          <p:cTn id="70" fill="hold">
                            <p:stCondLst>
                              <p:cond delay="1000"/>
                            </p:stCondLst>
                            <p:childTnLst>
                              <p:par>
                                <p:cTn id="71" presetID="22" presetClass="entr" presetSubtype="2"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right)">
                                      <p:cBhvr>
                                        <p:cTn id="73" dur="500"/>
                                        <p:tgtEl>
                                          <p:spTgt spid="34"/>
                                        </p:tgtEl>
                                      </p:cBhvr>
                                    </p:animEffect>
                                  </p:childTnLst>
                                </p:cTn>
                              </p:par>
                              <p:par>
                                <p:cTn id="74" presetID="22" presetClass="entr" presetSubtype="2" fill="hold"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right)">
                                      <p:cBhvr>
                                        <p:cTn id="76" dur="500"/>
                                        <p:tgtEl>
                                          <p:spTgt spid="33"/>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7"/>
                                        </p:tgtEl>
                                        <p:attrNameLst>
                                          <p:attrName>style.visibility</p:attrName>
                                        </p:attrNameLst>
                                      </p:cBhvr>
                                      <p:to>
                                        <p:strVal val="visible"/>
                                      </p:to>
                                    </p:set>
                                  </p:childTnLst>
                                </p:cTn>
                              </p:par>
                            </p:childTnLst>
                          </p:cTn>
                        </p:par>
                        <p:par>
                          <p:cTn id="81" fill="hold">
                            <p:stCondLst>
                              <p:cond delay="0"/>
                            </p:stCondLst>
                            <p:childTnLst>
                              <p:par>
                                <p:cTn id="82" presetID="22" presetClass="entr" presetSubtype="2"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right)">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8"/>
                                        </p:tgtEl>
                                        <p:attrNameLst>
                                          <p:attrName>style.visibility</p:attrName>
                                        </p:attrNameLst>
                                      </p:cBhvr>
                                      <p:to>
                                        <p:strVal val="visible"/>
                                      </p:to>
                                    </p:set>
                                  </p:childTnLst>
                                </p:cTn>
                              </p:par>
                            </p:childTnLst>
                          </p:cTn>
                        </p:par>
                        <p:par>
                          <p:cTn id="89" fill="hold">
                            <p:stCondLst>
                              <p:cond delay="0"/>
                            </p:stCondLst>
                            <p:childTnLst>
                              <p:par>
                                <p:cTn id="90" presetID="22" presetClass="entr" presetSubtype="2" fill="hold"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right)">
                                      <p:cBhvr>
                                        <p:cTn id="9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20" grpId="0" animBg="1"/>
      <p:bldP spid="29" grpId="0" animBg="1"/>
      <p:bldP spid="34" grpId="0" animBg="1"/>
      <p:bldP spid="10"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7DC5420-F24B-31C8-70E4-6762B0CBCCEE}"/>
              </a:ext>
            </a:extLst>
          </p:cNvPr>
          <p:cNvSpPr>
            <a:spLocks noGrp="1"/>
          </p:cNvSpPr>
          <p:nvPr>
            <p:ph type="sldNum" sz="quarter" idx="12"/>
          </p:nvPr>
        </p:nvSpPr>
        <p:spPr/>
        <p:txBody>
          <a:bodyPr/>
          <a:lstStyle/>
          <a:p>
            <a:fld id="{B66DABA7-C5CC-4612-889C-A09D3482BA66}" type="slidenum">
              <a:rPr lang="en-US" smtClean="0"/>
              <a:pPr/>
              <a:t>12</a:t>
            </a:fld>
            <a:endParaRPr lang="en-US"/>
          </a:p>
        </p:txBody>
      </p:sp>
      <p:sp>
        <p:nvSpPr>
          <p:cNvPr id="6" name="Footer Placeholder 3">
            <a:extLst>
              <a:ext uri="{FF2B5EF4-FFF2-40B4-BE49-F238E27FC236}">
                <a16:creationId xmlns:a16="http://schemas.microsoft.com/office/drawing/2014/main" id="{B7701EE2-2337-D1AB-53A1-F904604D0CEB}"/>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sp>
        <p:nvSpPr>
          <p:cNvPr id="7" name="Title 1">
            <a:extLst>
              <a:ext uri="{FF2B5EF4-FFF2-40B4-BE49-F238E27FC236}">
                <a16:creationId xmlns:a16="http://schemas.microsoft.com/office/drawing/2014/main" id="{0B5436E2-77DF-E405-69C2-F3E5E5C784A7}"/>
              </a:ext>
            </a:extLst>
          </p:cNvPr>
          <p:cNvSpPr>
            <a:spLocks noGrp="1"/>
          </p:cNvSpPr>
          <p:nvPr>
            <p:ph type="title"/>
          </p:nvPr>
        </p:nvSpPr>
        <p:spPr>
          <a:xfrm>
            <a:off x="1079321" y="525870"/>
            <a:ext cx="10476795" cy="318618"/>
          </a:xfrm>
        </p:spPr>
        <p:txBody>
          <a:bodyPr/>
          <a:lstStyle/>
          <a:p>
            <a:r>
              <a:rPr lang="en-IE" dirty="0"/>
              <a:t>Reports and Papers as a unique corpus: UMAP projection </a:t>
            </a:r>
          </a:p>
        </p:txBody>
      </p:sp>
      <p:pic>
        <p:nvPicPr>
          <p:cNvPr id="17" name="Picture 16">
            <a:extLst>
              <a:ext uri="{FF2B5EF4-FFF2-40B4-BE49-F238E27FC236}">
                <a16:creationId xmlns:a16="http://schemas.microsoft.com/office/drawing/2014/main" id="{D36BA57D-B219-ADD3-D43B-9638018A6D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2852" y="1469440"/>
            <a:ext cx="5623588" cy="4185286"/>
          </a:xfrm>
          <a:prstGeom prst="rect">
            <a:avLst/>
          </a:prstGeom>
        </p:spPr>
      </p:pic>
      <p:grpSp>
        <p:nvGrpSpPr>
          <p:cNvPr id="55" name="Group 54">
            <a:extLst>
              <a:ext uri="{FF2B5EF4-FFF2-40B4-BE49-F238E27FC236}">
                <a16:creationId xmlns:a16="http://schemas.microsoft.com/office/drawing/2014/main" id="{CD9902B6-621D-3BE0-7A10-86EBBFF92447}"/>
              </a:ext>
            </a:extLst>
          </p:cNvPr>
          <p:cNvGrpSpPr/>
          <p:nvPr/>
        </p:nvGrpSpPr>
        <p:grpSpPr>
          <a:xfrm>
            <a:off x="373649" y="1469440"/>
            <a:ext cx="6101297" cy="4156086"/>
            <a:chOff x="451555" y="1432277"/>
            <a:chExt cx="6101297" cy="4156086"/>
          </a:xfrm>
        </p:grpSpPr>
        <p:pic>
          <p:nvPicPr>
            <p:cNvPr id="8" name="Picture 7">
              <a:extLst>
                <a:ext uri="{FF2B5EF4-FFF2-40B4-BE49-F238E27FC236}">
                  <a16:creationId xmlns:a16="http://schemas.microsoft.com/office/drawing/2014/main" id="{B7F2E28E-315C-E6CC-679D-9A4B30D602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555" y="1432277"/>
              <a:ext cx="6101297" cy="4156086"/>
            </a:xfrm>
            <a:prstGeom prst="rect">
              <a:avLst/>
            </a:prstGeom>
          </p:spPr>
        </p:pic>
        <p:pic>
          <p:nvPicPr>
            <p:cNvPr id="10" name="Picture 9">
              <a:extLst>
                <a:ext uri="{FF2B5EF4-FFF2-40B4-BE49-F238E27FC236}">
                  <a16:creationId xmlns:a16="http://schemas.microsoft.com/office/drawing/2014/main" id="{0E39375C-43F8-DE14-0B46-D17BC0CADCD6}"/>
                </a:ext>
              </a:extLst>
            </p:cNvPr>
            <p:cNvPicPr>
              <a:picLocks noChangeAspect="1"/>
            </p:cNvPicPr>
            <p:nvPr/>
          </p:nvPicPr>
          <p:blipFill>
            <a:blip r:embed="rId5"/>
            <a:stretch>
              <a:fillRect/>
            </a:stretch>
          </p:blipFill>
          <p:spPr>
            <a:xfrm>
              <a:off x="563847" y="3148489"/>
              <a:ext cx="649812" cy="420651"/>
            </a:xfrm>
            <a:prstGeom prst="rect">
              <a:avLst/>
            </a:prstGeom>
          </p:spPr>
        </p:pic>
        <p:pic>
          <p:nvPicPr>
            <p:cNvPr id="12" name="Picture 11">
              <a:extLst>
                <a:ext uri="{FF2B5EF4-FFF2-40B4-BE49-F238E27FC236}">
                  <a16:creationId xmlns:a16="http://schemas.microsoft.com/office/drawing/2014/main" id="{02A7E694-D519-287A-FBD4-5163B06B4EEF}"/>
                </a:ext>
              </a:extLst>
            </p:cNvPr>
            <p:cNvPicPr>
              <a:picLocks noChangeAspect="1"/>
            </p:cNvPicPr>
            <p:nvPr/>
          </p:nvPicPr>
          <p:blipFill>
            <a:blip r:embed="rId6"/>
            <a:stretch>
              <a:fillRect/>
            </a:stretch>
          </p:blipFill>
          <p:spPr>
            <a:xfrm>
              <a:off x="1213659" y="2117742"/>
              <a:ext cx="668125" cy="723802"/>
            </a:xfrm>
            <a:prstGeom prst="rect">
              <a:avLst/>
            </a:prstGeom>
          </p:spPr>
        </p:pic>
        <p:pic>
          <p:nvPicPr>
            <p:cNvPr id="14" name="Picture 13">
              <a:extLst>
                <a:ext uri="{FF2B5EF4-FFF2-40B4-BE49-F238E27FC236}">
                  <a16:creationId xmlns:a16="http://schemas.microsoft.com/office/drawing/2014/main" id="{68BB9393-6DA2-7DD6-76FC-E56C14D9B5FD}"/>
                </a:ext>
              </a:extLst>
            </p:cNvPr>
            <p:cNvPicPr>
              <a:picLocks noChangeAspect="1"/>
            </p:cNvPicPr>
            <p:nvPr/>
          </p:nvPicPr>
          <p:blipFill>
            <a:blip r:embed="rId7"/>
            <a:stretch>
              <a:fillRect/>
            </a:stretch>
          </p:blipFill>
          <p:spPr>
            <a:xfrm>
              <a:off x="546923" y="3635185"/>
              <a:ext cx="649812" cy="486830"/>
            </a:xfrm>
            <a:prstGeom prst="rect">
              <a:avLst/>
            </a:prstGeom>
          </p:spPr>
        </p:pic>
        <p:pic>
          <p:nvPicPr>
            <p:cNvPr id="26" name="Picture 25">
              <a:extLst>
                <a:ext uri="{FF2B5EF4-FFF2-40B4-BE49-F238E27FC236}">
                  <a16:creationId xmlns:a16="http://schemas.microsoft.com/office/drawing/2014/main" id="{4F4FD0FD-F1F0-7860-9E70-2D11EE216FCD}"/>
                </a:ext>
              </a:extLst>
            </p:cNvPr>
            <p:cNvPicPr>
              <a:picLocks noChangeAspect="1"/>
            </p:cNvPicPr>
            <p:nvPr/>
          </p:nvPicPr>
          <p:blipFill>
            <a:blip r:embed="rId8"/>
            <a:stretch>
              <a:fillRect/>
            </a:stretch>
          </p:blipFill>
          <p:spPr>
            <a:xfrm>
              <a:off x="962000" y="4096784"/>
              <a:ext cx="390455" cy="369332"/>
            </a:xfrm>
            <a:prstGeom prst="rect">
              <a:avLst/>
            </a:prstGeom>
          </p:spPr>
        </p:pic>
        <p:pic>
          <p:nvPicPr>
            <p:cNvPr id="20" name="Picture 19">
              <a:extLst>
                <a:ext uri="{FF2B5EF4-FFF2-40B4-BE49-F238E27FC236}">
                  <a16:creationId xmlns:a16="http://schemas.microsoft.com/office/drawing/2014/main" id="{15BFF0E6-35AF-9A68-11D3-8B3817B98680}"/>
                </a:ext>
              </a:extLst>
            </p:cNvPr>
            <p:cNvPicPr>
              <a:picLocks noChangeAspect="1"/>
            </p:cNvPicPr>
            <p:nvPr/>
          </p:nvPicPr>
          <p:blipFill>
            <a:blip r:embed="rId9"/>
            <a:stretch>
              <a:fillRect/>
            </a:stretch>
          </p:blipFill>
          <p:spPr>
            <a:xfrm>
              <a:off x="1186584" y="3985340"/>
              <a:ext cx="676316" cy="590362"/>
            </a:xfrm>
            <a:prstGeom prst="rect">
              <a:avLst/>
            </a:prstGeom>
          </p:spPr>
        </p:pic>
        <p:pic>
          <p:nvPicPr>
            <p:cNvPr id="28" name="Picture 27">
              <a:extLst>
                <a:ext uri="{FF2B5EF4-FFF2-40B4-BE49-F238E27FC236}">
                  <a16:creationId xmlns:a16="http://schemas.microsoft.com/office/drawing/2014/main" id="{0C69AF56-2842-B898-FB33-0F45C448BAAF}"/>
                </a:ext>
              </a:extLst>
            </p:cNvPr>
            <p:cNvPicPr>
              <a:picLocks noChangeAspect="1"/>
            </p:cNvPicPr>
            <p:nvPr/>
          </p:nvPicPr>
          <p:blipFill>
            <a:blip r:embed="rId10"/>
            <a:stretch>
              <a:fillRect/>
            </a:stretch>
          </p:blipFill>
          <p:spPr>
            <a:xfrm>
              <a:off x="2717569" y="1724142"/>
              <a:ext cx="752190" cy="638926"/>
            </a:xfrm>
            <a:prstGeom prst="rect">
              <a:avLst/>
            </a:prstGeom>
          </p:spPr>
        </p:pic>
        <p:pic>
          <p:nvPicPr>
            <p:cNvPr id="30" name="Picture 29">
              <a:extLst>
                <a:ext uri="{FF2B5EF4-FFF2-40B4-BE49-F238E27FC236}">
                  <a16:creationId xmlns:a16="http://schemas.microsoft.com/office/drawing/2014/main" id="{FBDFAAAB-7CF1-EE8C-C3CB-949EBC94FB39}"/>
                </a:ext>
              </a:extLst>
            </p:cNvPr>
            <p:cNvPicPr>
              <a:picLocks noChangeAspect="1"/>
            </p:cNvPicPr>
            <p:nvPr/>
          </p:nvPicPr>
          <p:blipFill>
            <a:blip r:embed="rId11"/>
            <a:srcRect t="9588"/>
            <a:stretch>
              <a:fillRect/>
            </a:stretch>
          </p:blipFill>
          <p:spPr>
            <a:xfrm>
              <a:off x="3437623" y="1755860"/>
              <a:ext cx="743959" cy="553769"/>
            </a:xfrm>
            <a:prstGeom prst="rect">
              <a:avLst/>
            </a:prstGeom>
          </p:spPr>
        </p:pic>
        <p:pic>
          <p:nvPicPr>
            <p:cNvPr id="32" name="Picture 31">
              <a:extLst>
                <a:ext uri="{FF2B5EF4-FFF2-40B4-BE49-F238E27FC236}">
                  <a16:creationId xmlns:a16="http://schemas.microsoft.com/office/drawing/2014/main" id="{B4FC26DA-749C-9728-E114-8FD87F12AB3F}"/>
                </a:ext>
              </a:extLst>
            </p:cNvPr>
            <p:cNvPicPr>
              <a:picLocks noChangeAspect="1"/>
            </p:cNvPicPr>
            <p:nvPr/>
          </p:nvPicPr>
          <p:blipFill>
            <a:blip r:embed="rId12"/>
            <a:srcRect t="6856"/>
            <a:stretch>
              <a:fillRect/>
            </a:stretch>
          </p:blipFill>
          <p:spPr>
            <a:xfrm>
              <a:off x="4188622" y="1840288"/>
              <a:ext cx="662657" cy="413424"/>
            </a:xfrm>
            <a:prstGeom prst="rect">
              <a:avLst/>
            </a:prstGeom>
          </p:spPr>
        </p:pic>
        <p:pic>
          <p:nvPicPr>
            <p:cNvPr id="34" name="Picture 33">
              <a:extLst>
                <a:ext uri="{FF2B5EF4-FFF2-40B4-BE49-F238E27FC236}">
                  <a16:creationId xmlns:a16="http://schemas.microsoft.com/office/drawing/2014/main" id="{E317B678-BF45-6C70-E03A-967BB2D2F15D}"/>
                </a:ext>
              </a:extLst>
            </p:cNvPr>
            <p:cNvPicPr>
              <a:picLocks noChangeAspect="1"/>
            </p:cNvPicPr>
            <p:nvPr/>
          </p:nvPicPr>
          <p:blipFill>
            <a:blip r:embed="rId13"/>
            <a:stretch>
              <a:fillRect/>
            </a:stretch>
          </p:blipFill>
          <p:spPr>
            <a:xfrm>
              <a:off x="4858218" y="2106284"/>
              <a:ext cx="662657" cy="359031"/>
            </a:xfrm>
            <a:prstGeom prst="rect">
              <a:avLst/>
            </a:prstGeom>
          </p:spPr>
        </p:pic>
        <p:pic>
          <p:nvPicPr>
            <p:cNvPr id="36" name="Picture 35">
              <a:extLst>
                <a:ext uri="{FF2B5EF4-FFF2-40B4-BE49-F238E27FC236}">
                  <a16:creationId xmlns:a16="http://schemas.microsoft.com/office/drawing/2014/main" id="{FB8A0831-845B-0F83-BFA2-E5CBF8E4265E}"/>
                </a:ext>
              </a:extLst>
            </p:cNvPr>
            <p:cNvPicPr>
              <a:picLocks noChangeAspect="1"/>
            </p:cNvPicPr>
            <p:nvPr/>
          </p:nvPicPr>
          <p:blipFill>
            <a:blip r:embed="rId14"/>
            <a:srcRect t="7747"/>
            <a:stretch>
              <a:fillRect/>
            </a:stretch>
          </p:blipFill>
          <p:spPr>
            <a:xfrm>
              <a:off x="5370416" y="2365470"/>
              <a:ext cx="638602" cy="431220"/>
            </a:xfrm>
            <a:prstGeom prst="rect">
              <a:avLst/>
            </a:prstGeom>
          </p:spPr>
        </p:pic>
        <p:pic>
          <p:nvPicPr>
            <p:cNvPr id="38" name="Picture 37">
              <a:extLst>
                <a:ext uri="{FF2B5EF4-FFF2-40B4-BE49-F238E27FC236}">
                  <a16:creationId xmlns:a16="http://schemas.microsoft.com/office/drawing/2014/main" id="{D4A400A3-BFE1-F62E-D6E2-39FFD68B7842}"/>
                </a:ext>
              </a:extLst>
            </p:cNvPr>
            <p:cNvPicPr>
              <a:picLocks noChangeAspect="1"/>
            </p:cNvPicPr>
            <p:nvPr/>
          </p:nvPicPr>
          <p:blipFill>
            <a:blip r:embed="rId15"/>
            <a:stretch>
              <a:fillRect/>
            </a:stretch>
          </p:blipFill>
          <p:spPr>
            <a:xfrm>
              <a:off x="5657163" y="2818599"/>
              <a:ext cx="605537" cy="359217"/>
            </a:xfrm>
            <a:prstGeom prst="rect">
              <a:avLst/>
            </a:prstGeom>
          </p:spPr>
        </p:pic>
        <p:pic>
          <p:nvPicPr>
            <p:cNvPr id="40" name="Picture 39">
              <a:extLst>
                <a:ext uri="{FF2B5EF4-FFF2-40B4-BE49-F238E27FC236}">
                  <a16:creationId xmlns:a16="http://schemas.microsoft.com/office/drawing/2014/main" id="{46BB39A8-CB16-477B-8B64-3E1C40C8ED55}"/>
                </a:ext>
              </a:extLst>
            </p:cNvPr>
            <p:cNvPicPr>
              <a:picLocks noChangeAspect="1"/>
            </p:cNvPicPr>
            <p:nvPr/>
          </p:nvPicPr>
          <p:blipFill>
            <a:blip r:embed="rId16"/>
            <a:srcRect t="6702"/>
            <a:stretch>
              <a:fillRect/>
            </a:stretch>
          </p:blipFill>
          <p:spPr>
            <a:xfrm>
              <a:off x="5745106" y="3237356"/>
              <a:ext cx="698098" cy="368503"/>
            </a:xfrm>
            <a:prstGeom prst="rect">
              <a:avLst/>
            </a:prstGeom>
          </p:spPr>
        </p:pic>
        <p:pic>
          <p:nvPicPr>
            <p:cNvPr id="42" name="Picture 41">
              <a:extLst>
                <a:ext uri="{FF2B5EF4-FFF2-40B4-BE49-F238E27FC236}">
                  <a16:creationId xmlns:a16="http://schemas.microsoft.com/office/drawing/2014/main" id="{DB82C01C-9D41-F4D6-DFA8-293F856F72C8}"/>
                </a:ext>
              </a:extLst>
            </p:cNvPr>
            <p:cNvPicPr>
              <a:picLocks noChangeAspect="1"/>
            </p:cNvPicPr>
            <p:nvPr/>
          </p:nvPicPr>
          <p:blipFill>
            <a:blip r:embed="rId17"/>
            <a:srcRect l="1762" t="3956" r="3188" b="2722"/>
            <a:stretch>
              <a:fillRect/>
            </a:stretch>
          </p:blipFill>
          <p:spPr>
            <a:xfrm>
              <a:off x="5837666" y="3683444"/>
              <a:ext cx="563108" cy="397026"/>
            </a:xfrm>
            <a:prstGeom prst="rect">
              <a:avLst/>
            </a:prstGeom>
          </p:spPr>
        </p:pic>
        <p:pic>
          <p:nvPicPr>
            <p:cNvPr id="44" name="Picture 43">
              <a:extLst>
                <a:ext uri="{FF2B5EF4-FFF2-40B4-BE49-F238E27FC236}">
                  <a16:creationId xmlns:a16="http://schemas.microsoft.com/office/drawing/2014/main" id="{22A5600C-389A-BA93-4F3C-ED9755761324}"/>
                </a:ext>
              </a:extLst>
            </p:cNvPr>
            <p:cNvPicPr>
              <a:picLocks noChangeAspect="1"/>
            </p:cNvPicPr>
            <p:nvPr/>
          </p:nvPicPr>
          <p:blipFill>
            <a:blip r:embed="rId18"/>
            <a:srcRect l="4060" t="5014" r="1567" b="3482"/>
            <a:stretch>
              <a:fillRect/>
            </a:stretch>
          </p:blipFill>
          <p:spPr>
            <a:xfrm>
              <a:off x="5644675" y="4082517"/>
              <a:ext cx="493100" cy="273789"/>
            </a:xfrm>
            <a:prstGeom prst="rect">
              <a:avLst/>
            </a:prstGeom>
          </p:spPr>
        </p:pic>
        <p:pic>
          <p:nvPicPr>
            <p:cNvPr id="46" name="Picture 45">
              <a:extLst>
                <a:ext uri="{FF2B5EF4-FFF2-40B4-BE49-F238E27FC236}">
                  <a16:creationId xmlns:a16="http://schemas.microsoft.com/office/drawing/2014/main" id="{3DDB37A2-869E-2835-9E96-01FA2846CF28}"/>
                </a:ext>
              </a:extLst>
            </p:cNvPr>
            <p:cNvPicPr>
              <a:picLocks noChangeAspect="1"/>
            </p:cNvPicPr>
            <p:nvPr/>
          </p:nvPicPr>
          <p:blipFill>
            <a:blip r:embed="rId19"/>
            <a:srcRect l="2179" t="4043" r="2702" b="-1"/>
            <a:stretch>
              <a:fillRect/>
            </a:stretch>
          </p:blipFill>
          <p:spPr>
            <a:xfrm>
              <a:off x="5279166" y="4414267"/>
              <a:ext cx="597581" cy="369333"/>
            </a:xfrm>
            <a:prstGeom prst="rect">
              <a:avLst/>
            </a:prstGeom>
          </p:spPr>
        </p:pic>
        <p:pic>
          <p:nvPicPr>
            <p:cNvPr id="48" name="Picture 47">
              <a:extLst>
                <a:ext uri="{FF2B5EF4-FFF2-40B4-BE49-F238E27FC236}">
                  <a16:creationId xmlns:a16="http://schemas.microsoft.com/office/drawing/2014/main" id="{D6394D6B-1229-B284-BF93-1880948D9774}"/>
                </a:ext>
              </a:extLst>
            </p:cNvPr>
            <p:cNvPicPr>
              <a:picLocks noChangeAspect="1"/>
            </p:cNvPicPr>
            <p:nvPr/>
          </p:nvPicPr>
          <p:blipFill>
            <a:blip r:embed="rId20"/>
            <a:srcRect l="6215" t="2891" r="2974" b="4745"/>
            <a:stretch>
              <a:fillRect/>
            </a:stretch>
          </p:blipFill>
          <p:spPr>
            <a:xfrm>
              <a:off x="4846111" y="4787899"/>
              <a:ext cx="718755" cy="457610"/>
            </a:xfrm>
            <a:prstGeom prst="rect">
              <a:avLst/>
            </a:prstGeom>
          </p:spPr>
        </p:pic>
        <p:pic>
          <p:nvPicPr>
            <p:cNvPr id="50" name="Picture 49">
              <a:extLst>
                <a:ext uri="{FF2B5EF4-FFF2-40B4-BE49-F238E27FC236}">
                  <a16:creationId xmlns:a16="http://schemas.microsoft.com/office/drawing/2014/main" id="{ADBDCF51-9821-3C03-E7D4-D9BAEE631EC3}"/>
                </a:ext>
              </a:extLst>
            </p:cNvPr>
            <p:cNvPicPr>
              <a:picLocks noChangeAspect="1"/>
            </p:cNvPicPr>
            <p:nvPr/>
          </p:nvPicPr>
          <p:blipFill>
            <a:blip r:embed="rId21"/>
            <a:srcRect l="5672" t="2403" r="2874" b="5777"/>
            <a:stretch>
              <a:fillRect/>
            </a:stretch>
          </p:blipFill>
          <p:spPr>
            <a:xfrm>
              <a:off x="4181582" y="5010728"/>
              <a:ext cx="665497" cy="457610"/>
            </a:xfrm>
            <a:prstGeom prst="rect">
              <a:avLst/>
            </a:prstGeom>
          </p:spPr>
        </p:pic>
        <p:pic>
          <p:nvPicPr>
            <p:cNvPr id="52" name="Picture 51">
              <a:extLst>
                <a:ext uri="{FF2B5EF4-FFF2-40B4-BE49-F238E27FC236}">
                  <a16:creationId xmlns:a16="http://schemas.microsoft.com/office/drawing/2014/main" id="{26D95182-260F-219A-BC52-DE6C91A8484B}"/>
                </a:ext>
              </a:extLst>
            </p:cNvPr>
            <p:cNvPicPr>
              <a:picLocks noChangeAspect="1"/>
            </p:cNvPicPr>
            <p:nvPr/>
          </p:nvPicPr>
          <p:blipFill>
            <a:blip r:embed="rId22"/>
            <a:srcRect l="2975" t="6113" r="5804" b="3807"/>
            <a:stretch>
              <a:fillRect/>
            </a:stretch>
          </p:blipFill>
          <p:spPr>
            <a:xfrm>
              <a:off x="3547665" y="5109125"/>
              <a:ext cx="562269" cy="431848"/>
            </a:xfrm>
            <a:prstGeom prst="rect">
              <a:avLst/>
            </a:prstGeom>
          </p:spPr>
        </p:pic>
        <p:pic>
          <p:nvPicPr>
            <p:cNvPr id="54" name="Picture 53">
              <a:extLst>
                <a:ext uri="{FF2B5EF4-FFF2-40B4-BE49-F238E27FC236}">
                  <a16:creationId xmlns:a16="http://schemas.microsoft.com/office/drawing/2014/main" id="{FE94564E-2513-6105-BA54-106A450D17BD}"/>
                </a:ext>
              </a:extLst>
            </p:cNvPr>
            <p:cNvPicPr>
              <a:picLocks noChangeAspect="1"/>
            </p:cNvPicPr>
            <p:nvPr/>
          </p:nvPicPr>
          <p:blipFill>
            <a:blip r:embed="rId23"/>
            <a:srcRect l="4487" t="5711" r="4576" b="1675"/>
            <a:stretch>
              <a:fillRect/>
            </a:stretch>
          </p:blipFill>
          <p:spPr>
            <a:xfrm>
              <a:off x="2795862" y="5099199"/>
              <a:ext cx="673897" cy="489164"/>
            </a:xfrm>
            <a:prstGeom prst="rect">
              <a:avLst/>
            </a:prstGeom>
          </p:spPr>
        </p:pic>
      </p:grpSp>
      <p:sp>
        <p:nvSpPr>
          <p:cNvPr id="21" name="Oval 20">
            <a:extLst>
              <a:ext uri="{FF2B5EF4-FFF2-40B4-BE49-F238E27FC236}">
                <a16:creationId xmlns:a16="http://schemas.microsoft.com/office/drawing/2014/main" id="{089B923B-1B81-065E-41A1-19D20AEC88F1}"/>
              </a:ext>
            </a:extLst>
          </p:cNvPr>
          <p:cNvSpPr/>
          <p:nvPr/>
        </p:nvSpPr>
        <p:spPr>
          <a:xfrm rot="1610570">
            <a:off x="842628" y="2844065"/>
            <a:ext cx="1607835" cy="10822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TextBox 21">
            <a:extLst>
              <a:ext uri="{FF2B5EF4-FFF2-40B4-BE49-F238E27FC236}">
                <a16:creationId xmlns:a16="http://schemas.microsoft.com/office/drawing/2014/main" id="{3EC1E9FD-6E5C-2BBD-BB60-2BD097FE336A}"/>
              </a:ext>
            </a:extLst>
          </p:cNvPr>
          <p:cNvSpPr txBox="1"/>
          <p:nvPr/>
        </p:nvSpPr>
        <p:spPr>
          <a:xfrm>
            <a:off x="788092" y="2768053"/>
            <a:ext cx="2097049" cy="369332"/>
          </a:xfrm>
          <a:prstGeom prst="rect">
            <a:avLst/>
          </a:prstGeom>
          <a:noFill/>
        </p:spPr>
        <p:txBody>
          <a:bodyPr wrap="none" rtlCol="0">
            <a:spAutoFit/>
          </a:bodyPr>
          <a:lstStyle/>
          <a:p>
            <a:r>
              <a:rPr lang="en-IE" dirty="0">
                <a:solidFill>
                  <a:srgbClr val="FF0000"/>
                </a:solidFill>
              </a:rPr>
              <a:t>Topics from reports</a:t>
            </a:r>
          </a:p>
        </p:txBody>
      </p:sp>
      <p:sp>
        <p:nvSpPr>
          <p:cNvPr id="23" name="Oval 22">
            <a:extLst>
              <a:ext uri="{FF2B5EF4-FFF2-40B4-BE49-F238E27FC236}">
                <a16:creationId xmlns:a16="http://schemas.microsoft.com/office/drawing/2014/main" id="{33F9E8E8-C8B8-D387-7ED4-0C9E4710F8D7}"/>
              </a:ext>
            </a:extLst>
          </p:cNvPr>
          <p:cNvSpPr/>
          <p:nvPr/>
        </p:nvSpPr>
        <p:spPr>
          <a:xfrm rot="19755437">
            <a:off x="2558633" y="2622712"/>
            <a:ext cx="3096378" cy="184954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TextBox 23">
            <a:extLst>
              <a:ext uri="{FF2B5EF4-FFF2-40B4-BE49-F238E27FC236}">
                <a16:creationId xmlns:a16="http://schemas.microsoft.com/office/drawing/2014/main" id="{35743E6A-267A-F981-FEF8-782DFDDB84E1}"/>
              </a:ext>
            </a:extLst>
          </p:cNvPr>
          <p:cNvSpPr txBox="1"/>
          <p:nvPr/>
        </p:nvSpPr>
        <p:spPr>
          <a:xfrm>
            <a:off x="3337388" y="2874271"/>
            <a:ext cx="2073196" cy="369332"/>
          </a:xfrm>
          <a:prstGeom prst="rect">
            <a:avLst/>
          </a:prstGeom>
          <a:noFill/>
        </p:spPr>
        <p:txBody>
          <a:bodyPr wrap="none" rtlCol="0">
            <a:spAutoFit/>
          </a:bodyPr>
          <a:lstStyle/>
          <a:p>
            <a:r>
              <a:rPr lang="en-IE" dirty="0">
                <a:solidFill>
                  <a:srgbClr val="FF0000"/>
                </a:solidFill>
              </a:rPr>
              <a:t>Topics from papers</a:t>
            </a:r>
          </a:p>
        </p:txBody>
      </p:sp>
      <p:sp>
        <p:nvSpPr>
          <p:cNvPr id="56" name="TextBox 55">
            <a:extLst>
              <a:ext uri="{FF2B5EF4-FFF2-40B4-BE49-F238E27FC236}">
                <a16:creationId xmlns:a16="http://schemas.microsoft.com/office/drawing/2014/main" id="{37B75E94-D9D7-4628-D3C3-B8B4EEC80BAA}"/>
              </a:ext>
            </a:extLst>
          </p:cNvPr>
          <p:cNvSpPr txBox="1"/>
          <p:nvPr/>
        </p:nvSpPr>
        <p:spPr>
          <a:xfrm>
            <a:off x="433102" y="1352201"/>
            <a:ext cx="3360022" cy="369332"/>
          </a:xfrm>
          <a:prstGeom prst="rect">
            <a:avLst/>
          </a:prstGeom>
          <a:solidFill>
            <a:schemeClr val="bg1"/>
          </a:solidFill>
        </p:spPr>
        <p:txBody>
          <a:bodyPr wrap="none" rtlCol="0">
            <a:spAutoFit/>
          </a:bodyPr>
          <a:lstStyle/>
          <a:p>
            <a:r>
              <a:rPr lang="en-IE" b="1" dirty="0">
                <a:solidFill>
                  <a:srgbClr val="0556A2"/>
                </a:solidFill>
              </a:rPr>
              <a:t>Topics clusters from Abstracts</a:t>
            </a:r>
          </a:p>
        </p:txBody>
      </p:sp>
      <p:sp>
        <p:nvSpPr>
          <p:cNvPr id="57" name="TextBox 56">
            <a:extLst>
              <a:ext uri="{FF2B5EF4-FFF2-40B4-BE49-F238E27FC236}">
                <a16:creationId xmlns:a16="http://schemas.microsoft.com/office/drawing/2014/main" id="{1605037E-C622-B19C-853F-76DE341A950B}"/>
              </a:ext>
            </a:extLst>
          </p:cNvPr>
          <p:cNvSpPr txBox="1"/>
          <p:nvPr/>
        </p:nvSpPr>
        <p:spPr>
          <a:xfrm>
            <a:off x="6552852" y="1352899"/>
            <a:ext cx="3313343" cy="369332"/>
          </a:xfrm>
          <a:prstGeom prst="rect">
            <a:avLst/>
          </a:prstGeom>
          <a:solidFill>
            <a:schemeClr val="bg1"/>
          </a:solidFill>
        </p:spPr>
        <p:txBody>
          <a:bodyPr wrap="none" rtlCol="0">
            <a:spAutoFit/>
          </a:bodyPr>
          <a:lstStyle/>
          <a:p>
            <a:r>
              <a:rPr lang="en-IE" b="1" dirty="0">
                <a:solidFill>
                  <a:srgbClr val="0556A2"/>
                </a:solidFill>
              </a:rPr>
              <a:t>Topics clusters from Full Texts</a:t>
            </a:r>
          </a:p>
        </p:txBody>
      </p:sp>
      <p:sp>
        <p:nvSpPr>
          <p:cNvPr id="2" name="Oval 1">
            <a:extLst>
              <a:ext uri="{FF2B5EF4-FFF2-40B4-BE49-F238E27FC236}">
                <a16:creationId xmlns:a16="http://schemas.microsoft.com/office/drawing/2014/main" id="{6781BB58-43E1-1C0E-36D0-EAD984BC66A3}"/>
              </a:ext>
            </a:extLst>
          </p:cNvPr>
          <p:cNvSpPr/>
          <p:nvPr/>
        </p:nvSpPr>
        <p:spPr>
          <a:xfrm rot="1610570">
            <a:off x="7892714" y="3081001"/>
            <a:ext cx="1607835" cy="10822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5FD98691-6BE1-DAE6-A541-6FA23E970BAB}"/>
              </a:ext>
            </a:extLst>
          </p:cNvPr>
          <p:cNvSpPr txBox="1"/>
          <p:nvPr/>
        </p:nvSpPr>
        <p:spPr>
          <a:xfrm>
            <a:off x="7356241" y="4208803"/>
            <a:ext cx="2097049" cy="369332"/>
          </a:xfrm>
          <a:prstGeom prst="rect">
            <a:avLst/>
          </a:prstGeom>
          <a:noFill/>
        </p:spPr>
        <p:txBody>
          <a:bodyPr wrap="none" rtlCol="0">
            <a:spAutoFit/>
          </a:bodyPr>
          <a:lstStyle/>
          <a:p>
            <a:r>
              <a:rPr lang="en-IE" dirty="0">
                <a:solidFill>
                  <a:srgbClr val="FF0000"/>
                </a:solidFill>
              </a:rPr>
              <a:t>Topics from reports</a:t>
            </a:r>
          </a:p>
        </p:txBody>
      </p:sp>
      <p:sp>
        <p:nvSpPr>
          <p:cNvPr id="4" name="Oval 3">
            <a:extLst>
              <a:ext uri="{FF2B5EF4-FFF2-40B4-BE49-F238E27FC236}">
                <a16:creationId xmlns:a16="http://schemas.microsoft.com/office/drawing/2014/main" id="{D6CF9ED3-5FB2-71BE-1933-3A7066D9660D}"/>
              </a:ext>
            </a:extLst>
          </p:cNvPr>
          <p:cNvSpPr/>
          <p:nvPr/>
        </p:nvSpPr>
        <p:spPr>
          <a:xfrm rot="19755437">
            <a:off x="9435615" y="2947830"/>
            <a:ext cx="1306280" cy="119930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TextBox 8">
            <a:extLst>
              <a:ext uri="{FF2B5EF4-FFF2-40B4-BE49-F238E27FC236}">
                <a16:creationId xmlns:a16="http://schemas.microsoft.com/office/drawing/2014/main" id="{E5D81641-1643-28C6-ED7B-03124F3CE34D}"/>
              </a:ext>
            </a:extLst>
          </p:cNvPr>
          <p:cNvSpPr txBox="1"/>
          <p:nvPr/>
        </p:nvSpPr>
        <p:spPr>
          <a:xfrm>
            <a:off x="9463987" y="2593102"/>
            <a:ext cx="2073196" cy="369332"/>
          </a:xfrm>
          <a:prstGeom prst="rect">
            <a:avLst/>
          </a:prstGeom>
          <a:noFill/>
        </p:spPr>
        <p:txBody>
          <a:bodyPr wrap="none" rtlCol="0">
            <a:spAutoFit/>
          </a:bodyPr>
          <a:lstStyle/>
          <a:p>
            <a:r>
              <a:rPr lang="en-IE" dirty="0">
                <a:solidFill>
                  <a:srgbClr val="FF0000"/>
                </a:solidFill>
              </a:rPr>
              <a:t>Topics from papers</a:t>
            </a:r>
          </a:p>
        </p:txBody>
      </p:sp>
      <p:pic>
        <p:nvPicPr>
          <p:cNvPr id="11" name="Picture 10" descr="A black background with a black square&#10;&#10;AI-generated content may be incorrect.">
            <a:extLst>
              <a:ext uri="{FF2B5EF4-FFF2-40B4-BE49-F238E27FC236}">
                <a16:creationId xmlns:a16="http://schemas.microsoft.com/office/drawing/2014/main" id="{5C9D3106-1192-B66A-5D94-903E0574DCCB}"/>
              </a:ext>
            </a:extLst>
          </p:cNvPr>
          <p:cNvPicPr>
            <a:picLocks noChangeAspect="1"/>
          </p:cNvPicPr>
          <p:nvPr/>
        </p:nvPicPr>
        <p:blipFill>
          <a:blip r:embed="rId2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pic>
        <p:nvPicPr>
          <p:cNvPr id="13" name="Picture 12" descr="A red circle with a black camera in it&#10;&#10;AI-generated content may be incorrect.">
            <a:extLst>
              <a:ext uri="{FF2B5EF4-FFF2-40B4-BE49-F238E27FC236}">
                <a16:creationId xmlns:a16="http://schemas.microsoft.com/office/drawing/2014/main" id="{ED3AE7E7-2FEF-AF13-EB37-5C3218F5674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41505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p:bldP spid="2" grpId="0" animBg="1"/>
      <p:bldP spid="3" grpId="0"/>
      <p:bldP spid="4"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833EB-5B02-9D12-CEBC-94E5FDF232CE}"/>
              </a:ext>
            </a:extLst>
          </p:cNvPr>
          <p:cNvSpPr>
            <a:spLocks noGrp="1"/>
          </p:cNvSpPr>
          <p:nvPr>
            <p:ph type="title"/>
          </p:nvPr>
        </p:nvSpPr>
        <p:spPr>
          <a:xfrm>
            <a:off x="1114673" y="715139"/>
            <a:ext cx="8312750" cy="257198"/>
          </a:xfrm>
        </p:spPr>
        <p:txBody>
          <a:bodyPr/>
          <a:lstStyle/>
          <a:p>
            <a:r>
              <a:rPr lang="en-IE" dirty="0"/>
              <a:t>Only Papers</a:t>
            </a:r>
          </a:p>
        </p:txBody>
      </p:sp>
      <p:sp>
        <p:nvSpPr>
          <p:cNvPr id="5" name="Slide Number Placeholder 4">
            <a:extLst>
              <a:ext uri="{FF2B5EF4-FFF2-40B4-BE49-F238E27FC236}">
                <a16:creationId xmlns:a16="http://schemas.microsoft.com/office/drawing/2014/main" id="{F1B2444A-32E3-DD8D-D1D6-442E168EE59E}"/>
              </a:ext>
            </a:extLst>
          </p:cNvPr>
          <p:cNvSpPr>
            <a:spLocks noGrp="1"/>
          </p:cNvSpPr>
          <p:nvPr>
            <p:ph type="sldNum" sz="quarter" idx="12"/>
          </p:nvPr>
        </p:nvSpPr>
        <p:spPr/>
        <p:txBody>
          <a:bodyPr/>
          <a:lstStyle/>
          <a:p>
            <a:fld id="{B66DABA7-C5CC-4612-889C-A09D3482BA66}" type="slidenum">
              <a:rPr lang="en-US" smtClean="0"/>
              <a:pPr/>
              <a:t>13</a:t>
            </a:fld>
            <a:endParaRPr lang="en-US"/>
          </a:p>
        </p:txBody>
      </p:sp>
      <p:sp>
        <p:nvSpPr>
          <p:cNvPr id="9" name="Content Placeholder 2">
            <a:extLst>
              <a:ext uri="{FF2B5EF4-FFF2-40B4-BE49-F238E27FC236}">
                <a16:creationId xmlns:a16="http://schemas.microsoft.com/office/drawing/2014/main" id="{4B24D2E2-1775-1CA9-D55C-AD6154A27C24}"/>
              </a:ext>
            </a:extLst>
          </p:cNvPr>
          <p:cNvSpPr txBox="1">
            <a:spLocks/>
          </p:cNvSpPr>
          <p:nvPr/>
        </p:nvSpPr>
        <p:spPr>
          <a:xfrm>
            <a:off x="577851" y="5702480"/>
            <a:ext cx="11023599" cy="115552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endParaRPr lang="en-GB" dirty="0">
              <a:solidFill>
                <a:schemeClr val="tx2"/>
              </a:solidFill>
            </a:endParaRPr>
          </a:p>
        </p:txBody>
      </p:sp>
      <p:grpSp>
        <p:nvGrpSpPr>
          <p:cNvPr id="42" name="Group 41">
            <a:extLst>
              <a:ext uri="{FF2B5EF4-FFF2-40B4-BE49-F238E27FC236}">
                <a16:creationId xmlns:a16="http://schemas.microsoft.com/office/drawing/2014/main" id="{0D47E004-0041-2875-A3B8-C67913022F6D}"/>
              </a:ext>
            </a:extLst>
          </p:cNvPr>
          <p:cNvGrpSpPr/>
          <p:nvPr/>
        </p:nvGrpSpPr>
        <p:grpSpPr>
          <a:xfrm>
            <a:off x="6135159" y="1626207"/>
            <a:ext cx="5746173" cy="3939747"/>
            <a:chOff x="6135159" y="1626207"/>
            <a:chExt cx="5746173" cy="3939747"/>
          </a:xfrm>
        </p:grpSpPr>
        <p:pic>
          <p:nvPicPr>
            <p:cNvPr id="7" name="Picture 6" descr="A colorful dots and lines&#10;&#10;AI-generated content may be incorrect.">
              <a:extLst>
                <a:ext uri="{FF2B5EF4-FFF2-40B4-BE49-F238E27FC236}">
                  <a16:creationId xmlns:a16="http://schemas.microsoft.com/office/drawing/2014/main" id="{A81FCFFA-D689-5CEC-3594-580BD368B3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5159" y="1764421"/>
              <a:ext cx="5746173" cy="3801533"/>
            </a:xfrm>
            <a:prstGeom prst="rect">
              <a:avLst/>
            </a:prstGeom>
          </p:spPr>
        </p:pic>
        <p:sp>
          <p:nvSpPr>
            <p:cNvPr id="13" name="TextBox 12">
              <a:extLst>
                <a:ext uri="{FF2B5EF4-FFF2-40B4-BE49-F238E27FC236}">
                  <a16:creationId xmlns:a16="http://schemas.microsoft.com/office/drawing/2014/main" id="{4A21F0AF-4F0F-B38A-DE56-983EE4898E1D}"/>
                </a:ext>
              </a:extLst>
            </p:cNvPr>
            <p:cNvSpPr txBox="1"/>
            <p:nvPr/>
          </p:nvSpPr>
          <p:spPr>
            <a:xfrm>
              <a:off x="6159412" y="1626207"/>
              <a:ext cx="3313343" cy="369332"/>
            </a:xfrm>
            <a:prstGeom prst="rect">
              <a:avLst/>
            </a:prstGeom>
            <a:solidFill>
              <a:schemeClr val="bg1"/>
            </a:solidFill>
          </p:spPr>
          <p:txBody>
            <a:bodyPr wrap="none" rtlCol="0">
              <a:spAutoFit/>
            </a:bodyPr>
            <a:lstStyle/>
            <a:p>
              <a:r>
                <a:rPr lang="en-IE" b="1" dirty="0">
                  <a:solidFill>
                    <a:srgbClr val="0556A2"/>
                  </a:solidFill>
                </a:rPr>
                <a:t>Topics clusters from Full Texts</a:t>
              </a:r>
            </a:p>
          </p:txBody>
        </p:sp>
      </p:grpSp>
      <p:grpSp>
        <p:nvGrpSpPr>
          <p:cNvPr id="41" name="Group 40">
            <a:extLst>
              <a:ext uri="{FF2B5EF4-FFF2-40B4-BE49-F238E27FC236}">
                <a16:creationId xmlns:a16="http://schemas.microsoft.com/office/drawing/2014/main" id="{F3231922-5F98-5E2C-E9D7-FFEAF2B3FC0E}"/>
              </a:ext>
            </a:extLst>
          </p:cNvPr>
          <p:cNvGrpSpPr/>
          <p:nvPr/>
        </p:nvGrpSpPr>
        <p:grpSpPr>
          <a:xfrm>
            <a:off x="101550" y="1564397"/>
            <a:ext cx="5779535" cy="3941413"/>
            <a:chOff x="134912" y="1492070"/>
            <a:chExt cx="5779535" cy="3941413"/>
          </a:xfrm>
        </p:grpSpPr>
        <p:grpSp>
          <p:nvGrpSpPr>
            <p:cNvPr id="10" name="Group 9">
              <a:extLst>
                <a:ext uri="{FF2B5EF4-FFF2-40B4-BE49-F238E27FC236}">
                  <a16:creationId xmlns:a16="http://schemas.microsoft.com/office/drawing/2014/main" id="{08954F06-2671-8713-C0B4-F1E8B786E1D6}"/>
                </a:ext>
              </a:extLst>
            </p:cNvPr>
            <p:cNvGrpSpPr/>
            <p:nvPr/>
          </p:nvGrpSpPr>
          <p:grpSpPr>
            <a:xfrm>
              <a:off x="168274" y="1631950"/>
              <a:ext cx="5746173" cy="3801533"/>
              <a:chOff x="168274" y="1631950"/>
              <a:chExt cx="5746173" cy="3801533"/>
            </a:xfrm>
          </p:grpSpPr>
          <p:pic>
            <p:nvPicPr>
              <p:cNvPr id="8" name="Picture 7" descr="A diagram of different colored dots&#10;&#10;AI-generated content may be incorrect.">
                <a:extLst>
                  <a:ext uri="{FF2B5EF4-FFF2-40B4-BE49-F238E27FC236}">
                    <a16:creationId xmlns:a16="http://schemas.microsoft.com/office/drawing/2014/main" id="{A6981365-B624-1B79-740A-3701AAD3A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274" y="1631950"/>
                <a:ext cx="5746173" cy="3801533"/>
              </a:xfrm>
              <a:prstGeom prst="rect">
                <a:avLst/>
              </a:prstGeom>
            </p:spPr>
          </p:pic>
          <p:pic>
            <p:nvPicPr>
              <p:cNvPr id="6" name="Picture 5" descr="A blue and white circle with dots&#10;&#10;AI-generated content may be incorrect.">
                <a:extLst>
                  <a:ext uri="{FF2B5EF4-FFF2-40B4-BE49-F238E27FC236}">
                    <a16:creationId xmlns:a16="http://schemas.microsoft.com/office/drawing/2014/main" id="{6F484197-B9DD-72FC-C0B7-950D6BF57A07}"/>
                  </a:ext>
                </a:extLst>
              </p:cNvPr>
              <p:cNvPicPr>
                <a:picLocks noChangeAspect="1"/>
              </p:cNvPicPr>
              <p:nvPr/>
            </p:nvPicPr>
            <p:blipFill>
              <a:blip r:embed="rId5"/>
              <a:srcRect t="16543" b="19899"/>
              <a:stretch>
                <a:fillRect/>
              </a:stretch>
            </p:blipFill>
            <p:spPr>
              <a:xfrm>
                <a:off x="4469607" y="3019425"/>
                <a:ext cx="820491" cy="521494"/>
              </a:xfrm>
              <a:prstGeom prst="rect">
                <a:avLst/>
              </a:prstGeom>
            </p:spPr>
          </p:pic>
        </p:grpSp>
        <p:pic>
          <p:nvPicPr>
            <p:cNvPr id="14" name="Picture 13">
              <a:extLst>
                <a:ext uri="{FF2B5EF4-FFF2-40B4-BE49-F238E27FC236}">
                  <a16:creationId xmlns:a16="http://schemas.microsoft.com/office/drawing/2014/main" id="{67A5FA42-6D3F-5997-3357-C5E6A0DF3624}"/>
                </a:ext>
              </a:extLst>
            </p:cNvPr>
            <p:cNvPicPr>
              <a:picLocks noChangeAspect="1"/>
            </p:cNvPicPr>
            <p:nvPr/>
          </p:nvPicPr>
          <p:blipFill>
            <a:blip r:embed="rId6"/>
            <a:stretch>
              <a:fillRect/>
            </a:stretch>
          </p:blipFill>
          <p:spPr>
            <a:xfrm>
              <a:off x="349827" y="3226520"/>
              <a:ext cx="988147" cy="477665"/>
            </a:xfrm>
            <a:prstGeom prst="rect">
              <a:avLst/>
            </a:prstGeom>
          </p:spPr>
        </p:pic>
        <p:pic>
          <p:nvPicPr>
            <p:cNvPr id="16" name="Picture 15">
              <a:extLst>
                <a:ext uri="{FF2B5EF4-FFF2-40B4-BE49-F238E27FC236}">
                  <a16:creationId xmlns:a16="http://schemas.microsoft.com/office/drawing/2014/main" id="{4EDA868A-5266-66AC-975D-6A25C89ED286}"/>
                </a:ext>
              </a:extLst>
            </p:cNvPr>
            <p:cNvPicPr>
              <a:picLocks noChangeAspect="1"/>
            </p:cNvPicPr>
            <p:nvPr/>
          </p:nvPicPr>
          <p:blipFill>
            <a:blip r:embed="rId7"/>
            <a:stretch>
              <a:fillRect/>
            </a:stretch>
          </p:blipFill>
          <p:spPr>
            <a:xfrm>
              <a:off x="402961" y="3726431"/>
              <a:ext cx="647125" cy="515567"/>
            </a:xfrm>
            <a:prstGeom prst="rect">
              <a:avLst/>
            </a:prstGeom>
          </p:spPr>
        </p:pic>
        <p:pic>
          <p:nvPicPr>
            <p:cNvPr id="18" name="Picture 17">
              <a:extLst>
                <a:ext uri="{FF2B5EF4-FFF2-40B4-BE49-F238E27FC236}">
                  <a16:creationId xmlns:a16="http://schemas.microsoft.com/office/drawing/2014/main" id="{DE397D2D-2909-7A70-FFBB-1D9ED31F3F32}"/>
                </a:ext>
              </a:extLst>
            </p:cNvPr>
            <p:cNvPicPr>
              <a:picLocks noChangeAspect="1"/>
            </p:cNvPicPr>
            <p:nvPr/>
          </p:nvPicPr>
          <p:blipFill>
            <a:blip r:embed="rId8"/>
            <a:stretch>
              <a:fillRect/>
            </a:stretch>
          </p:blipFill>
          <p:spPr>
            <a:xfrm>
              <a:off x="627381" y="4241998"/>
              <a:ext cx="586961" cy="477665"/>
            </a:xfrm>
            <a:prstGeom prst="rect">
              <a:avLst/>
            </a:prstGeom>
          </p:spPr>
        </p:pic>
        <p:pic>
          <p:nvPicPr>
            <p:cNvPr id="20" name="Picture 19">
              <a:extLst>
                <a:ext uri="{FF2B5EF4-FFF2-40B4-BE49-F238E27FC236}">
                  <a16:creationId xmlns:a16="http://schemas.microsoft.com/office/drawing/2014/main" id="{176F2F30-6543-42CF-62D3-3B7247417988}"/>
                </a:ext>
              </a:extLst>
            </p:cNvPr>
            <p:cNvPicPr>
              <a:picLocks noChangeAspect="1"/>
            </p:cNvPicPr>
            <p:nvPr/>
          </p:nvPicPr>
          <p:blipFill>
            <a:blip r:embed="rId9"/>
            <a:stretch>
              <a:fillRect/>
            </a:stretch>
          </p:blipFill>
          <p:spPr>
            <a:xfrm>
              <a:off x="1214342" y="4649192"/>
              <a:ext cx="741964" cy="407021"/>
            </a:xfrm>
            <a:prstGeom prst="rect">
              <a:avLst/>
            </a:prstGeom>
          </p:spPr>
        </p:pic>
        <p:pic>
          <p:nvPicPr>
            <p:cNvPr id="22" name="Picture 21">
              <a:extLst>
                <a:ext uri="{FF2B5EF4-FFF2-40B4-BE49-F238E27FC236}">
                  <a16:creationId xmlns:a16="http://schemas.microsoft.com/office/drawing/2014/main" id="{F4C42262-49A3-EC4F-F05A-3783A3A02C20}"/>
                </a:ext>
              </a:extLst>
            </p:cNvPr>
            <p:cNvPicPr>
              <a:picLocks noChangeAspect="1"/>
            </p:cNvPicPr>
            <p:nvPr/>
          </p:nvPicPr>
          <p:blipFill>
            <a:blip r:embed="rId10"/>
            <a:stretch>
              <a:fillRect/>
            </a:stretch>
          </p:blipFill>
          <p:spPr>
            <a:xfrm>
              <a:off x="3029866" y="4977310"/>
              <a:ext cx="684143" cy="407021"/>
            </a:xfrm>
            <a:prstGeom prst="rect">
              <a:avLst/>
            </a:prstGeom>
          </p:spPr>
        </p:pic>
        <p:pic>
          <p:nvPicPr>
            <p:cNvPr id="24" name="Picture 23">
              <a:extLst>
                <a:ext uri="{FF2B5EF4-FFF2-40B4-BE49-F238E27FC236}">
                  <a16:creationId xmlns:a16="http://schemas.microsoft.com/office/drawing/2014/main" id="{EFE894EA-13D6-F2B6-7567-33F5BB8A8BB6}"/>
                </a:ext>
              </a:extLst>
            </p:cNvPr>
            <p:cNvPicPr>
              <a:picLocks noChangeAspect="1"/>
            </p:cNvPicPr>
            <p:nvPr/>
          </p:nvPicPr>
          <p:blipFill>
            <a:blip r:embed="rId11"/>
            <a:stretch>
              <a:fillRect/>
            </a:stretch>
          </p:blipFill>
          <p:spPr>
            <a:xfrm>
              <a:off x="3747371" y="4810187"/>
              <a:ext cx="788898" cy="555743"/>
            </a:xfrm>
            <a:prstGeom prst="rect">
              <a:avLst/>
            </a:prstGeom>
          </p:spPr>
        </p:pic>
        <p:pic>
          <p:nvPicPr>
            <p:cNvPr id="26" name="Picture 25">
              <a:extLst>
                <a:ext uri="{FF2B5EF4-FFF2-40B4-BE49-F238E27FC236}">
                  <a16:creationId xmlns:a16="http://schemas.microsoft.com/office/drawing/2014/main" id="{C7EBF749-55C4-444D-3B79-7C7010AC7C81}"/>
                </a:ext>
              </a:extLst>
            </p:cNvPr>
            <p:cNvPicPr>
              <a:picLocks noChangeAspect="1"/>
            </p:cNvPicPr>
            <p:nvPr/>
          </p:nvPicPr>
          <p:blipFill>
            <a:blip r:embed="rId12"/>
            <a:stretch>
              <a:fillRect/>
            </a:stretch>
          </p:blipFill>
          <p:spPr>
            <a:xfrm>
              <a:off x="4929187" y="3624261"/>
              <a:ext cx="759143" cy="473231"/>
            </a:xfrm>
            <a:prstGeom prst="rect">
              <a:avLst/>
            </a:prstGeom>
          </p:spPr>
        </p:pic>
        <p:sp>
          <p:nvSpPr>
            <p:cNvPr id="28" name="TextBox 27">
              <a:extLst>
                <a:ext uri="{FF2B5EF4-FFF2-40B4-BE49-F238E27FC236}">
                  <a16:creationId xmlns:a16="http://schemas.microsoft.com/office/drawing/2014/main" id="{C8FDCAE5-1545-697F-1FA8-761CDA962AD4}"/>
                </a:ext>
              </a:extLst>
            </p:cNvPr>
            <p:cNvSpPr txBox="1"/>
            <p:nvPr/>
          </p:nvSpPr>
          <p:spPr>
            <a:xfrm>
              <a:off x="5053691" y="2739138"/>
              <a:ext cx="759143" cy="393890"/>
            </a:xfrm>
            <a:prstGeom prst="rect">
              <a:avLst/>
            </a:prstGeom>
            <a:solidFill>
              <a:schemeClr val="bg1"/>
            </a:solidFill>
          </p:spPr>
          <p:txBody>
            <a:bodyPr wrap="square" lIns="0" tIns="0" rIns="0" bIns="0">
              <a:spAutoFit/>
            </a:bodyPr>
            <a:lstStyle/>
            <a:p>
              <a:pPr algn="ctr">
                <a:lnSpc>
                  <a:spcPts val="600"/>
                </a:lnSpc>
              </a:pPr>
              <a:r>
                <a:rPr lang="en-IE" sz="800" dirty="0">
                  <a:solidFill>
                    <a:srgbClr val="597A80"/>
                  </a:solidFill>
                </a:rPr>
                <a:t>strength</a:t>
              </a:r>
            </a:p>
            <a:p>
              <a:pPr algn="ctr">
                <a:lnSpc>
                  <a:spcPts val="600"/>
                </a:lnSpc>
              </a:pPr>
              <a:r>
                <a:rPr lang="en-IE" sz="800" dirty="0">
                  <a:solidFill>
                    <a:srgbClr val="597A80"/>
                  </a:solidFill>
                </a:rPr>
                <a:t>concrete</a:t>
              </a:r>
            </a:p>
            <a:p>
              <a:pPr algn="ctr">
                <a:lnSpc>
                  <a:spcPts val="600"/>
                </a:lnSpc>
              </a:pPr>
              <a:r>
                <a:rPr lang="en-IE" sz="800" dirty="0">
                  <a:solidFill>
                    <a:srgbClr val="597A80"/>
                  </a:solidFill>
                </a:rPr>
                <a:t>sustainable</a:t>
              </a:r>
            </a:p>
            <a:p>
              <a:pPr algn="ctr">
                <a:lnSpc>
                  <a:spcPts val="600"/>
                </a:lnSpc>
              </a:pPr>
              <a:r>
                <a:rPr lang="en-IE" sz="800" dirty="0">
                  <a:solidFill>
                    <a:srgbClr val="597A80"/>
                  </a:solidFill>
                </a:rPr>
                <a:t>concrete</a:t>
              </a:r>
            </a:p>
            <a:p>
              <a:pPr algn="ctr">
                <a:lnSpc>
                  <a:spcPts val="600"/>
                </a:lnSpc>
              </a:pPr>
              <a:r>
                <a:rPr lang="en-IE" sz="800" dirty="0">
                  <a:solidFill>
                    <a:srgbClr val="597A80"/>
                  </a:solidFill>
                </a:rPr>
                <a:t>concrete mixes</a:t>
              </a:r>
            </a:p>
          </p:txBody>
        </p:sp>
        <p:pic>
          <p:nvPicPr>
            <p:cNvPr id="32" name="Picture 31">
              <a:extLst>
                <a:ext uri="{FF2B5EF4-FFF2-40B4-BE49-F238E27FC236}">
                  <a16:creationId xmlns:a16="http://schemas.microsoft.com/office/drawing/2014/main" id="{1220D2AC-2887-0D11-EA67-055335013523}"/>
                </a:ext>
              </a:extLst>
            </p:cNvPr>
            <p:cNvPicPr>
              <a:picLocks noChangeAspect="1"/>
            </p:cNvPicPr>
            <p:nvPr/>
          </p:nvPicPr>
          <p:blipFill>
            <a:blip r:embed="rId13"/>
            <a:stretch>
              <a:fillRect/>
            </a:stretch>
          </p:blipFill>
          <p:spPr>
            <a:xfrm>
              <a:off x="4150399" y="2315361"/>
              <a:ext cx="589876" cy="343439"/>
            </a:xfrm>
            <a:prstGeom prst="rect">
              <a:avLst/>
            </a:prstGeom>
          </p:spPr>
        </p:pic>
        <p:pic>
          <p:nvPicPr>
            <p:cNvPr id="34" name="Picture 33">
              <a:extLst>
                <a:ext uri="{FF2B5EF4-FFF2-40B4-BE49-F238E27FC236}">
                  <a16:creationId xmlns:a16="http://schemas.microsoft.com/office/drawing/2014/main" id="{3FC761C8-445E-B3E1-ED42-41A4D5E54837}"/>
                </a:ext>
              </a:extLst>
            </p:cNvPr>
            <p:cNvPicPr>
              <a:picLocks noChangeAspect="1"/>
            </p:cNvPicPr>
            <p:nvPr/>
          </p:nvPicPr>
          <p:blipFill>
            <a:blip r:embed="rId14"/>
            <a:stretch>
              <a:fillRect/>
            </a:stretch>
          </p:blipFill>
          <p:spPr>
            <a:xfrm>
              <a:off x="3530202" y="2009295"/>
              <a:ext cx="736997" cy="356350"/>
            </a:xfrm>
            <a:prstGeom prst="rect">
              <a:avLst/>
            </a:prstGeom>
          </p:spPr>
        </p:pic>
        <p:pic>
          <p:nvPicPr>
            <p:cNvPr id="36" name="Picture 35">
              <a:extLst>
                <a:ext uri="{FF2B5EF4-FFF2-40B4-BE49-F238E27FC236}">
                  <a16:creationId xmlns:a16="http://schemas.microsoft.com/office/drawing/2014/main" id="{F3A84A91-6605-1E6D-D2ED-E9587F5AF124}"/>
                </a:ext>
              </a:extLst>
            </p:cNvPr>
            <p:cNvPicPr>
              <a:picLocks noChangeAspect="1"/>
            </p:cNvPicPr>
            <p:nvPr/>
          </p:nvPicPr>
          <p:blipFill>
            <a:blip r:embed="rId15"/>
            <a:stretch>
              <a:fillRect/>
            </a:stretch>
          </p:blipFill>
          <p:spPr>
            <a:xfrm>
              <a:off x="2711648" y="1940358"/>
              <a:ext cx="824279" cy="440777"/>
            </a:xfrm>
            <a:prstGeom prst="rect">
              <a:avLst/>
            </a:prstGeom>
          </p:spPr>
        </p:pic>
        <p:pic>
          <p:nvPicPr>
            <p:cNvPr id="38" name="Picture 37">
              <a:extLst>
                <a:ext uri="{FF2B5EF4-FFF2-40B4-BE49-F238E27FC236}">
                  <a16:creationId xmlns:a16="http://schemas.microsoft.com/office/drawing/2014/main" id="{546B97FF-D5DE-DD87-7193-D8F6490CD3A7}"/>
                </a:ext>
              </a:extLst>
            </p:cNvPr>
            <p:cNvPicPr>
              <a:picLocks noChangeAspect="1"/>
            </p:cNvPicPr>
            <p:nvPr/>
          </p:nvPicPr>
          <p:blipFill>
            <a:blip r:embed="rId16"/>
            <a:stretch>
              <a:fillRect/>
            </a:stretch>
          </p:blipFill>
          <p:spPr>
            <a:xfrm>
              <a:off x="1626584" y="2061230"/>
              <a:ext cx="589875" cy="530033"/>
            </a:xfrm>
            <a:prstGeom prst="rect">
              <a:avLst/>
            </a:prstGeom>
          </p:spPr>
        </p:pic>
        <p:pic>
          <p:nvPicPr>
            <p:cNvPr id="40" name="Picture 39">
              <a:extLst>
                <a:ext uri="{FF2B5EF4-FFF2-40B4-BE49-F238E27FC236}">
                  <a16:creationId xmlns:a16="http://schemas.microsoft.com/office/drawing/2014/main" id="{A83B5958-5F3E-A6CA-664A-097515E7834D}"/>
                </a:ext>
              </a:extLst>
            </p:cNvPr>
            <p:cNvPicPr>
              <a:picLocks noChangeAspect="1"/>
            </p:cNvPicPr>
            <p:nvPr/>
          </p:nvPicPr>
          <p:blipFill>
            <a:blip r:embed="rId17"/>
            <a:stretch>
              <a:fillRect/>
            </a:stretch>
          </p:blipFill>
          <p:spPr>
            <a:xfrm>
              <a:off x="658091" y="2259518"/>
              <a:ext cx="745595" cy="618568"/>
            </a:xfrm>
            <a:prstGeom prst="rect">
              <a:avLst/>
            </a:prstGeom>
          </p:spPr>
        </p:pic>
        <p:sp>
          <p:nvSpPr>
            <p:cNvPr id="12" name="TextBox 11">
              <a:extLst>
                <a:ext uri="{FF2B5EF4-FFF2-40B4-BE49-F238E27FC236}">
                  <a16:creationId xmlns:a16="http://schemas.microsoft.com/office/drawing/2014/main" id="{373F309A-771A-CAA8-0747-52C16548DD4A}"/>
                </a:ext>
              </a:extLst>
            </p:cNvPr>
            <p:cNvSpPr txBox="1"/>
            <p:nvPr/>
          </p:nvSpPr>
          <p:spPr>
            <a:xfrm>
              <a:off x="134912" y="1492070"/>
              <a:ext cx="3360022" cy="369332"/>
            </a:xfrm>
            <a:prstGeom prst="rect">
              <a:avLst/>
            </a:prstGeom>
            <a:solidFill>
              <a:schemeClr val="bg1"/>
            </a:solidFill>
          </p:spPr>
          <p:txBody>
            <a:bodyPr wrap="none" rtlCol="0">
              <a:spAutoFit/>
            </a:bodyPr>
            <a:lstStyle/>
            <a:p>
              <a:r>
                <a:rPr lang="en-IE" b="1" dirty="0">
                  <a:solidFill>
                    <a:srgbClr val="0556A2"/>
                  </a:solidFill>
                </a:rPr>
                <a:t>Topics clusters from Abstracts</a:t>
              </a:r>
            </a:p>
          </p:txBody>
        </p:sp>
      </p:grpSp>
      <p:sp>
        <p:nvSpPr>
          <p:cNvPr id="43" name="Footer Placeholder 3">
            <a:extLst>
              <a:ext uri="{FF2B5EF4-FFF2-40B4-BE49-F238E27FC236}">
                <a16:creationId xmlns:a16="http://schemas.microsoft.com/office/drawing/2014/main" id="{884FBA27-DF96-CD33-387C-2E22BEEF647E}"/>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3" name="Picture 2" descr="A black background with a black square&#10;&#10;AI-generated content may be incorrect.">
            <a:extLst>
              <a:ext uri="{FF2B5EF4-FFF2-40B4-BE49-F238E27FC236}">
                <a16:creationId xmlns:a16="http://schemas.microsoft.com/office/drawing/2014/main" id="{663A7B0D-5F05-41B0-5BC7-DAB51CBE7243}"/>
              </a:ext>
            </a:extLst>
          </p:cNvPr>
          <p:cNvPicPr>
            <a:picLocks noChangeAspect="1"/>
          </p:cNvPicPr>
          <p:nvPr/>
        </p:nvPicPr>
        <p:blipFill>
          <a:blip r:embed="rId18">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pic>
        <p:nvPicPr>
          <p:cNvPr id="4" name="Picture 3" descr="A red circle with a black camera in it&#10;&#10;AI-generated content may be incorrect.">
            <a:extLst>
              <a:ext uri="{FF2B5EF4-FFF2-40B4-BE49-F238E27FC236}">
                <a16:creationId xmlns:a16="http://schemas.microsoft.com/office/drawing/2014/main" id="{2857160E-8528-1090-6170-AEA52231B9D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
        <p:nvSpPr>
          <p:cNvPr id="15" name="TextBox 14">
            <a:extLst>
              <a:ext uri="{FF2B5EF4-FFF2-40B4-BE49-F238E27FC236}">
                <a16:creationId xmlns:a16="http://schemas.microsoft.com/office/drawing/2014/main" id="{FA4617DD-8679-3B68-C94F-80D72C61581E}"/>
              </a:ext>
            </a:extLst>
          </p:cNvPr>
          <p:cNvSpPr txBox="1"/>
          <p:nvPr/>
        </p:nvSpPr>
        <p:spPr>
          <a:xfrm>
            <a:off x="3623048" y="5656976"/>
            <a:ext cx="4232787" cy="369332"/>
          </a:xfrm>
          <a:prstGeom prst="rect">
            <a:avLst/>
          </a:prstGeom>
          <a:noFill/>
        </p:spPr>
        <p:txBody>
          <a:bodyPr wrap="square">
            <a:spAutoFit/>
          </a:bodyPr>
          <a:lstStyle/>
          <a:p>
            <a:r>
              <a:rPr lang="en-IE" sz="1800" dirty="0">
                <a:solidFill>
                  <a:srgbClr val="D1715A"/>
                </a:solidFill>
              </a:rPr>
              <a:t>heat exchangers_h2 liquefaction system</a:t>
            </a:r>
            <a:endParaRPr lang="en-IE" dirty="0">
              <a:solidFill>
                <a:srgbClr val="D1715A"/>
              </a:solidFill>
            </a:endParaRPr>
          </a:p>
        </p:txBody>
      </p:sp>
      <p:cxnSp>
        <p:nvCxnSpPr>
          <p:cNvPr id="19" name="Straight Arrow Connector 18">
            <a:extLst>
              <a:ext uri="{FF2B5EF4-FFF2-40B4-BE49-F238E27FC236}">
                <a16:creationId xmlns:a16="http://schemas.microsoft.com/office/drawing/2014/main" id="{A9E28756-037A-BEDA-E0BA-CD98B391447A}"/>
              </a:ext>
            </a:extLst>
          </p:cNvPr>
          <p:cNvCxnSpPr/>
          <p:nvPr/>
        </p:nvCxnSpPr>
        <p:spPr>
          <a:xfrm flipV="1">
            <a:off x="5968181" y="4056541"/>
            <a:ext cx="2271251" cy="1600435"/>
          </a:xfrm>
          <a:prstGeom prst="straightConnector1">
            <a:avLst/>
          </a:prstGeom>
          <a:ln>
            <a:solidFill>
              <a:srgbClr val="E0A091"/>
            </a:solidFill>
            <a:tailEnd type="triangle"/>
          </a:ln>
        </p:spPr>
        <p:style>
          <a:lnRef idx="2">
            <a:schemeClr val="accent1"/>
          </a:lnRef>
          <a:fillRef idx="0">
            <a:schemeClr val="accent1"/>
          </a:fillRef>
          <a:effectRef idx="1">
            <a:schemeClr val="accent1"/>
          </a:effectRef>
          <a:fontRef idx="minor">
            <a:schemeClr val="tx1"/>
          </a:fontRef>
        </p:style>
      </p:cxnSp>
      <p:sp>
        <p:nvSpPr>
          <p:cNvPr id="21" name="Oval 20">
            <a:extLst>
              <a:ext uri="{FF2B5EF4-FFF2-40B4-BE49-F238E27FC236}">
                <a16:creationId xmlns:a16="http://schemas.microsoft.com/office/drawing/2014/main" id="{B1EB379F-C32C-2CD6-2D6F-5B9FB2B15829}"/>
              </a:ext>
            </a:extLst>
          </p:cNvPr>
          <p:cNvSpPr/>
          <p:nvPr/>
        </p:nvSpPr>
        <p:spPr>
          <a:xfrm rot="3108750">
            <a:off x="4628140" y="2536866"/>
            <a:ext cx="1020749" cy="1344115"/>
          </a:xfrm>
          <a:prstGeom prst="ellipse">
            <a:avLst/>
          </a:prstGeom>
          <a:noFill/>
          <a:ln>
            <a:solidFill>
              <a:srgbClr val="7ED5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5" name="TextBox 24">
            <a:extLst>
              <a:ext uri="{FF2B5EF4-FFF2-40B4-BE49-F238E27FC236}">
                <a16:creationId xmlns:a16="http://schemas.microsoft.com/office/drawing/2014/main" id="{9F27E61D-A78A-8536-9B3D-EF78980DDBD9}"/>
              </a:ext>
            </a:extLst>
          </p:cNvPr>
          <p:cNvSpPr txBox="1"/>
          <p:nvPr/>
        </p:nvSpPr>
        <p:spPr>
          <a:xfrm>
            <a:off x="4743544" y="1933729"/>
            <a:ext cx="2497981" cy="755784"/>
          </a:xfrm>
          <a:prstGeom prst="rect">
            <a:avLst/>
          </a:prstGeom>
          <a:noFill/>
        </p:spPr>
        <p:txBody>
          <a:bodyPr wrap="square">
            <a:spAutoFit/>
          </a:bodyPr>
          <a:lstStyle/>
          <a:p>
            <a:pPr>
              <a:lnSpc>
                <a:spcPts val="1700"/>
              </a:lnSpc>
            </a:pPr>
            <a:r>
              <a:rPr lang="en-IE" sz="1800" dirty="0">
                <a:solidFill>
                  <a:srgbClr val="55B3E9"/>
                </a:solidFill>
              </a:rPr>
              <a:t>concrete </a:t>
            </a:r>
            <a:r>
              <a:rPr lang="en-IE" sz="1800" dirty="0" err="1">
                <a:solidFill>
                  <a:srgbClr val="55B3E9"/>
                </a:solidFill>
              </a:rPr>
              <a:t>mixes_strength</a:t>
            </a:r>
            <a:r>
              <a:rPr lang="en-IE" sz="1800" dirty="0">
                <a:solidFill>
                  <a:srgbClr val="55B3E9"/>
                </a:solidFill>
              </a:rPr>
              <a:t> </a:t>
            </a:r>
            <a:r>
              <a:rPr lang="en-IE" sz="1800" dirty="0" err="1">
                <a:solidFill>
                  <a:srgbClr val="55B3E9"/>
                </a:solidFill>
              </a:rPr>
              <a:t>concrete_geopolymers</a:t>
            </a:r>
            <a:endParaRPr lang="en-IE" dirty="0"/>
          </a:p>
        </p:txBody>
      </p:sp>
      <p:sp>
        <p:nvSpPr>
          <p:cNvPr id="27" name="Oval 26">
            <a:extLst>
              <a:ext uri="{FF2B5EF4-FFF2-40B4-BE49-F238E27FC236}">
                <a16:creationId xmlns:a16="http://schemas.microsoft.com/office/drawing/2014/main" id="{1566E818-1C86-B969-540A-D6DC11FDDDC4}"/>
              </a:ext>
            </a:extLst>
          </p:cNvPr>
          <p:cNvSpPr/>
          <p:nvPr/>
        </p:nvSpPr>
        <p:spPr>
          <a:xfrm rot="3108750">
            <a:off x="9268724" y="3170256"/>
            <a:ext cx="588718" cy="511939"/>
          </a:xfrm>
          <a:prstGeom prst="ellipse">
            <a:avLst/>
          </a:prstGeom>
          <a:noFill/>
          <a:ln>
            <a:solidFill>
              <a:srgbClr val="7ED5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95009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par>
                          <p:cTn id="17" fill="hold">
                            <p:stCondLst>
                              <p:cond delay="0"/>
                            </p:stCondLst>
                            <p:childTnLst>
                              <p:par>
                                <p:cTn id="18" presetID="22" presetClass="entr" presetSubtype="4"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animBg="1"/>
      <p:bldP spid="25" grpId="0"/>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489A-DB72-1DAD-5BBA-DB5D31CF0555}"/>
              </a:ext>
            </a:extLst>
          </p:cNvPr>
          <p:cNvSpPr>
            <a:spLocks noGrp="1"/>
          </p:cNvSpPr>
          <p:nvPr>
            <p:ph type="title"/>
          </p:nvPr>
        </p:nvSpPr>
        <p:spPr/>
        <p:txBody>
          <a:bodyPr/>
          <a:lstStyle/>
          <a:p>
            <a:r>
              <a:rPr lang="en-IE" dirty="0"/>
              <a:t>Time evolution of the topics</a:t>
            </a:r>
          </a:p>
        </p:txBody>
      </p:sp>
      <p:sp>
        <p:nvSpPr>
          <p:cNvPr id="3" name="Content Placeholder 2">
            <a:extLst>
              <a:ext uri="{FF2B5EF4-FFF2-40B4-BE49-F238E27FC236}">
                <a16:creationId xmlns:a16="http://schemas.microsoft.com/office/drawing/2014/main" id="{FC70B08A-D94C-CAA8-091B-F8C9D82CDEEB}"/>
              </a:ext>
            </a:extLst>
          </p:cNvPr>
          <p:cNvSpPr>
            <a:spLocks noGrp="1"/>
          </p:cNvSpPr>
          <p:nvPr>
            <p:ph idx="1"/>
          </p:nvPr>
        </p:nvSpPr>
        <p:spPr/>
        <p:txBody>
          <a:bodyPr/>
          <a:lstStyle/>
          <a:p>
            <a:endParaRPr lang="en-IE"/>
          </a:p>
        </p:txBody>
      </p:sp>
      <p:sp>
        <p:nvSpPr>
          <p:cNvPr id="5" name="Slide Number Placeholder 4">
            <a:extLst>
              <a:ext uri="{FF2B5EF4-FFF2-40B4-BE49-F238E27FC236}">
                <a16:creationId xmlns:a16="http://schemas.microsoft.com/office/drawing/2014/main" id="{14D98A8B-0A09-2082-D6E0-D3D51A150F20}"/>
              </a:ext>
            </a:extLst>
          </p:cNvPr>
          <p:cNvSpPr>
            <a:spLocks noGrp="1"/>
          </p:cNvSpPr>
          <p:nvPr>
            <p:ph type="sldNum" sz="quarter" idx="12"/>
          </p:nvPr>
        </p:nvSpPr>
        <p:spPr/>
        <p:txBody>
          <a:bodyPr/>
          <a:lstStyle/>
          <a:p>
            <a:fld id="{B66DABA7-C5CC-4612-889C-A09D3482BA66}" type="slidenum">
              <a:rPr lang="en-US" smtClean="0"/>
              <a:pPr/>
              <a:t>14</a:t>
            </a:fld>
            <a:endParaRPr lang="en-US"/>
          </a:p>
        </p:txBody>
      </p:sp>
      <p:sp>
        <p:nvSpPr>
          <p:cNvPr id="6" name="Footer Placeholder 3">
            <a:extLst>
              <a:ext uri="{FF2B5EF4-FFF2-40B4-BE49-F238E27FC236}">
                <a16:creationId xmlns:a16="http://schemas.microsoft.com/office/drawing/2014/main" id="{73598CEE-16B1-1C71-3F79-B4E78F883BFC}"/>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8" name="Picture 7">
            <a:extLst>
              <a:ext uri="{FF2B5EF4-FFF2-40B4-BE49-F238E27FC236}">
                <a16:creationId xmlns:a16="http://schemas.microsoft.com/office/drawing/2014/main" id="{31A97B26-FDDE-7EC6-BCC4-09CAFDA2C026}"/>
              </a:ext>
            </a:extLst>
          </p:cNvPr>
          <p:cNvPicPr>
            <a:picLocks noChangeAspect="1"/>
          </p:cNvPicPr>
          <p:nvPr/>
        </p:nvPicPr>
        <p:blipFill>
          <a:blip r:embed="rId2"/>
          <a:stretch>
            <a:fillRect/>
          </a:stretch>
        </p:blipFill>
        <p:spPr>
          <a:xfrm>
            <a:off x="0" y="1732486"/>
            <a:ext cx="11969750" cy="3693578"/>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B2E8C444-F50D-50E6-414F-C8A166D75D2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pic>
        <p:nvPicPr>
          <p:cNvPr id="12" name="Picture 11">
            <a:extLst>
              <a:ext uri="{FF2B5EF4-FFF2-40B4-BE49-F238E27FC236}">
                <a16:creationId xmlns:a16="http://schemas.microsoft.com/office/drawing/2014/main" id="{4BA979DC-A3B0-D435-2352-EE01E17F6F3E}"/>
              </a:ext>
            </a:extLst>
          </p:cNvPr>
          <p:cNvPicPr>
            <a:picLocks noChangeAspect="1"/>
          </p:cNvPicPr>
          <p:nvPr/>
        </p:nvPicPr>
        <p:blipFill>
          <a:blip r:embed="rId4"/>
          <a:stretch>
            <a:fillRect/>
          </a:stretch>
        </p:blipFill>
        <p:spPr>
          <a:xfrm>
            <a:off x="30459" y="1517406"/>
            <a:ext cx="12147303" cy="3908657"/>
          </a:xfrm>
          <a:prstGeom prst="rect">
            <a:avLst/>
          </a:prstGeom>
        </p:spPr>
      </p:pic>
      <p:sp>
        <p:nvSpPr>
          <p:cNvPr id="7" name="TextBox 6">
            <a:extLst>
              <a:ext uri="{FF2B5EF4-FFF2-40B4-BE49-F238E27FC236}">
                <a16:creationId xmlns:a16="http://schemas.microsoft.com/office/drawing/2014/main" id="{159BCAEF-1056-4D0E-E835-CC2C23D06972}"/>
              </a:ext>
            </a:extLst>
          </p:cNvPr>
          <p:cNvSpPr txBox="1"/>
          <p:nvPr/>
        </p:nvSpPr>
        <p:spPr>
          <a:xfrm>
            <a:off x="5859780" y="2202934"/>
            <a:ext cx="3985260" cy="276999"/>
          </a:xfrm>
          <a:prstGeom prst="rect">
            <a:avLst/>
          </a:prstGeom>
          <a:solidFill>
            <a:schemeClr val="tx2"/>
          </a:solidFill>
        </p:spPr>
        <p:txBody>
          <a:bodyPr wrap="square">
            <a:spAutoFit/>
          </a:bodyPr>
          <a:lstStyle/>
          <a:p>
            <a:r>
              <a:rPr lang="en-IE" sz="1200" b="1" dirty="0">
                <a:solidFill>
                  <a:srgbClr val="55B3E9"/>
                </a:solidFill>
              </a:rPr>
              <a:t>Topic 1: </a:t>
            </a:r>
            <a:r>
              <a:rPr lang="en-IE" sz="1200" dirty="0">
                <a:solidFill>
                  <a:srgbClr val="55B3E9"/>
                </a:solidFill>
              </a:rPr>
              <a:t>concrete </a:t>
            </a:r>
            <a:r>
              <a:rPr lang="en-IE" sz="1200" dirty="0" err="1">
                <a:solidFill>
                  <a:srgbClr val="55B3E9"/>
                </a:solidFill>
              </a:rPr>
              <a:t>mixes_strength</a:t>
            </a:r>
            <a:r>
              <a:rPr lang="en-IE" sz="1200" dirty="0">
                <a:solidFill>
                  <a:srgbClr val="55B3E9"/>
                </a:solidFill>
              </a:rPr>
              <a:t> </a:t>
            </a:r>
            <a:r>
              <a:rPr lang="en-IE" sz="1200" dirty="0" err="1">
                <a:solidFill>
                  <a:srgbClr val="55B3E9"/>
                </a:solidFill>
              </a:rPr>
              <a:t>concrete_geopolymers</a:t>
            </a:r>
            <a:endParaRPr lang="en-IE" sz="1200" dirty="0">
              <a:solidFill>
                <a:srgbClr val="55B3E9"/>
              </a:solidFill>
            </a:endParaRPr>
          </a:p>
        </p:txBody>
      </p:sp>
      <p:sp>
        <p:nvSpPr>
          <p:cNvPr id="9" name="TextBox 8">
            <a:extLst>
              <a:ext uri="{FF2B5EF4-FFF2-40B4-BE49-F238E27FC236}">
                <a16:creationId xmlns:a16="http://schemas.microsoft.com/office/drawing/2014/main" id="{1DAE1104-4603-9FEA-98BF-97AB38E4CFF6}"/>
              </a:ext>
            </a:extLst>
          </p:cNvPr>
          <p:cNvSpPr txBox="1"/>
          <p:nvPr/>
        </p:nvSpPr>
        <p:spPr>
          <a:xfrm>
            <a:off x="5916676" y="3569977"/>
            <a:ext cx="3733799" cy="276999"/>
          </a:xfrm>
          <a:prstGeom prst="rect">
            <a:avLst/>
          </a:prstGeom>
          <a:solidFill>
            <a:schemeClr val="tx2"/>
          </a:solidFill>
        </p:spPr>
        <p:txBody>
          <a:bodyPr wrap="square">
            <a:spAutoFit/>
          </a:bodyPr>
          <a:lstStyle/>
          <a:p>
            <a:pPr algn="r"/>
            <a:r>
              <a:rPr lang="en-IE" sz="1200" b="1" dirty="0">
                <a:solidFill>
                  <a:srgbClr val="EFE33A"/>
                </a:solidFill>
              </a:rPr>
              <a:t>Topic 10: </a:t>
            </a:r>
            <a:r>
              <a:rPr lang="en-IE" sz="1200" dirty="0">
                <a:solidFill>
                  <a:srgbClr val="EFE33A"/>
                </a:solidFill>
              </a:rPr>
              <a:t>heat exchangers_h2 liquefaction system</a:t>
            </a:r>
          </a:p>
        </p:txBody>
      </p:sp>
      <p:pic>
        <p:nvPicPr>
          <p:cNvPr id="10" name="Picture 9" descr="A red circle with a black camera in it&#10;&#10;AI-generated content may be incorrect.">
            <a:extLst>
              <a:ext uri="{FF2B5EF4-FFF2-40B4-BE49-F238E27FC236}">
                <a16:creationId xmlns:a16="http://schemas.microsoft.com/office/drawing/2014/main" id="{302EF95B-8342-AB2B-CD86-0E22E13202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146559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18C80A-B684-0159-4AA6-239E5F7F1C62}"/>
              </a:ext>
            </a:extLst>
          </p:cNvPr>
          <p:cNvPicPr>
            <a:picLocks noChangeAspect="1"/>
          </p:cNvPicPr>
          <p:nvPr/>
        </p:nvPicPr>
        <p:blipFill>
          <a:blip r:embed="rId3"/>
          <a:srcRect t="2057"/>
          <a:stretch>
            <a:fillRect/>
          </a:stretch>
        </p:blipFill>
        <p:spPr>
          <a:xfrm>
            <a:off x="828229" y="1320800"/>
            <a:ext cx="10185714" cy="4685730"/>
          </a:xfrm>
          <a:prstGeom prst="rect">
            <a:avLst/>
          </a:prstGeom>
        </p:spPr>
      </p:pic>
      <p:sp>
        <p:nvSpPr>
          <p:cNvPr id="2" name="Title 1">
            <a:extLst>
              <a:ext uri="{FF2B5EF4-FFF2-40B4-BE49-F238E27FC236}">
                <a16:creationId xmlns:a16="http://schemas.microsoft.com/office/drawing/2014/main" id="{F9E432F9-5B8C-015E-F9F6-74901F893A60}"/>
              </a:ext>
            </a:extLst>
          </p:cNvPr>
          <p:cNvSpPr>
            <a:spLocks noGrp="1"/>
          </p:cNvSpPr>
          <p:nvPr>
            <p:ph type="title"/>
          </p:nvPr>
        </p:nvSpPr>
        <p:spPr>
          <a:xfrm>
            <a:off x="1142275" y="463286"/>
            <a:ext cx="10185714" cy="446264"/>
          </a:xfrm>
        </p:spPr>
        <p:txBody>
          <a:bodyPr/>
          <a:lstStyle/>
          <a:p>
            <a:r>
              <a:rPr lang="en-IE" dirty="0"/>
              <a:t>AI topics proximity to LCM topics </a:t>
            </a:r>
          </a:p>
        </p:txBody>
      </p:sp>
      <p:sp>
        <p:nvSpPr>
          <p:cNvPr id="4" name="Footer Placeholder 3">
            <a:extLst>
              <a:ext uri="{FF2B5EF4-FFF2-40B4-BE49-F238E27FC236}">
                <a16:creationId xmlns:a16="http://schemas.microsoft.com/office/drawing/2014/main" id="{FC529AFD-0403-C043-C107-75BC4F265B01}"/>
              </a:ext>
            </a:extLst>
          </p:cNvPr>
          <p:cNvSpPr>
            <a:spLocks noGrp="1"/>
          </p:cNvSpPr>
          <p:nvPr>
            <p:ph type="ftr" sz="quarter" idx="11"/>
          </p:nvPr>
        </p:nvSpPr>
        <p:spPr/>
        <p:txBody>
          <a:bodyPr/>
          <a:lstStyle/>
          <a:p>
            <a:r>
              <a:rPr lang="en-US"/>
              <a:t>Presenter | Session Title</a:t>
            </a:r>
          </a:p>
        </p:txBody>
      </p:sp>
      <p:sp>
        <p:nvSpPr>
          <p:cNvPr id="5" name="Slide Number Placeholder 4">
            <a:extLst>
              <a:ext uri="{FF2B5EF4-FFF2-40B4-BE49-F238E27FC236}">
                <a16:creationId xmlns:a16="http://schemas.microsoft.com/office/drawing/2014/main" id="{AF4B6F6F-A8B5-0B95-62DD-AA70F4CCB1F7}"/>
              </a:ext>
            </a:extLst>
          </p:cNvPr>
          <p:cNvSpPr>
            <a:spLocks noGrp="1"/>
          </p:cNvSpPr>
          <p:nvPr>
            <p:ph type="sldNum" sz="quarter" idx="12"/>
          </p:nvPr>
        </p:nvSpPr>
        <p:spPr/>
        <p:txBody>
          <a:bodyPr/>
          <a:lstStyle/>
          <a:p>
            <a:fld id="{B66DABA7-C5CC-4612-889C-A09D3482BA66}" type="slidenum">
              <a:rPr lang="en-US" smtClean="0"/>
              <a:pPr/>
              <a:t>15</a:t>
            </a:fld>
            <a:endParaRPr lang="en-US"/>
          </a:p>
        </p:txBody>
      </p:sp>
      <p:sp>
        <p:nvSpPr>
          <p:cNvPr id="13" name="Oval 12">
            <a:extLst>
              <a:ext uri="{FF2B5EF4-FFF2-40B4-BE49-F238E27FC236}">
                <a16:creationId xmlns:a16="http://schemas.microsoft.com/office/drawing/2014/main" id="{292CF3E7-B999-3B9B-9DB7-0267D28BC64E}"/>
              </a:ext>
            </a:extLst>
          </p:cNvPr>
          <p:cNvSpPr/>
          <p:nvPr/>
        </p:nvSpPr>
        <p:spPr>
          <a:xfrm>
            <a:off x="4375151" y="2870074"/>
            <a:ext cx="1972018" cy="85737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Oval 14">
            <a:extLst>
              <a:ext uri="{FF2B5EF4-FFF2-40B4-BE49-F238E27FC236}">
                <a16:creationId xmlns:a16="http://schemas.microsoft.com/office/drawing/2014/main" id="{8F6B55B7-612E-6BED-5778-A474CD2F8DFD}"/>
              </a:ext>
            </a:extLst>
          </p:cNvPr>
          <p:cNvSpPr/>
          <p:nvPr/>
        </p:nvSpPr>
        <p:spPr>
          <a:xfrm rot="20058027">
            <a:off x="6320177" y="3318219"/>
            <a:ext cx="1216872" cy="141931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7" name="Picture 16">
            <a:extLst>
              <a:ext uri="{FF2B5EF4-FFF2-40B4-BE49-F238E27FC236}">
                <a16:creationId xmlns:a16="http://schemas.microsoft.com/office/drawing/2014/main" id="{3A24997B-CE48-494B-B130-844181F6ED97}"/>
              </a:ext>
            </a:extLst>
          </p:cNvPr>
          <p:cNvPicPr>
            <a:picLocks noChangeAspect="1"/>
          </p:cNvPicPr>
          <p:nvPr/>
        </p:nvPicPr>
        <p:blipFill>
          <a:blip r:embed="rId4"/>
          <a:stretch>
            <a:fillRect/>
          </a:stretch>
        </p:blipFill>
        <p:spPr>
          <a:xfrm>
            <a:off x="2754875" y="2007218"/>
            <a:ext cx="7184587" cy="3041031"/>
          </a:xfrm>
          <a:prstGeom prst="rect">
            <a:avLst/>
          </a:prstGeom>
        </p:spPr>
      </p:pic>
      <p:sp>
        <p:nvSpPr>
          <p:cNvPr id="19" name="TextBox 18">
            <a:extLst>
              <a:ext uri="{FF2B5EF4-FFF2-40B4-BE49-F238E27FC236}">
                <a16:creationId xmlns:a16="http://schemas.microsoft.com/office/drawing/2014/main" id="{49CB091A-BC19-1758-F33E-71F1ECC59A80}"/>
              </a:ext>
            </a:extLst>
          </p:cNvPr>
          <p:cNvSpPr txBox="1"/>
          <p:nvPr/>
        </p:nvSpPr>
        <p:spPr>
          <a:xfrm>
            <a:off x="323850" y="1450128"/>
            <a:ext cx="2616200" cy="2585323"/>
          </a:xfrm>
          <a:prstGeom prst="rect">
            <a:avLst/>
          </a:prstGeom>
          <a:solidFill>
            <a:schemeClr val="bg1"/>
          </a:solidFill>
          <a:ln w="25400">
            <a:solidFill>
              <a:srgbClr val="E37BC3"/>
            </a:solidFill>
          </a:ln>
        </p:spPr>
        <p:txBody>
          <a:bodyPr wrap="square">
            <a:spAutoFit/>
          </a:bodyPr>
          <a:lstStyle/>
          <a:p>
            <a:r>
              <a:rPr lang="en-IE" b="1" dirty="0"/>
              <a:t>Topic #5 </a:t>
            </a:r>
            <a:r>
              <a:rPr lang="en-IE" dirty="0"/>
              <a:t>['impacts', 'chemicals', 'ecotoxicity', 'pollution', 'environmental risk assessment', 'toxicology/toxicity', 'exposure', 'monitoring/assessment' , 'regulation/policy']</a:t>
            </a:r>
          </a:p>
        </p:txBody>
      </p:sp>
      <p:sp>
        <p:nvSpPr>
          <p:cNvPr id="22" name="TextBox 21">
            <a:extLst>
              <a:ext uri="{FF2B5EF4-FFF2-40B4-BE49-F238E27FC236}">
                <a16:creationId xmlns:a16="http://schemas.microsoft.com/office/drawing/2014/main" id="{41FC828F-A0C2-5776-01CE-53AFD71D2F1B}"/>
              </a:ext>
            </a:extLst>
          </p:cNvPr>
          <p:cNvSpPr txBox="1"/>
          <p:nvPr/>
        </p:nvSpPr>
        <p:spPr>
          <a:xfrm>
            <a:off x="7573286" y="1341718"/>
            <a:ext cx="4292822" cy="1200329"/>
          </a:xfrm>
          <a:prstGeom prst="rect">
            <a:avLst/>
          </a:prstGeom>
          <a:solidFill>
            <a:schemeClr val="bg1"/>
          </a:solidFill>
          <a:ln w="25400">
            <a:solidFill>
              <a:srgbClr val="FE8316"/>
            </a:solidFill>
          </a:ln>
        </p:spPr>
        <p:txBody>
          <a:bodyPr wrap="square">
            <a:spAutoFit/>
          </a:bodyPr>
          <a:lstStyle/>
          <a:p>
            <a:r>
              <a:rPr lang="en-IE" b="1" dirty="0"/>
              <a:t>Topic #0 </a:t>
            </a:r>
            <a:r>
              <a:rPr lang="en-IE" dirty="0"/>
              <a:t>['</a:t>
            </a:r>
            <a:r>
              <a:rPr lang="en-IE" dirty="0" err="1"/>
              <a:t>xgboost</a:t>
            </a:r>
            <a:r>
              <a:rPr lang="en-IE" dirty="0"/>
              <a:t>', 'overfitting', 'prediction', 'decision trees', 'model evaluation', 'generalization', 'training data', 'parameter tuning']</a:t>
            </a:r>
          </a:p>
        </p:txBody>
      </p:sp>
      <p:pic>
        <p:nvPicPr>
          <p:cNvPr id="3" name="Picture 2" descr="A black background with a black square&#10;&#10;AI-generated content may be incorrect.">
            <a:extLst>
              <a:ext uri="{FF2B5EF4-FFF2-40B4-BE49-F238E27FC236}">
                <a16:creationId xmlns:a16="http://schemas.microsoft.com/office/drawing/2014/main" id="{0B63F4CA-1694-B2AA-4229-37C079810EB7}"/>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pic>
        <p:nvPicPr>
          <p:cNvPr id="6" name="Picture 5" descr="A red circle with a black camera in it&#10;&#10;AI-generated content may be incorrect.">
            <a:extLst>
              <a:ext uri="{FF2B5EF4-FFF2-40B4-BE49-F238E27FC236}">
                <a16:creationId xmlns:a16="http://schemas.microsoft.com/office/drawing/2014/main" id="{A1C9926C-9D65-DF5C-2536-66DBC7263A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71545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53" presetClass="entr" presetSubtype="16"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5" grpId="0" animBg="1"/>
      <p:bldP spid="15" grpId="1" animBg="1"/>
      <p:bldP spid="19"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63A78-B919-49E6-91EC-F2E652565745}"/>
              </a:ext>
            </a:extLst>
          </p:cNvPr>
          <p:cNvSpPr>
            <a:spLocks noGrp="1"/>
          </p:cNvSpPr>
          <p:nvPr>
            <p:ph type="title"/>
          </p:nvPr>
        </p:nvSpPr>
        <p:spPr>
          <a:xfrm>
            <a:off x="1057277" y="654841"/>
            <a:ext cx="8312750" cy="257198"/>
          </a:xfrm>
        </p:spPr>
        <p:txBody>
          <a:bodyPr/>
          <a:lstStyle/>
          <a:p>
            <a:r>
              <a:rPr lang="en-IE" dirty="0"/>
              <a:t>Take home messages</a:t>
            </a:r>
          </a:p>
        </p:txBody>
      </p:sp>
      <p:sp>
        <p:nvSpPr>
          <p:cNvPr id="5" name="Slide Number Placeholder 4">
            <a:extLst>
              <a:ext uri="{FF2B5EF4-FFF2-40B4-BE49-F238E27FC236}">
                <a16:creationId xmlns:a16="http://schemas.microsoft.com/office/drawing/2014/main" id="{AF13AA38-2CAF-C7C8-5023-A8D5CEAFC24E}"/>
              </a:ext>
            </a:extLst>
          </p:cNvPr>
          <p:cNvSpPr>
            <a:spLocks noGrp="1"/>
          </p:cNvSpPr>
          <p:nvPr>
            <p:ph type="sldNum" sz="quarter" idx="12"/>
          </p:nvPr>
        </p:nvSpPr>
        <p:spPr/>
        <p:txBody>
          <a:bodyPr/>
          <a:lstStyle/>
          <a:p>
            <a:fld id="{B66DABA7-C5CC-4612-889C-A09D3482BA66}" type="slidenum">
              <a:rPr lang="en-US" smtClean="0"/>
              <a:pPr/>
              <a:t>16</a:t>
            </a:fld>
            <a:endParaRPr lang="en-US"/>
          </a:p>
        </p:txBody>
      </p:sp>
      <p:sp>
        <p:nvSpPr>
          <p:cNvPr id="12" name="TextBox 11">
            <a:extLst>
              <a:ext uri="{FF2B5EF4-FFF2-40B4-BE49-F238E27FC236}">
                <a16:creationId xmlns:a16="http://schemas.microsoft.com/office/drawing/2014/main" id="{10B64F45-3F48-7879-0034-2E3B88921C17}"/>
              </a:ext>
            </a:extLst>
          </p:cNvPr>
          <p:cNvSpPr txBox="1"/>
          <p:nvPr/>
        </p:nvSpPr>
        <p:spPr>
          <a:xfrm>
            <a:off x="372981" y="1382492"/>
            <a:ext cx="11271329" cy="4632037"/>
          </a:xfrm>
          <a:prstGeom prst="rect">
            <a:avLst/>
          </a:prstGeom>
          <a:noFill/>
        </p:spPr>
        <p:txBody>
          <a:bodyPr wrap="square">
            <a:spAutoFit/>
          </a:bodyPr>
          <a:lstStyle/>
          <a:p>
            <a:pPr marL="342900" indent="-342900" algn="just">
              <a:spcAft>
                <a:spcPts val="1800"/>
              </a:spcAft>
              <a:buFont typeface="Arial" panose="020B0604020202020204" pitchFamily="34" charset="0"/>
              <a:buChar char="•"/>
            </a:pPr>
            <a:r>
              <a:rPr lang="en-IE" sz="2200" dirty="0">
                <a:solidFill>
                  <a:srgbClr val="0556A2"/>
                </a:solidFill>
              </a:rPr>
              <a:t>For niche research areas commonly used </a:t>
            </a:r>
            <a:r>
              <a:rPr lang="en-IE" sz="2200" b="1" dirty="0">
                <a:solidFill>
                  <a:srgbClr val="0556A2"/>
                </a:solidFill>
              </a:rPr>
              <a:t>queries (AND/</a:t>
            </a:r>
            <a:r>
              <a:rPr lang="en-IE" sz="2200" b="1" dirty="0" err="1">
                <a:solidFill>
                  <a:srgbClr val="0556A2"/>
                </a:solidFill>
              </a:rPr>
              <a:t>OR+keywords</a:t>
            </a:r>
            <a:r>
              <a:rPr lang="en-IE" sz="2200" b="1" dirty="0">
                <a:solidFill>
                  <a:srgbClr val="0556A2"/>
                </a:solidFill>
              </a:rPr>
              <a:t>) </a:t>
            </a:r>
            <a:r>
              <a:rPr lang="en-IE" sz="2200" dirty="0">
                <a:solidFill>
                  <a:srgbClr val="0556A2"/>
                </a:solidFill>
              </a:rPr>
              <a:t>can lead to inflated results</a:t>
            </a:r>
          </a:p>
          <a:p>
            <a:pPr marL="342900" indent="-342900" algn="just">
              <a:spcAft>
                <a:spcPts val="1800"/>
              </a:spcAft>
              <a:buFont typeface="Arial" panose="020B0604020202020204" pitchFamily="34" charset="0"/>
              <a:buChar char="•"/>
            </a:pPr>
            <a:r>
              <a:rPr lang="en-IE" sz="2200" b="1" dirty="0">
                <a:solidFill>
                  <a:srgbClr val="0556A2"/>
                </a:solidFill>
              </a:rPr>
              <a:t>Prompt design </a:t>
            </a:r>
            <a:r>
              <a:rPr lang="en-IE" sz="2200" dirty="0">
                <a:solidFill>
                  <a:srgbClr val="0556A2"/>
                </a:solidFill>
              </a:rPr>
              <a:t>plays a very important role (e.g. use the full list of impact categories)</a:t>
            </a:r>
          </a:p>
          <a:p>
            <a:pPr marL="342900" indent="-342900" algn="just">
              <a:spcAft>
                <a:spcPts val="1800"/>
              </a:spcAft>
              <a:buFont typeface="Arial" panose="020B0604020202020204" pitchFamily="34" charset="0"/>
              <a:buChar char="•"/>
            </a:pPr>
            <a:r>
              <a:rPr lang="en-IE" sz="2200" dirty="0">
                <a:solidFill>
                  <a:srgbClr val="0556A2"/>
                </a:solidFill>
              </a:rPr>
              <a:t>Careful manual </a:t>
            </a:r>
            <a:r>
              <a:rPr lang="en-IE" sz="2200" b="1" dirty="0">
                <a:solidFill>
                  <a:srgbClr val="0556A2"/>
                </a:solidFill>
              </a:rPr>
              <a:t>cleaning </a:t>
            </a:r>
            <a:r>
              <a:rPr lang="en-IE" sz="2200" dirty="0">
                <a:solidFill>
                  <a:srgbClr val="0556A2"/>
                </a:solidFill>
              </a:rPr>
              <a:t>of the text to exclude noise is very important</a:t>
            </a:r>
          </a:p>
          <a:p>
            <a:pPr marL="342900" indent="-342900" algn="just">
              <a:spcAft>
                <a:spcPts val="1800"/>
              </a:spcAft>
              <a:buFont typeface="Arial" panose="020B0604020202020204" pitchFamily="34" charset="0"/>
              <a:buChar char="•"/>
            </a:pPr>
            <a:r>
              <a:rPr lang="en-IE" sz="2200" b="1" dirty="0" err="1">
                <a:solidFill>
                  <a:srgbClr val="0556A2"/>
                </a:solidFill>
              </a:rPr>
              <a:t>KeyBERT</a:t>
            </a:r>
            <a:r>
              <a:rPr lang="en-IE" sz="2200" dirty="0">
                <a:solidFill>
                  <a:srgbClr val="0556A2"/>
                </a:solidFill>
              </a:rPr>
              <a:t> is a </a:t>
            </a:r>
            <a:r>
              <a:rPr lang="en-IE" sz="2200" b="1" dirty="0">
                <a:solidFill>
                  <a:srgbClr val="0556A2"/>
                </a:solidFill>
              </a:rPr>
              <a:t>more energy efficient </a:t>
            </a:r>
            <a:r>
              <a:rPr lang="en-IE" sz="2200" dirty="0">
                <a:solidFill>
                  <a:srgbClr val="0556A2"/>
                </a:solidFill>
              </a:rPr>
              <a:t>alternative to LLMs (hosted online or even on premise) and in our case allows more detailed (</a:t>
            </a:r>
            <a:r>
              <a:rPr lang="en-IE" sz="2200" b="1" dirty="0">
                <a:solidFill>
                  <a:srgbClr val="0556A2"/>
                </a:solidFill>
              </a:rPr>
              <a:t>meaningful</a:t>
            </a:r>
            <a:r>
              <a:rPr lang="en-IE" sz="2200" dirty="0">
                <a:solidFill>
                  <a:srgbClr val="0556A2"/>
                </a:solidFill>
              </a:rPr>
              <a:t>) topic names</a:t>
            </a:r>
          </a:p>
          <a:p>
            <a:pPr marL="342900" indent="-342900" algn="just">
              <a:spcAft>
                <a:spcPts val="1800"/>
              </a:spcAft>
              <a:buFont typeface="Arial" panose="020B0604020202020204" pitchFamily="34" charset="0"/>
              <a:buChar char="•"/>
            </a:pPr>
            <a:r>
              <a:rPr lang="en-IE" sz="2200" dirty="0">
                <a:solidFill>
                  <a:srgbClr val="0556A2"/>
                </a:solidFill>
              </a:rPr>
              <a:t>Analysing only </a:t>
            </a:r>
            <a:r>
              <a:rPr lang="en-IE" sz="2200" b="1" dirty="0">
                <a:solidFill>
                  <a:srgbClr val="0556A2"/>
                </a:solidFill>
              </a:rPr>
              <a:t>scientific papers </a:t>
            </a:r>
            <a:r>
              <a:rPr lang="en-IE" sz="2200" dirty="0">
                <a:solidFill>
                  <a:srgbClr val="0556A2"/>
                </a:solidFill>
              </a:rPr>
              <a:t>and using </a:t>
            </a:r>
            <a:r>
              <a:rPr lang="en-IE" sz="2200" b="1" dirty="0">
                <a:solidFill>
                  <a:srgbClr val="0556A2"/>
                </a:solidFill>
              </a:rPr>
              <a:t>full texts </a:t>
            </a:r>
            <a:r>
              <a:rPr lang="en-IE" sz="2200" dirty="0">
                <a:solidFill>
                  <a:srgbClr val="0556A2"/>
                </a:solidFill>
              </a:rPr>
              <a:t>(instead of abstracts) has the advantage of providing </a:t>
            </a:r>
            <a:r>
              <a:rPr lang="en-IE" sz="2200" b="1" dirty="0">
                <a:solidFill>
                  <a:srgbClr val="0556A2"/>
                </a:solidFill>
              </a:rPr>
              <a:t>more focused topics </a:t>
            </a:r>
            <a:r>
              <a:rPr lang="en-IE" sz="2200" dirty="0">
                <a:solidFill>
                  <a:srgbClr val="0556A2"/>
                </a:solidFill>
              </a:rPr>
              <a:t>and </a:t>
            </a:r>
            <a:r>
              <a:rPr lang="en-IE" sz="2200" b="1" dirty="0">
                <a:solidFill>
                  <a:srgbClr val="0556A2"/>
                </a:solidFill>
              </a:rPr>
              <a:t>more granularity </a:t>
            </a:r>
            <a:r>
              <a:rPr lang="en-IE" sz="2200" dirty="0">
                <a:solidFill>
                  <a:srgbClr val="0556A2"/>
                </a:solidFill>
              </a:rPr>
              <a:t>in topic analysis</a:t>
            </a:r>
          </a:p>
          <a:p>
            <a:pPr marL="342900" indent="-342900" algn="just">
              <a:spcAft>
                <a:spcPts val="1800"/>
              </a:spcAft>
              <a:buFont typeface="Arial" panose="020B0604020202020204" pitchFamily="34" charset="0"/>
              <a:buChar char="•"/>
            </a:pPr>
            <a:r>
              <a:rPr lang="en-IE" sz="2200" dirty="0">
                <a:solidFill>
                  <a:srgbClr val="0556A2"/>
                </a:solidFill>
              </a:rPr>
              <a:t>Using also </a:t>
            </a:r>
            <a:r>
              <a:rPr lang="en-IE" sz="2200" b="1" dirty="0">
                <a:solidFill>
                  <a:srgbClr val="0556A2"/>
                </a:solidFill>
              </a:rPr>
              <a:t>industrial reports </a:t>
            </a:r>
            <a:r>
              <a:rPr lang="en-IE" sz="2200" dirty="0">
                <a:solidFill>
                  <a:srgbClr val="0556A2"/>
                </a:solidFill>
              </a:rPr>
              <a:t>(non freely available) would have probably revealed more interesting connections with the topics emerging from the scientific papers</a:t>
            </a:r>
          </a:p>
        </p:txBody>
      </p:sp>
      <p:sp>
        <p:nvSpPr>
          <p:cNvPr id="6" name="Footer Placeholder 3">
            <a:extLst>
              <a:ext uri="{FF2B5EF4-FFF2-40B4-BE49-F238E27FC236}">
                <a16:creationId xmlns:a16="http://schemas.microsoft.com/office/drawing/2014/main" id="{0E3C8FE1-E2A8-AA03-CD05-F08D8CBA0D74}"/>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3" name="Picture 2" descr="A purple and black logo&#10;&#10;AI-generated content may be incorrect.">
            <a:extLst>
              <a:ext uri="{FF2B5EF4-FFF2-40B4-BE49-F238E27FC236}">
                <a16:creationId xmlns:a16="http://schemas.microsoft.com/office/drawing/2014/main" id="{AC9978BA-F79F-87C4-4222-B101366E058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7872" y="0"/>
            <a:ext cx="570219" cy="570219"/>
          </a:xfrm>
          <a:prstGeom prst="rect">
            <a:avLst/>
          </a:prstGeom>
        </p:spPr>
      </p:pic>
    </p:spTree>
    <p:extLst>
      <p:ext uri="{BB962C8B-B14F-4D97-AF65-F5344CB8AC3E}">
        <p14:creationId xmlns:p14="http://schemas.microsoft.com/office/powerpoint/2010/main" val="290174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39829-C556-E391-130E-BA1B397C90F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C85A2F1-916A-CA51-E294-B7B13738272F}"/>
              </a:ext>
            </a:extLst>
          </p:cNvPr>
          <p:cNvSpPr>
            <a:spLocks noGrp="1"/>
          </p:cNvSpPr>
          <p:nvPr>
            <p:ph type="title"/>
          </p:nvPr>
        </p:nvSpPr>
        <p:spPr>
          <a:xfrm>
            <a:off x="959725" y="559534"/>
            <a:ext cx="8312750" cy="257198"/>
          </a:xfrm>
        </p:spPr>
        <p:txBody>
          <a:bodyPr/>
          <a:lstStyle/>
          <a:p>
            <a:r>
              <a:rPr lang="en-US" dirty="0"/>
              <a:t>Cited references</a:t>
            </a:r>
          </a:p>
        </p:txBody>
      </p:sp>
      <p:sp>
        <p:nvSpPr>
          <p:cNvPr id="2" name="Subtitle 17">
            <a:extLst>
              <a:ext uri="{FF2B5EF4-FFF2-40B4-BE49-F238E27FC236}">
                <a16:creationId xmlns:a16="http://schemas.microsoft.com/office/drawing/2014/main" id="{283838BF-E188-E5FF-AEEC-6C145B62347B}"/>
              </a:ext>
            </a:extLst>
          </p:cNvPr>
          <p:cNvSpPr txBox="1">
            <a:spLocks/>
          </p:cNvSpPr>
          <p:nvPr/>
        </p:nvSpPr>
        <p:spPr>
          <a:xfrm>
            <a:off x="260350" y="1487488"/>
            <a:ext cx="11548022" cy="22971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IE" sz="1800" b="1" dirty="0">
                <a:solidFill>
                  <a:srgbClr val="0556A2"/>
                </a:solidFill>
                <a:latin typeface="Arial" panose="020B0604020202020204" pitchFamily="34" charset="0"/>
                <a:cs typeface="Arial" panose="020B0604020202020204" pitchFamily="34" charset="0"/>
              </a:rPr>
              <a:t>Ghoroghi et al. 2022</a:t>
            </a:r>
            <a:r>
              <a:rPr lang="en-IE" sz="1800" dirty="0">
                <a:solidFill>
                  <a:srgbClr val="0556A2"/>
                </a:solidFill>
                <a:latin typeface="Arial" panose="020B0604020202020204" pitchFamily="34" charset="0"/>
                <a:cs typeface="Arial" panose="020B0604020202020204" pitchFamily="34" charset="0"/>
              </a:rPr>
              <a:t>. Advances in application of machine learning to life cycle assessment: a literature review. </a:t>
            </a:r>
            <a:r>
              <a:rPr lang="en-IE" sz="1800" i="1" dirty="0">
                <a:solidFill>
                  <a:srgbClr val="0556A2"/>
                </a:solidFill>
                <a:latin typeface="Arial" panose="020B0604020202020204" pitchFamily="34" charset="0"/>
                <a:cs typeface="Arial" panose="020B0604020202020204" pitchFamily="34" charset="0"/>
              </a:rPr>
              <a:t>Int. J. Life Cycle Assess</a:t>
            </a:r>
            <a:r>
              <a:rPr lang="en-IE" sz="1800" dirty="0">
                <a:solidFill>
                  <a:srgbClr val="0556A2"/>
                </a:solidFill>
                <a:latin typeface="Arial" panose="020B0604020202020204" pitchFamily="34" charset="0"/>
                <a:cs typeface="Arial" panose="020B0604020202020204" pitchFamily="34" charset="0"/>
              </a:rPr>
              <a:t>. 27, 433–456. https://doi.org/10.1007/s11367-022-02030-3.</a:t>
            </a:r>
          </a:p>
          <a:p>
            <a:pPr>
              <a:lnSpc>
                <a:spcPct val="100000"/>
              </a:lnSpc>
            </a:pPr>
            <a:r>
              <a:rPr lang="en-IE" sz="1800" b="1" dirty="0">
                <a:solidFill>
                  <a:srgbClr val="0556A2"/>
                </a:solidFill>
                <a:latin typeface="Arial" panose="020B0604020202020204" pitchFamily="34" charset="0"/>
                <a:cs typeface="Arial" panose="020B0604020202020204" pitchFamily="34" charset="0"/>
              </a:rPr>
              <a:t>Gong et al. 2025. </a:t>
            </a:r>
            <a:r>
              <a:rPr lang="en-IE" sz="1800" dirty="0">
                <a:solidFill>
                  <a:srgbClr val="0556A2"/>
                </a:solidFill>
                <a:latin typeface="Arial" panose="020B0604020202020204" pitchFamily="34" charset="0"/>
                <a:cs typeface="Arial" panose="020B0604020202020204" pitchFamily="34" charset="0"/>
              </a:rPr>
              <a:t>The evolution of research at the intersection of industrial ecology and artificial intelligence. </a:t>
            </a:r>
            <a:r>
              <a:rPr lang="en-IE" sz="1800" i="1" dirty="0">
                <a:solidFill>
                  <a:srgbClr val="0556A2"/>
                </a:solidFill>
                <a:latin typeface="Arial" panose="020B0604020202020204" pitchFamily="34" charset="0"/>
                <a:cs typeface="Arial" panose="020B0604020202020204" pitchFamily="34" charset="0"/>
              </a:rPr>
              <a:t>J. Ind. Ecol. </a:t>
            </a:r>
            <a:r>
              <a:rPr lang="en-IE" sz="1800" dirty="0">
                <a:solidFill>
                  <a:srgbClr val="0556A2"/>
                </a:solidFill>
                <a:latin typeface="Arial" panose="020B0604020202020204" pitchFamily="34" charset="0"/>
                <a:cs typeface="Arial" panose="020B0604020202020204" pitchFamily="34" charset="0"/>
              </a:rPr>
              <a:t>1–18. https://doi.org/10.1111/JIEC.13612.</a:t>
            </a:r>
          </a:p>
          <a:p>
            <a:pPr>
              <a:lnSpc>
                <a:spcPct val="100000"/>
              </a:lnSpc>
            </a:pPr>
            <a:r>
              <a:rPr lang="en-IE" sz="1800" b="1" dirty="0" err="1">
                <a:solidFill>
                  <a:srgbClr val="0556A2"/>
                </a:solidFill>
                <a:latin typeface="Arial" panose="020B0604020202020204" pitchFamily="34" charset="0"/>
                <a:cs typeface="Arial" panose="020B0604020202020204" pitchFamily="34" charset="0"/>
              </a:rPr>
              <a:t>Romeiko</a:t>
            </a:r>
            <a:r>
              <a:rPr lang="en-IE" sz="1800" b="1" dirty="0">
                <a:solidFill>
                  <a:srgbClr val="0556A2"/>
                </a:solidFill>
                <a:latin typeface="Arial" panose="020B0604020202020204" pitchFamily="34" charset="0"/>
                <a:cs typeface="Arial" panose="020B0604020202020204" pitchFamily="34" charset="0"/>
              </a:rPr>
              <a:t> et al. 2024. </a:t>
            </a:r>
            <a:r>
              <a:rPr lang="en-IE" sz="1800" dirty="0">
                <a:solidFill>
                  <a:srgbClr val="0556A2"/>
                </a:solidFill>
                <a:latin typeface="Arial" panose="020B0604020202020204" pitchFamily="34" charset="0"/>
                <a:cs typeface="Arial" panose="020B0604020202020204" pitchFamily="34" charset="0"/>
              </a:rPr>
              <a:t>A review of machine learning applications in life cycle assessment studies. </a:t>
            </a:r>
            <a:r>
              <a:rPr lang="en-IE" sz="1800" i="1" dirty="0">
                <a:solidFill>
                  <a:srgbClr val="0556A2"/>
                </a:solidFill>
                <a:latin typeface="Arial" panose="020B0604020202020204" pitchFamily="34" charset="0"/>
                <a:cs typeface="Arial" panose="020B0604020202020204" pitchFamily="34" charset="0"/>
              </a:rPr>
              <a:t>Sci. Total Environ</a:t>
            </a:r>
            <a:r>
              <a:rPr lang="en-IE" sz="1800" dirty="0">
                <a:solidFill>
                  <a:srgbClr val="0556A2"/>
                </a:solidFill>
                <a:latin typeface="Arial" panose="020B0604020202020204" pitchFamily="34" charset="0"/>
                <a:cs typeface="Arial" panose="020B0604020202020204" pitchFamily="34" charset="0"/>
              </a:rPr>
              <a:t>. 912, 168969. https://doi.org/10.1016/J.SCITOTENV.2023.168969.</a:t>
            </a:r>
          </a:p>
          <a:p>
            <a:pPr>
              <a:lnSpc>
                <a:spcPct val="100000"/>
              </a:lnSpc>
            </a:pPr>
            <a:r>
              <a:rPr lang="en-IE" sz="1800" b="1" dirty="0">
                <a:solidFill>
                  <a:srgbClr val="0556A2"/>
                </a:solidFill>
                <a:latin typeface="Arial" panose="020B0604020202020204" pitchFamily="34" charset="0"/>
                <a:cs typeface="Arial" panose="020B0604020202020204" pitchFamily="34" charset="0"/>
              </a:rPr>
              <a:t>Neupane et al. 2025. </a:t>
            </a:r>
            <a:r>
              <a:rPr lang="en-IE" sz="1800" dirty="0">
                <a:solidFill>
                  <a:srgbClr val="0556A2"/>
                </a:solidFill>
                <a:latin typeface="Arial" panose="020B0604020202020204" pitchFamily="34" charset="0"/>
                <a:cs typeface="Arial" panose="020B0604020202020204" pitchFamily="34" charset="0"/>
              </a:rPr>
              <a:t>Machine learning algorithms for supporting life cycle assessment studies: An analytical review. </a:t>
            </a:r>
            <a:r>
              <a:rPr lang="en-IE" sz="1800" i="1" dirty="0">
                <a:solidFill>
                  <a:srgbClr val="0556A2"/>
                </a:solidFill>
                <a:latin typeface="Arial" panose="020B0604020202020204" pitchFamily="34" charset="0"/>
                <a:cs typeface="Arial" panose="020B0604020202020204" pitchFamily="34" charset="0"/>
              </a:rPr>
              <a:t>Sustain. Prod. </a:t>
            </a:r>
            <a:r>
              <a:rPr lang="en-IE" sz="1800" i="1" dirty="0" err="1">
                <a:solidFill>
                  <a:srgbClr val="0556A2"/>
                </a:solidFill>
                <a:latin typeface="Arial" panose="020B0604020202020204" pitchFamily="34" charset="0"/>
                <a:cs typeface="Arial" panose="020B0604020202020204" pitchFamily="34" charset="0"/>
              </a:rPr>
              <a:t>Consum</a:t>
            </a:r>
            <a:r>
              <a:rPr lang="en-IE" sz="1800" i="1" dirty="0">
                <a:solidFill>
                  <a:srgbClr val="0556A2"/>
                </a:solidFill>
                <a:latin typeface="Arial" panose="020B0604020202020204" pitchFamily="34" charset="0"/>
                <a:cs typeface="Arial" panose="020B0604020202020204" pitchFamily="34" charset="0"/>
              </a:rPr>
              <a:t>. </a:t>
            </a:r>
            <a:r>
              <a:rPr lang="en-IE" sz="1800" dirty="0">
                <a:solidFill>
                  <a:srgbClr val="0556A2"/>
                </a:solidFill>
                <a:latin typeface="Arial" panose="020B0604020202020204" pitchFamily="34" charset="0"/>
                <a:cs typeface="Arial" panose="020B0604020202020204" pitchFamily="34" charset="0"/>
              </a:rPr>
              <a:t>56, 37–53. https://doi.org/10.1016/J.SPC.2025.03.015.</a:t>
            </a:r>
          </a:p>
        </p:txBody>
      </p:sp>
      <p:sp>
        <p:nvSpPr>
          <p:cNvPr id="3" name="Slide Number Placeholder 4">
            <a:extLst>
              <a:ext uri="{FF2B5EF4-FFF2-40B4-BE49-F238E27FC236}">
                <a16:creationId xmlns:a16="http://schemas.microsoft.com/office/drawing/2014/main" id="{AF99B7ED-21F7-63B1-6771-EDE5ECB9694D}"/>
              </a:ext>
            </a:extLst>
          </p:cNvPr>
          <p:cNvSpPr>
            <a:spLocks noGrp="1"/>
          </p:cNvSpPr>
          <p:nvPr>
            <p:ph type="sldNum" sz="quarter" idx="12"/>
          </p:nvPr>
        </p:nvSpPr>
        <p:spPr>
          <a:xfrm>
            <a:off x="658091" y="6356349"/>
            <a:ext cx="2743200" cy="365125"/>
          </a:xfrm>
        </p:spPr>
        <p:txBody>
          <a:bodyPr/>
          <a:lstStyle/>
          <a:p>
            <a:fld id="{B66DABA7-C5CC-4612-889C-A09D3482BA66}" type="slidenum">
              <a:rPr lang="en-US" smtClean="0"/>
              <a:pPr/>
              <a:t>17</a:t>
            </a:fld>
            <a:endParaRPr lang="en-US"/>
          </a:p>
        </p:txBody>
      </p:sp>
      <p:sp>
        <p:nvSpPr>
          <p:cNvPr id="4" name="Footer Placeholder 3">
            <a:extLst>
              <a:ext uri="{FF2B5EF4-FFF2-40B4-BE49-F238E27FC236}">
                <a16:creationId xmlns:a16="http://schemas.microsoft.com/office/drawing/2014/main" id="{938E3723-58F8-A1D5-9B84-1384275F9008}"/>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spTree>
    <p:extLst>
      <p:ext uri="{BB962C8B-B14F-4D97-AF65-F5344CB8AC3E}">
        <p14:creationId xmlns:p14="http://schemas.microsoft.com/office/powerpoint/2010/main" val="2462944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C63149-DF40-08F5-8C80-590195F04197}"/>
              </a:ext>
            </a:extLst>
          </p:cNvPr>
          <p:cNvSpPr txBox="1"/>
          <p:nvPr/>
        </p:nvSpPr>
        <p:spPr>
          <a:xfrm>
            <a:off x="8148355" y="1114708"/>
            <a:ext cx="3607586" cy="400110"/>
          </a:xfrm>
          <a:prstGeom prst="rect">
            <a:avLst/>
          </a:prstGeom>
          <a:noFill/>
        </p:spPr>
        <p:txBody>
          <a:bodyPr wrap="square" rtlCol="0">
            <a:spAutoFit/>
          </a:bodyPr>
          <a:lstStyle/>
          <a:p>
            <a:pPr algn="ctr"/>
            <a:r>
              <a:rPr lang="en-US" sz="2000" dirty="0">
                <a:solidFill>
                  <a:srgbClr val="0556A2"/>
                </a:solidFill>
              </a:rPr>
              <a:t>antonino.marvuglia@list.lu</a:t>
            </a:r>
          </a:p>
        </p:txBody>
      </p:sp>
      <p:sp>
        <p:nvSpPr>
          <p:cNvPr id="4" name="Subtitle 2">
            <a:extLst>
              <a:ext uri="{FF2B5EF4-FFF2-40B4-BE49-F238E27FC236}">
                <a16:creationId xmlns:a16="http://schemas.microsoft.com/office/drawing/2014/main" id="{6ED86BBC-B101-D6BC-A6FE-CE636B17B7CD}"/>
              </a:ext>
            </a:extLst>
          </p:cNvPr>
          <p:cNvSpPr txBox="1">
            <a:spLocks/>
          </p:cNvSpPr>
          <p:nvPr/>
        </p:nvSpPr>
        <p:spPr>
          <a:xfrm>
            <a:off x="3884582" y="4571409"/>
            <a:ext cx="4943616" cy="6276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dirty="0"/>
          </a:p>
        </p:txBody>
      </p:sp>
      <p:sp>
        <p:nvSpPr>
          <p:cNvPr id="5" name="TextBox 4">
            <a:extLst>
              <a:ext uri="{FF2B5EF4-FFF2-40B4-BE49-F238E27FC236}">
                <a16:creationId xmlns:a16="http://schemas.microsoft.com/office/drawing/2014/main" id="{EE7092D4-8178-79B8-2406-DE5DD660914E}"/>
              </a:ext>
            </a:extLst>
          </p:cNvPr>
          <p:cNvSpPr txBox="1"/>
          <p:nvPr/>
        </p:nvSpPr>
        <p:spPr>
          <a:xfrm>
            <a:off x="309268" y="1603718"/>
            <a:ext cx="11446673" cy="1200329"/>
          </a:xfrm>
          <a:prstGeom prst="rect">
            <a:avLst/>
          </a:prstGeom>
          <a:noFill/>
        </p:spPr>
        <p:txBody>
          <a:bodyPr wrap="square" rtlCol="0">
            <a:spAutoFit/>
          </a:bodyPr>
          <a:lstStyle/>
          <a:p>
            <a:pPr algn="ctr"/>
            <a:r>
              <a:rPr lang="en-US" sz="1800" b="0" i="0" kern="1200" dirty="0">
                <a:solidFill>
                  <a:srgbClr val="0556A2"/>
                </a:solidFill>
                <a:effectLst/>
                <a:latin typeface="Arial" panose="020B0604020202020204" pitchFamily="34" charset="0"/>
                <a:ea typeface="+mn-ea"/>
                <a:cs typeface="Arial" panose="020B0604020202020204" pitchFamily="34" charset="0"/>
              </a:rPr>
              <a:t>This work </a:t>
            </a:r>
            <a:r>
              <a:rPr lang="en-GB" dirty="0">
                <a:solidFill>
                  <a:srgbClr val="0556A2"/>
                </a:solidFill>
                <a:latin typeface="Arial" panose="020B0604020202020204" pitchFamily="34" charset="0"/>
                <a:cs typeface="Arial" panose="020B0604020202020204" pitchFamily="34" charset="0"/>
              </a:rPr>
              <a:t>was financially supported by the project PINK (</a:t>
            </a:r>
            <a:r>
              <a:rPr lang="en-IE" dirty="0">
                <a:solidFill>
                  <a:srgbClr val="0556A2"/>
                </a:solidFill>
                <a:latin typeface="Arial" panose="020B0604020202020204" pitchFamily="34" charset="0"/>
                <a:cs typeface="Arial" panose="020B0604020202020204" pitchFamily="34" charset="0"/>
              </a:rPr>
              <a:t>Provision of Integrated Computational Approaches for Addressing New Markets Goals for the Introduction of Safe-and-Sustainable-by-Design Chemicals and Materials)</a:t>
            </a:r>
            <a:r>
              <a:rPr lang="en-GB" dirty="0">
                <a:solidFill>
                  <a:srgbClr val="0556A2"/>
                </a:solidFill>
                <a:latin typeface="Arial" panose="020B0604020202020204" pitchFamily="34" charset="0"/>
                <a:cs typeface="Arial" panose="020B0604020202020204" pitchFamily="34" charset="0"/>
              </a:rPr>
              <a:t>, which has received funding from the European Union’s Horizon Europe Research and Innovation Programme under grant agreement No. 101137809</a:t>
            </a:r>
            <a:endParaRPr lang="en-US" dirty="0">
              <a:solidFill>
                <a:srgbClr val="0556A2"/>
              </a:solidFill>
              <a:latin typeface="Arial" panose="020B0604020202020204" pitchFamily="34" charset="0"/>
              <a:cs typeface="Arial" panose="020B0604020202020204" pitchFamily="34" charset="0"/>
            </a:endParaRPr>
          </a:p>
        </p:txBody>
      </p:sp>
      <p:pic>
        <p:nvPicPr>
          <p:cNvPr id="6" name="Picture 5" descr="A black and white logo&#10;&#10;AI-generated content may be incorrect.">
            <a:extLst>
              <a:ext uri="{FF2B5EF4-FFF2-40B4-BE49-F238E27FC236}">
                <a16:creationId xmlns:a16="http://schemas.microsoft.com/office/drawing/2014/main" id="{441CFE53-808F-4915-3819-360FBADC2E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8198" y="583747"/>
            <a:ext cx="2247900" cy="475746"/>
          </a:xfrm>
          <a:prstGeom prst="rect">
            <a:avLst/>
          </a:prstGeom>
        </p:spPr>
      </p:pic>
      <p:pic>
        <p:nvPicPr>
          <p:cNvPr id="8" name="Picture 7" descr="A black and orange letter i&#10;&#10;AI-generated content may be incorrect.">
            <a:extLst>
              <a:ext uri="{FF2B5EF4-FFF2-40B4-BE49-F238E27FC236}">
                <a16:creationId xmlns:a16="http://schemas.microsoft.com/office/drawing/2014/main" id="{BC54242B-6B0B-52ED-D3A7-8D3C3BFED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9346" y="910520"/>
            <a:ext cx="2468044" cy="646260"/>
          </a:xfrm>
          <a:prstGeom prst="rect">
            <a:avLst/>
          </a:prstGeom>
        </p:spPr>
      </p:pic>
      <p:cxnSp>
        <p:nvCxnSpPr>
          <p:cNvPr id="7" name="Straight Connector 6">
            <a:extLst>
              <a:ext uri="{FF2B5EF4-FFF2-40B4-BE49-F238E27FC236}">
                <a16:creationId xmlns:a16="http://schemas.microsoft.com/office/drawing/2014/main" id="{1FF4FC18-ECE4-FC3A-75C5-E9F2E171F1C4}"/>
              </a:ext>
            </a:extLst>
          </p:cNvPr>
          <p:cNvCxnSpPr>
            <a:cxnSpLocks/>
          </p:cNvCxnSpPr>
          <p:nvPr/>
        </p:nvCxnSpPr>
        <p:spPr>
          <a:xfrm>
            <a:off x="462579" y="3558092"/>
            <a:ext cx="11112649"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39932693-16DD-A567-8245-AF0A95D68EC6}"/>
              </a:ext>
            </a:extLst>
          </p:cNvPr>
          <p:cNvSpPr txBox="1"/>
          <p:nvPr/>
        </p:nvSpPr>
        <p:spPr>
          <a:xfrm>
            <a:off x="8046539" y="6109182"/>
            <a:ext cx="4030073" cy="646331"/>
          </a:xfrm>
          <a:prstGeom prst="rect">
            <a:avLst/>
          </a:prstGeom>
          <a:noFill/>
        </p:spPr>
        <p:txBody>
          <a:bodyPr wrap="square">
            <a:spAutoFit/>
          </a:bodyPr>
          <a:lstStyle/>
          <a:p>
            <a:r>
              <a:rPr lang="en-IE" b="1" i="1" dirty="0"/>
              <a:t>Credit: </a:t>
            </a:r>
            <a:r>
              <a:rPr lang="en-IE" i="1" dirty="0"/>
              <a:t>Icons downloaded from: https://www.flaticon.com/free-icons</a:t>
            </a:r>
          </a:p>
        </p:txBody>
      </p:sp>
    </p:spTree>
    <p:extLst>
      <p:ext uri="{BB962C8B-B14F-4D97-AF65-F5344CB8AC3E}">
        <p14:creationId xmlns:p14="http://schemas.microsoft.com/office/powerpoint/2010/main" val="2570531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3B723-E774-063D-B406-30C35852C93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D8C7E2A-DDD4-6FF2-23D2-7B1EC1A064E4}"/>
              </a:ext>
            </a:extLst>
          </p:cNvPr>
          <p:cNvSpPr>
            <a:spLocks noGrp="1"/>
          </p:cNvSpPr>
          <p:nvPr>
            <p:ph type="sldNum" sz="quarter" idx="12"/>
          </p:nvPr>
        </p:nvSpPr>
        <p:spPr/>
        <p:txBody>
          <a:bodyPr/>
          <a:lstStyle/>
          <a:p>
            <a:fld id="{B66DABA7-C5CC-4612-889C-A09D3482BA66}" type="slidenum">
              <a:rPr lang="en-US" smtClean="0"/>
              <a:pPr/>
              <a:t>19</a:t>
            </a:fld>
            <a:endParaRPr lang="en-US"/>
          </a:p>
        </p:txBody>
      </p:sp>
      <p:sp>
        <p:nvSpPr>
          <p:cNvPr id="6" name="Footer Placeholder 3">
            <a:extLst>
              <a:ext uri="{FF2B5EF4-FFF2-40B4-BE49-F238E27FC236}">
                <a16:creationId xmlns:a16="http://schemas.microsoft.com/office/drawing/2014/main" id="{A448B93C-09DB-4D05-7E8F-1F46E174CD70}"/>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sp>
        <p:nvSpPr>
          <p:cNvPr id="7" name="Title 1">
            <a:extLst>
              <a:ext uri="{FF2B5EF4-FFF2-40B4-BE49-F238E27FC236}">
                <a16:creationId xmlns:a16="http://schemas.microsoft.com/office/drawing/2014/main" id="{9465ADC7-63AE-D23D-95D9-91A094026069}"/>
              </a:ext>
            </a:extLst>
          </p:cNvPr>
          <p:cNvSpPr>
            <a:spLocks noGrp="1"/>
          </p:cNvSpPr>
          <p:nvPr>
            <p:ph type="title"/>
          </p:nvPr>
        </p:nvSpPr>
        <p:spPr>
          <a:xfrm>
            <a:off x="1079321" y="525870"/>
            <a:ext cx="10476795" cy="318618"/>
          </a:xfrm>
        </p:spPr>
        <p:txBody>
          <a:bodyPr/>
          <a:lstStyle/>
          <a:p>
            <a:r>
              <a:rPr lang="en-IE" dirty="0"/>
              <a:t>Reports and Papers as a unique corpus (full texts)</a:t>
            </a:r>
          </a:p>
        </p:txBody>
      </p:sp>
      <p:pic>
        <p:nvPicPr>
          <p:cNvPr id="11" name="Picture 10">
            <a:extLst>
              <a:ext uri="{FF2B5EF4-FFF2-40B4-BE49-F238E27FC236}">
                <a16:creationId xmlns:a16="http://schemas.microsoft.com/office/drawing/2014/main" id="{5790684E-91D7-63E1-126E-1CEA9405C9CB}"/>
              </a:ext>
            </a:extLst>
          </p:cNvPr>
          <p:cNvPicPr>
            <a:picLocks noChangeAspect="1"/>
          </p:cNvPicPr>
          <p:nvPr/>
        </p:nvPicPr>
        <p:blipFill>
          <a:blip r:embed="rId3"/>
          <a:srcRect t="9886" r="14200" b="58611"/>
          <a:stretch>
            <a:fillRect/>
          </a:stretch>
        </p:blipFill>
        <p:spPr>
          <a:xfrm>
            <a:off x="552983" y="1736476"/>
            <a:ext cx="11086033" cy="4006830"/>
          </a:xfrm>
          <a:prstGeom prst="rect">
            <a:avLst/>
          </a:prstGeom>
        </p:spPr>
      </p:pic>
      <p:sp>
        <p:nvSpPr>
          <p:cNvPr id="15" name="Content Placeholder 2">
            <a:extLst>
              <a:ext uri="{FF2B5EF4-FFF2-40B4-BE49-F238E27FC236}">
                <a16:creationId xmlns:a16="http://schemas.microsoft.com/office/drawing/2014/main" id="{72F7321C-E920-BC19-F76B-64FCDC8A8951}"/>
              </a:ext>
            </a:extLst>
          </p:cNvPr>
          <p:cNvSpPr txBox="1">
            <a:spLocks/>
          </p:cNvSpPr>
          <p:nvPr/>
        </p:nvSpPr>
        <p:spPr>
          <a:xfrm>
            <a:off x="810200" y="1457531"/>
            <a:ext cx="9013250" cy="85301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r>
              <a:rPr lang="en-GB" dirty="0">
                <a:solidFill>
                  <a:schemeClr val="tx2"/>
                </a:solidFill>
              </a:rPr>
              <a:t>The separation between papers and reports is clearly visible also in this visualisation.</a:t>
            </a:r>
          </a:p>
        </p:txBody>
      </p:sp>
      <p:sp>
        <p:nvSpPr>
          <p:cNvPr id="16" name="Oval 15">
            <a:extLst>
              <a:ext uri="{FF2B5EF4-FFF2-40B4-BE49-F238E27FC236}">
                <a16:creationId xmlns:a16="http://schemas.microsoft.com/office/drawing/2014/main" id="{31A086FF-4A0F-6946-709D-9E75CD7F0C1D}"/>
              </a:ext>
            </a:extLst>
          </p:cNvPr>
          <p:cNvSpPr/>
          <p:nvPr/>
        </p:nvSpPr>
        <p:spPr>
          <a:xfrm rot="1610570">
            <a:off x="5058597" y="2861943"/>
            <a:ext cx="1607835" cy="156370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TextBox 17">
            <a:extLst>
              <a:ext uri="{FF2B5EF4-FFF2-40B4-BE49-F238E27FC236}">
                <a16:creationId xmlns:a16="http://schemas.microsoft.com/office/drawing/2014/main" id="{15AE4DAE-F377-0026-99C0-62C4837610EB}"/>
              </a:ext>
            </a:extLst>
          </p:cNvPr>
          <p:cNvSpPr txBox="1"/>
          <p:nvPr/>
        </p:nvSpPr>
        <p:spPr>
          <a:xfrm>
            <a:off x="5214362" y="2583184"/>
            <a:ext cx="2097049" cy="369332"/>
          </a:xfrm>
          <a:prstGeom prst="rect">
            <a:avLst/>
          </a:prstGeom>
          <a:noFill/>
        </p:spPr>
        <p:txBody>
          <a:bodyPr wrap="none" rtlCol="0">
            <a:spAutoFit/>
          </a:bodyPr>
          <a:lstStyle/>
          <a:p>
            <a:r>
              <a:rPr lang="en-IE" dirty="0">
                <a:solidFill>
                  <a:srgbClr val="FF0000"/>
                </a:solidFill>
              </a:rPr>
              <a:t>Topics from reports</a:t>
            </a:r>
          </a:p>
        </p:txBody>
      </p:sp>
      <p:sp>
        <p:nvSpPr>
          <p:cNvPr id="19" name="Oval 18">
            <a:extLst>
              <a:ext uri="{FF2B5EF4-FFF2-40B4-BE49-F238E27FC236}">
                <a16:creationId xmlns:a16="http://schemas.microsoft.com/office/drawing/2014/main" id="{B88EF7E1-DDA0-4E41-F63B-DD9F9B39EC3B}"/>
              </a:ext>
            </a:extLst>
          </p:cNvPr>
          <p:cNvSpPr/>
          <p:nvPr/>
        </p:nvSpPr>
        <p:spPr>
          <a:xfrm rot="204781">
            <a:off x="1258141" y="3130608"/>
            <a:ext cx="2321005" cy="96495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5" name="TextBox 24">
            <a:extLst>
              <a:ext uri="{FF2B5EF4-FFF2-40B4-BE49-F238E27FC236}">
                <a16:creationId xmlns:a16="http://schemas.microsoft.com/office/drawing/2014/main" id="{D3C76423-199C-5DB7-BF83-C86280A9E8E0}"/>
              </a:ext>
            </a:extLst>
          </p:cNvPr>
          <p:cNvSpPr txBox="1"/>
          <p:nvPr/>
        </p:nvSpPr>
        <p:spPr>
          <a:xfrm>
            <a:off x="1471294" y="2767850"/>
            <a:ext cx="2073196" cy="369332"/>
          </a:xfrm>
          <a:prstGeom prst="rect">
            <a:avLst/>
          </a:prstGeom>
          <a:noFill/>
        </p:spPr>
        <p:txBody>
          <a:bodyPr wrap="none" rtlCol="0">
            <a:spAutoFit/>
          </a:bodyPr>
          <a:lstStyle/>
          <a:p>
            <a:r>
              <a:rPr lang="en-IE" dirty="0">
                <a:solidFill>
                  <a:srgbClr val="FF0000"/>
                </a:solidFill>
              </a:rPr>
              <a:t>Topics from papers</a:t>
            </a:r>
          </a:p>
        </p:txBody>
      </p:sp>
      <p:pic>
        <p:nvPicPr>
          <p:cNvPr id="2" name="Picture 1" descr="A red circle with a black camera in it&#10;&#10;AI-generated content may be incorrect.">
            <a:extLst>
              <a:ext uri="{FF2B5EF4-FFF2-40B4-BE49-F238E27FC236}">
                <a16:creationId xmlns:a16="http://schemas.microsoft.com/office/drawing/2014/main" id="{244AF551-D984-07B9-FF02-FB86A18AD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278267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EECA-6662-9FDA-2631-D8B46C6E3AD4}"/>
              </a:ext>
            </a:extLst>
          </p:cNvPr>
          <p:cNvSpPr>
            <a:spLocks noGrp="1"/>
          </p:cNvSpPr>
          <p:nvPr>
            <p:ph type="title"/>
          </p:nvPr>
        </p:nvSpPr>
        <p:spPr>
          <a:xfrm>
            <a:off x="1814923" y="709436"/>
            <a:ext cx="9027248" cy="204964"/>
          </a:xfrm>
        </p:spPr>
        <p:txBody>
          <a:bodyPr/>
          <a:lstStyle/>
          <a:p>
            <a:r>
              <a:rPr lang="en-IE" dirty="0"/>
              <a:t>Prompt used for Gemini</a:t>
            </a:r>
          </a:p>
        </p:txBody>
      </p:sp>
      <p:sp>
        <p:nvSpPr>
          <p:cNvPr id="5" name="Slide Number Placeholder 4">
            <a:extLst>
              <a:ext uri="{FF2B5EF4-FFF2-40B4-BE49-F238E27FC236}">
                <a16:creationId xmlns:a16="http://schemas.microsoft.com/office/drawing/2014/main" id="{ACEEE545-EFDE-1CB0-20B6-A6F6469229BF}"/>
              </a:ext>
            </a:extLst>
          </p:cNvPr>
          <p:cNvSpPr>
            <a:spLocks noGrp="1"/>
          </p:cNvSpPr>
          <p:nvPr>
            <p:ph type="sldNum" sz="quarter" idx="12"/>
          </p:nvPr>
        </p:nvSpPr>
        <p:spPr/>
        <p:txBody>
          <a:bodyPr/>
          <a:lstStyle/>
          <a:p>
            <a:fld id="{B66DABA7-C5CC-4612-889C-A09D3482BA66}" type="slidenum">
              <a:rPr lang="en-US" smtClean="0"/>
              <a:pPr/>
              <a:t>20</a:t>
            </a:fld>
            <a:endParaRPr lang="en-US"/>
          </a:p>
        </p:txBody>
      </p:sp>
      <p:sp>
        <p:nvSpPr>
          <p:cNvPr id="28" name="Content Placeholder 2">
            <a:extLst>
              <a:ext uri="{FF2B5EF4-FFF2-40B4-BE49-F238E27FC236}">
                <a16:creationId xmlns:a16="http://schemas.microsoft.com/office/drawing/2014/main" id="{AF9DA1C7-243A-AB32-2182-3B60409D1A66}"/>
              </a:ext>
            </a:extLst>
          </p:cNvPr>
          <p:cNvSpPr txBox="1">
            <a:spLocks/>
          </p:cNvSpPr>
          <p:nvPr/>
        </p:nvSpPr>
        <p:spPr>
          <a:xfrm>
            <a:off x="7482755" y="1888964"/>
            <a:ext cx="4582312" cy="332606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endParaRPr lang="en-GB" dirty="0">
              <a:solidFill>
                <a:schemeClr val="tx2"/>
              </a:solidFill>
            </a:endParaRPr>
          </a:p>
        </p:txBody>
      </p:sp>
      <p:sp>
        <p:nvSpPr>
          <p:cNvPr id="3" name="Footer Placeholder 3">
            <a:extLst>
              <a:ext uri="{FF2B5EF4-FFF2-40B4-BE49-F238E27FC236}">
                <a16:creationId xmlns:a16="http://schemas.microsoft.com/office/drawing/2014/main" id="{7E441903-0904-E85E-C788-A0B1932FD100}"/>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4" name="Picture 3" descr="A black background with a black square&#10;&#10;AI-generated content may be incorrect.">
            <a:extLst>
              <a:ext uri="{FF2B5EF4-FFF2-40B4-BE49-F238E27FC236}">
                <a16:creationId xmlns:a16="http://schemas.microsoft.com/office/drawing/2014/main" id="{3C1310BB-DF5B-D9D8-3665-B0332466CA80}"/>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sp>
        <p:nvSpPr>
          <p:cNvPr id="11" name="TextBox 10">
            <a:extLst>
              <a:ext uri="{FF2B5EF4-FFF2-40B4-BE49-F238E27FC236}">
                <a16:creationId xmlns:a16="http://schemas.microsoft.com/office/drawing/2014/main" id="{20283F89-C65B-C2B7-2214-6DE387D7BAC8}"/>
              </a:ext>
            </a:extLst>
          </p:cNvPr>
          <p:cNvSpPr txBox="1"/>
          <p:nvPr/>
        </p:nvSpPr>
        <p:spPr>
          <a:xfrm>
            <a:off x="196301" y="1324202"/>
            <a:ext cx="11868766" cy="8679299"/>
          </a:xfrm>
          <a:prstGeom prst="rect">
            <a:avLst/>
          </a:prstGeom>
          <a:noFill/>
        </p:spPr>
        <p:txBody>
          <a:bodyPr wrap="square">
            <a:spAutoFit/>
          </a:bodyPr>
          <a:lstStyle/>
          <a:p>
            <a:r>
              <a:rPr lang="en-IE" dirty="0"/>
              <a:t>prompt v3.3 = (</a:t>
            </a:r>
          </a:p>
          <a:p>
            <a:r>
              <a:rPr lang="en-IE" dirty="0"/>
              <a:t>    Carefully analyse this PDF document.</a:t>
            </a:r>
          </a:p>
          <a:p>
            <a:r>
              <a:rPr lang="en-IE" dirty="0"/>
              <a:t>    Provide the top 10 keywords sorted by relevance, separated by '***'. </a:t>
            </a:r>
          </a:p>
          <a:p>
            <a:r>
              <a:rPr lang="en-IE" dirty="0"/>
              <a:t>    If you find fewer than 10 meaningful keywords, do your best to find all that apply, but aim to provide 10 in total. Avoid extraneous text.</a:t>
            </a:r>
          </a:p>
          <a:p>
            <a:r>
              <a:rPr lang="en-IE" dirty="0"/>
              <a:t>    Then, add the string “XXXXX” and write is yes or no to express if this paper relevant to a research based on the following criteria:</a:t>
            </a:r>
          </a:p>
          <a:p>
            <a:r>
              <a:rPr lang="en-IE" b="1" dirty="0"/>
              <a:t>    1. Inclusion criteria that must all be satisfied: </a:t>
            </a:r>
          </a:p>
          <a:p>
            <a:r>
              <a:rPr lang="en-IE" dirty="0"/>
              <a:t>    a) The research literature we want to explore focuses on the practical applications of machine learning and artificial intelligence tools [….];</a:t>
            </a:r>
          </a:p>
          <a:p>
            <a:r>
              <a:rPr lang="en-IE" dirty="0"/>
              <a:t>    b) and the papers is addressing sustainability-related consequences, such as reductions in CO2-equivalent emissions (i.e. carbon emissions) or at least one environmental impact score […];</a:t>
            </a:r>
          </a:p>
          <a:p>
            <a:r>
              <a:rPr lang="en-IE" dirty="0"/>
              <a:t>    c) and if the paper is focused on the optimization […], then the paper provides a clear and explicit explanation of the link between these optimizations and the improvement of the environmental performances […];</a:t>
            </a:r>
          </a:p>
          <a:p>
            <a:r>
              <a:rPr lang="en-IE" dirty="0"/>
              <a:t>    d) and the paper details a case where ML is used and the study explicitly calculates carbon emissions or at least one environmental impact score [….].</a:t>
            </a:r>
          </a:p>
          <a:p>
            <a:r>
              <a:rPr lang="en-IE" dirty="0"/>
              <a:t>2. Exclusion criteria:</a:t>
            </a:r>
          </a:p>
          <a:p>
            <a:r>
              <a:rPr lang="en-IE" dirty="0"/>
              <a:t>    a) The paper only mentions artificial intelligence or machine learning as possible tools for future research without describing their applications in sufficient detail. For example, if the paper cites other documents applying these techniques without detailing their methods, it should be excluded.</a:t>
            </a:r>
          </a:p>
          <a:p>
            <a:r>
              <a:rPr lang="en-IE" dirty="0"/>
              <a:t>    b) The term 'data-driven' is used only in the context of data collection (e.g., surveys) without applying machine learning algorithms to process large datasets.</a:t>
            </a:r>
          </a:p>
          <a:p>
            <a:r>
              <a:rPr lang="en-IE" dirty="0"/>
              <a:t>    c) 'Life cycle management' is used only to describe the service life of a machine or process, not the environmental impact assessment of its entire lifecycle.</a:t>
            </a:r>
          </a:p>
          <a:p>
            <a:r>
              <a:rPr lang="en-IE" dirty="0"/>
              <a:t>    d) The paper does not explicitly target sustainability, particularly in the context of 'life cycle assessment' or 'life cycle management,' and instead focuses only on system technical or economic optimization, improvements of physical and mechanical properties of a product. </a:t>
            </a:r>
          </a:p>
          <a:p>
            <a:r>
              <a:rPr lang="en-IE" dirty="0"/>
              <a:t>    So, provide the top 10 keywords sorted by relevance, separated by '***'</a:t>
            </a:r>
          </a:p>
          <a:p>
            <a:r>
              <a:rPr lang="en-IE" dirty="0"/>
              <a:t>    And then, based on these criteria, provide the 11th keyword (yes/no) if it is relevant, and also add an explanation of your advice.</a:t>
            </a:r>
          </a:p>
          <a:p>
            <a:r>
              <a:rPr lang="en-IE" dirty="0"/>
              <a:t>    )</a:t>
            </a:r>
          </a:p>
        </p:txBody>
      </p:sp>
      <p:pic>
        <p:nvPicPr>
          <p:cNvPr id="6" name="Picture 5" descr="A red circle with a black camera in it&#10;&#10;AI-generated content may be incorrect.">
            <a:extLst>
              <a:ext uri="{FF2B5EF4-FFF2-40B4-BE49-F238E27FC236}">
                <a16:creationId xmlns:a16="http://schemas.microsoft.com/office/drawing/2014/main" id="{94DA7FFB-31A8-D9A1-6CB3-AF5C7E07AE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1589476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DE7BFB-695B-81A6-6909-98ECA68A9A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054CCD-51F1-C72D-4F5E-470AE5BC468D}"/>
              </a:ext>
            </a:extLst>
          </p:cNvPr>
          <p:cNvSpPr>
            <a:spLocks noGrp="1"/>
          </p:cNvSpPr>
          <p:nvPr>
            <p:ph type="title"/>
          </p:nvPr>
        </p:nvSpPr>
        <p:spPr>
          <a:xfrm>
            <a:off x="1814923" y="709436"/>
            <a:ext cx="9027248" cy="204964"/>
          </a:xfrm>
        </p:spPr>
        <p:txBody>
          <a:bodyPr/>
          <a:lstStyle/>
          <a:p>
            <a:r>
              <a:rPr lang="en-IE" dirty="0"/>
              <a:t>Prompt used for Gemini</a:t>
            </a:r>
          </a:p>
        </p:txBody>
      </p:sp>
      <p:sp>
        <p:nvSpPr>
          <p:cNvPr id="5" name="Slide Number Placeholder 4">
            <a:extLst>
              <a:ext uri="{FF2B5EF4-FFF2-40B4-BE49-F238E27FC236}">
                <a16:creationId xmlns:a16="http://schemas.microsoft.com/office/drawing/2014/main" id="{D04F364E-12CD-F00B-773F-DBAC5B377153}"/>
              </a:ext>
            </a:extLst>
          </p:cNvPr>
          <p:cNvSpPr>
            <a:spLocks noGrp="1"/>
          </p:cNvSpPr>
          <p:nvPr>
            <p:ph type="sldNum" sz="quarter" idx="12"/>
          </p:nvPr>
        </p:nvSpPr>
        <p:spPr/>
        <p:txBody>
          <a:bodyPr/>
          <a:lstStyle/>
          <a:p>
            <a:fld id="{B66DABA7-C5CC-4612-889C-A09D3482BA66}" type="slidenum">
              <a:rPr lang="en-US" smtClean="0"/>
              <a:pPr/>
              <a:t>21</a:t>
            </a:fld>
            <a:endParaRPr lang="en-US"/>
          </a:p>
        </p:txBody>
      </p:sp>
      <p:sp>
        <p:nvSpPr>
          <p:cNvPr id="28" name="Content Placeholder 2">
            <a:extLst>
              <a:ext uri="{FF2B5EF4-FFF2-40B4-BE49-F238E27FC236}">
                <a16:creationId xmlns:a16="http://schemas.microsoft.com/office/drawing/2014/main" id="{DBFD9A02-7E88-7A6E-147F-E491CE15035D}"/>
              </a:ext>
            </a:extLst>
          </p:cNvPr>
          <p:cNvSpPr txBox="1">
            <a:spLocks/>
          </p:cNvSpPr>
          <p:nvPr/>
        </p:nvSpPr>
        <p:spPr>
          <a:xfrm>
            <a:off x="7482755" y="1888964"/>
            <a:ext cx="4582312" cy="332606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endParaRPr lang="en-GB" dirty="0">
              <a:solidFill>
                <a:schemeClr val="tx2"/>
              </a:solidFill>
            </a:endParaRPr>
          </a:p>
        </p:txBody>
      </p:sp>
      <p:sp>
        <p:nvSpPr>
          <p:cNvPr id="3" name="Footer Placeholder 3">
            <a:extLst>
              <a:ext uri="{FF2B5EF4-FFF2-40B4-BE49-F238E27FC236}">
                <a16:creationId xmlns:a16="http://schemas.microsoft.com/office/drawing/2014/main" id="{2F80F1A5-95FA-162E-7A22-42E1C693A84D}"/>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4" name="Picture 3" descr="A black background with a black square&#10;&#10;AI-generated content may be incorrect.">
            <a:extLst>
              <a:ext uri="{FF2B5EF4-FFF2-40B4-BE49-F238E27FC236}">
                <a16:creationId xmlns:a16="http://schemas.microsoft.com/office/drawing/2014/main" id="{90B7E569-AE1E-A7F2-2969-2AF1C15867B3}"/>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sp>
        <p:nvSpPr>
          <p:cNvPr id="11" name="TextBox 10">
            <a:extLst>
              <a:ext uri="{FF2B5EF4-FFF2-40B4-BE49-F238E27FC236}">
                <a16:creationId xmlns:a16="http://schemas.microsoft.com/office/drawing/2014/main" id="{6D9540C9-F357-CB7D-02FF-6B802CD22F04}"/>
              </a:ext>
            </a:extLst>
          </p:cNvPr>
          <p:cNvSpPr txBox="1"/>
          <p:nvPr/>
        </p:nvSpPr>
        <p:spPr>
          <a:xfrm>
            <a:off x="196301" y="1324202"/>
            <a:ext cx="11868766" cy="4247317"/>
          </a:xfrm>
          <a:prstGeom prst="rect">
            <a:avLst/>
          </a:prstGeom>
          <a:noFill/>
        </p:spPr>
        <p:txBody>
          <a:bodyPr wrap="square">
            <a:spAutoFit/>
          </a:bodyPr>
          <a:lstStyle/>
          <a:p>
            <a:r>
              <a:rPr lang="en-IE" b="1" dirty="0"/>
              <a:t>2. Exclusion criteria:</a:t>
            </a:r>
          </a:p>
          <a:p>
            <a:r>
              <a:rPr lang="en-IE" dirty="0"/>
              <a:t>    a) The paper only mentions artificial intelligence or machine learning as possible tools for future research without describing their applications in sufficient detail. For example, if the paper cites other documents applying these techniques without detailing their methods, it should be excluded.</a:t>
            </a:r>
          </a:p>
          <a:p>
            <a:r>
              <a:rPr lang="en-IE" dirty="0"/>
              <a:t>    b) The term 'data-driven' is used only in the context of data collection (e.g., surveys) without applying machine learning algorithms to process large datasets.</a:t>
            </a:r>
          </a:p>
          <a:p>
            <a:r>
              <a:rPr lang="en-IE" dirty="0"/>
              <a:t>    c) 'Life cycle management' is used only to describe the service life of a machine or process, not the environmental impact assessment of its entire lifecycle.</a:t>
            </a:r>
          </a:p>
          <a:p>
            <a:r>
              <a:rPr lang="en-IE" dirty="0"/>
              <a:t>    d) The paper does not explicitly target sustainability, particularly in the context of 'life cycle assessment' or 'life cycle management,' and instead focuses only on system technical or economic optimization, improvements of physical and mechanical properties of a product. </a:t>
            </a:r>
          </a:p>
          <a:p>
            <a:r>
              <a:rPr lang="en-IE" dirty="0"/>
              <a:t>    So, provide the top 10 keywords sorted by relevance, separated by '***'</a:t>
            </a:r>
          </a:p>
          <a:p>
            <a:r>
              <a:rPr lang="en-IE" dirty="0"/>
              <a:t>    And then, based on these criteria, provide the 11th keyword (yes/no) if it is relevant, and also add an explanation of your advice.</a:t>
            </a:r>
          </a:p>
          <a:p>
            <a:r>
              <a:rPr lang="en-IE" dirty="0"/>
              <a:t>    )</a:t>
            </a:r>
          </a:p>
        </p:txBody>
      </p:sp>
      <p:pic>
        <p:nvPicPr>
          <p:cNvPr id="6" name="Picture 5" descr="A red circle with a black camera in it&#10;&#10;AI-generated content may be incorrect.">
            <a:extLst>
              <a:ext uri="{FF2B5EF4-FFF2-40B4-BE49-F238E27FC236}">
                <a16:creationId xmlns:a16="http://schemas.microsoft.com/office/drawing/2014/main" id="{71B8D7F6-0FA1-4060-A1A9-D18BCBEA1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12575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490348-DE0D-D62D-605C-A926B4739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6FDE0-D3D9-B5A5-4675-55220F5E454C}"/>
              </a:ext>
            </a:extLst>
          </p:cNvPr>
          <p:cNvSpPr>
            <a:spLocks noGrp="1"/>
          </p:cNvSpPr>
          <p:nvPr>
            <p:ph type="title"/>
          </p:nvPr>
        </p:nvSpPr>
        <p:spPr>
          <a:xfrm>
            <a:off x="1814923" y="709436"/>
            <a:ext cx="9027248" cy="204964"/>
          </a:xfrm>
        </p:spPr>
        <p:txBody>
          <a:bodyPr/>
          <a:lstStyle/>
          <a:p>
            <a:r>
              <a:rPr lang="en-IE" dirty="0"/>
              <a:t>Topic similarity matrix (Abs vs Full text)</a:t>
            </a:r>
          </a:p>
        </p:txBody>
      </p:sp>
      <p:sp>
        <p:nvSpPr>
          <p:cNvPr id="5" name="Slide Number Placeholder 4">
            <a:extLst>
              <a:ext uri="{FF2B5EF4-FFF2-40B4-BE49-F238E27FC236}">
                <a16:creationId xmlns:a16="http://schemas.microsoft.com/office/drawing/2014/main" id="{69EEF943-E5E0-AD81-CB94-38807D4366FF}"/>
              </a:ext>
            </a:extLst>
          </p:cNvPr>
          <p:cNvSpPr>
            <a:spLocks noGrp="1"/>
          </p:cNvSpPr>
          <p:nvPr>
            <p:ph type="sldNum" sz="quarter" idx="12"/>
          </p:nvPr>
        </p:nvSpPr>
        <p:spPr/>
        <p:txBody>
          <a:bodyPr/>
          <a:lstStyle/>
          <a:p>
            <a:fld id="{B66DABA7-C5CC-4612-889C-A09D3482BA66}" type="slidenum">
              <a:rPr lang="en-US" smtClean="0"/>
              <a:pPr/>
              <a:t>22</a:t>
            </a:fld>
            <a:endParaRPr lang="en-US"/>
          </a:p>
        </p:txBody>
      </p:sp>
      <p:sp>
        <p:nvSpPr>
          <p:cNvPr id="28" name="Content Placeholder 2">
            <a:extLst>
              <a:ext uri="{FF2B5EF4-FFF2-40B4-BE49-F238E27FC236}">
                <a16:creationId xmlns:a16="http://schemas.microsoft.com/office/drawing/2014/main" id="{A092F708-9D55-5AC6-6517-A108891090B7}"/>
              </a:ext>
            </a:extLst>
          </p:cNvPr>
          <p:cNvSpPr txBox="1">
            <a:spLocks/>
          </p:cNvSpPr>
          <p:nvPr/>
        </p:nvSpPr>
        <p:spPr>
          <a:xfrm>
            <a:off x="7482755" y="1888964"/>
            <a:ext cx="4582312" cy="332606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endParaRPr lang="en-GB" dirty="0">
              <a:solidFill>
                <a:schemeClr val="tx2"/>
              </a:solidFill>
            </a:endParaRPr>
          </a:p>
        </p:txBody>
      </p:sp>
      <p:grpSp>
        <p:nvGrpSpPr>
          <p:cNvPr id="7" name="Group 6">
            <a:extLst>
              <a:ext uri="{FF2B5EF4-FFF2-40B4-BE49-F238E27FC236}">
                <a16:creationId xmlns:a16="http://schemas.microsoft.com/office/drawing/2014/main" id="{B1F9E99E-28A5-B7CE-CAD5-F57D754A4632}"/>
              </a:ext>
            </a:extLst>
          </p:cNvPr>
          <p:cNvGrpSpPr/>
          <p:nvPr/>
        </p:nvGrpSpPr>
        <p:grpSpPr>
          <a:xfrm>
            <a:off x="531581" y="1389688"/>
            <a:ext cx="6224819" cy="4591291"/>
            <a:chOff x="531581" y="1389688"/>
            <a:chExt cx="6224819" cy="4591291"/>
          </a:xfrm>
        </p:grpSpPr>
        <p:grpSp>
          <p:nvGrpSpPr>
            <p:cNvPr id="27" name="Group 26">
              <a:extLst>
                <a:ext uri="{FF2B5EF4-FFF2-40B4-BE49-F238E27FC236}">
                  <a16:creationId xmlns:a16="http://schemas.microsoft.com/office/drawing/2014/main" id="{E174ECAA-795B-41BD-77E6-60D7C95A87AF}"/>
                </a:ext>
              </a:extLst>
            </p:cNvPr>
            <p:cNvGrpSpPr/>
            <p:nvPr/>
          </p:nvGrpSpPr>
          <p:grpSpPr>
            <a:xfrm>
              <a:off x="531581" y="1389688"/>
              <a:ext cx="6224819" cy="4553912"/>
              <a:chOff x="146577" y="1135502"/>
              <a:chExt cx="4999643" cy="4007998"/>
            </a:xfrm>
          </p:grpSpPr>
          <p:pic>
            <p:nvPicPr>
              <p:cNvPr id="6" name="Picture 5">
                <a:extLst>
                  <a:ext uri="{FF2B5EF4-FFF2-40B4-BE49-F238E27FC236}">
                    <a16:creationId xmlns:a16="http://schemas.microsoft.com/office/drawing/2014/main" id="{850F840C-E6DB-CDDE-9748-BD39FE727740}"/>
                  </a:ext>
                </a:extLst>
              </p:cNvPr>
              <p:cNvPicPr>
                <a:picLocks noChangeAspect="1"/>
              </p:cNvPicPr>
              <p:nvPr/>
            </p:nvPicPr>
            <p:blipFill>
              <a:blip r:embed="rId2"/>
              <a:srcRect t="6925" r="41555" b="45116"/>
              <a:stretch>
                <a:fillRect/>
              </a:stretch>
            </p:blipFill>
            <p:spPr>
              <a:xfrm>
                <a:off x="146577" y="1168400"/>
                <a:ext cx="4921146" cy="3975100"/>
              </a:xfrm>
              <a:prstGeom prst="rect">
                <a:avLst/>
              </a:prstGeom>
            </p:spPr>
          </p:pic>
          <p:sp>
            <p:nvSpPr>
              <p:cNvPr id="17" name="TextBox 16">
                <a:extLst>
                  <a:ext uri="{FF2B5EF4-FFF2-40B4-BE49-F238E27FC236}">
                    <a16:creationId xmlns:a16="http://schemas.microsoft.com/office/drawing/2014/main" id="{D3534201-EBFD-6507-C362-DE0447610D4C}"/>
                  </a:ext>
                </a:extLst>
              </p:cNvPr>
              <p:cNvSpPr txBox="1"/>
              <p:nvPr/>
            </p:nvSpPr>
            <p:spPr>
              <a:xfrm rot="16200000">
                <a:off x="-366700" y="2436693"/>
                <a:ext cx="1200400" cy="131892"/>
              </a:xfrm>
              <a:prstGeom prst="rect">
                <a:avLst/>
              </a:prstGeom>
              <a:solidFill>
                <a:schemeClr val="bg1"/>
              </a:solidFill>
            </p:spPr>
            <p:txBody>
              <a:bodyPr wrap="square" lIns="0" tIns="0" rIns="0" bIns="0" rtlCol="0" anchor="b">
                <a:spAutoFit/>
              </a:bodyPr>
              <a:lstStyle/>
              <a:p>
                <a:pPr algn="l"/>
                <a:r>
                  <a:rPr lang="it-IT" sz="1067" b="1" dirty="0">
                    <a:solidFill>
                      <a:schemeClr val="tx2"/>
                    </a:solidFill>
                    <a:latin typeface="Gadugi" panose="020B0502040204020203" pitchFamily="34" charset="0"/>
                    <a:ea typeface="Gadugi" panose="020B0502040204020203" pitchFamily="34" charset="0"/>
                  </a:rPr>
                  <a:t>(Abstract topcs)</a:t>
                </a:r>
                <a:endParaRPr lang="en-IE" sz="1067" b="1" dirty="0">
                  <a:solidFill>
                    <a:schemeClr val="tx2"/>
                  </a:solidFill>
                  <a:latin typeface="Gadugi" panose="020B0502040204020203" pitchFamily="34" charset="0"/>
                  <a:ea typeface="Gadugi" panose="020B0502040204020203" pitchFamily="34" charset="0"/>
                </a:endParaRPr>
              </a:p>
            </p:txBody>
          </p:sp>
          <p:sp>
            <p:nvSpPr>
              <p:cNvPr id="19" name="TextBox 18">
                <a:extLst>
                  <a:ext uri="{FF2B5EF4-FFF2-40B4-BE49-F238E27FC236}">
                    <a16:creationId xmlns:a16="http://schemas.microsoft.com/office/drawing/2014/main" id="{1BEAEC85-F0E9-239E-BEB4-8CB29E214656}"/>
                  </a:ext>
                </a:extLst>
              </p:cNvPr>
              <p:cNvSpPr txBox="1"/>
              <p:nvPr/>
            </p:nvSpPr>
            <p:spPr>
              <a:xfrm>
                <a:off x="375946" y="1135502"/>
                <a:ext cx="2950782" cy="189617"/>
              </a:xfrm>
              <a:prstGeom prst="rect">
                <a:avLst/>
              </a:prstGeom>
              <a:solidFill>
                <a:schemeClr val="bg1"/>
              </a:solidFill>
            </p:spPr>
            <p:txBody>
              <a:bodyPr wrap="square" lIns="0" tIns="0" rIns="0" bIns="0" rtlCol="0" anchor="b">
                <a:spAutoFit/>
              </a:bodyPr>
              <a:lstStyle/>
              <a:p>
                <a:pPr algn="l"/>
                <a:r>
                  <a:rPr lang="it-IT" sz="1400" b="1" dirty="0">
                    <a:solidFill>
                      <a:schemeClr val="tx2"/>
                    </a:solidFill>
                    <a:latin typeface="Gadugi" panose="020B0502040204020203" pitchFamily="34" charset="0"/>
                    <a:ea typeface="Gadugi" panose="020B0502040204020203" pitchFamily="34" charset="0"/>
                  </a:rPr>
                  <a:t>Topic similarity: Abstracts vs Full text</a:t>
                </a:r>
                <a:endParaRPr lang="en-IE" sz="1400" b="1" dirty="0">
                  <a:solidFill>
                    <a:schemeClr val="tx2"/>
                  </a:solidFill>
                  <a:latin typeface="Gadugi" panose="020B0502040204020203" pitchFamily="34" charset="0"/>
                  <a:ea typeface="Gadugi" panose="020B0502040204020203" pitchFamily="34" charset="0"/>
                </a:endParaRPr>
              </a:p>
            </p:txBody>
          </p:sp>
          <p:pic>
            <p:nvPicPr>
              <p:cNvPr id="22" name="Picture 21">
                <a:extLst>
                  <a:ext uri="{FF2B5EF4-FFF2-40B4-BE49-F238E27FC236}">
                    <a16:creationId xmlns:a16="http://schemas.microsoft.com/office/drawing/2014/main" id="{F498F173-A0A5-48C5-37CD-6E59697606E5}"/>
                  </a:ext>
                </a:extLst>
              </p:cNvPr>
              <p:cNvPicPr>
                <a:picLocks noChangeAspect="1"/>
              </p:cNvPicPr>
              <p:nvPr/>
            </p:nvPicPr>
            <p:blipFill>
              <a:blip r:embed="rId3"/>
              <a:srcRect l="23331" t="21384" r="59365" b="75819"/>
              <a:stretch>
                <a:fillRect/>
              </a:stretch>
            </p:blipFill>
            <p:spPr>
              <a:xfrm>
                <a:off x="2105124" y="2366636"/>
                <a:ext cx="1457848" cy="233633"/>
              </a:xfrm>
              <a:prstGeom prst="rect">
                <a:avLst/>
              </a:prstGeom>
            </p:spPr>
          </p:pic>
          <p:pic>
            <p:nvPicPr>
              <p:cNvPr id="25" name="Picture 24">
                <a:extLst>
                  <a:ext uri="{FF2B5EF4-FFF2-40B4-BE49-F238E27FC236}">
                    <a16:creationId xmlns:a16="http://schemas.microsoft.com/office/drawing/2014/main" id="{546AE62E-C7D9-08D7-F2C4-14F7B7167BE4}"/>
                  </a:ext>
                </a:extLst>
              </p:cNvPr>
              <p:cNvPicPr>
                <a:picLocks noChangeAspect="1"/>
              </p:cNvPicPr>
              <p:nvPr/>
            </p:nvPicPr>
            <p:blipFill>
              <a:blip r:embed="rId4"/>
              <a:srcRect l="28093" t="19202" r="58066" b="78036"/>
              <a:stretch>
                <a:fillRect/>
              </a:stretch>
            </p:blipFill>
            <p:spPr>
              <a:xfrm rot="20797966">
                <a:off x="2493712" y="2031954"/>
                <a:ext cx="1044386" cy="205169"/>
              </a:xfrm>
              <a:prstGeom prst="rect">
                <a:avLst/>
              </a:prstGeom>
            </p:spPr>
          </p:pic>
          <p:sp>
            <p:nvSpPr>
              <p:cNvPr id="26" name="TextBox 25">
                <a:extLst>
                  <a:ext uri="{FF2B5EF4-FFF2-40B4-BE49-F238E27FC236}">
                    <a16:creationId xmlns:a16="http://schemas.microsoft.com/office/drawing/2014/main" id="{1D86FD1E-018A-E6A6-3A08-4B304D0F4B1A}"/>
                  </a:ext>
                </a:extLst>
              </p:cNvPr>
              <p:cNvSpPr txBox="1"/>
              <p:nvPr/>
            </p:nvSpPr>
            <p:spPr>
              <a:xfrm rot="5400000">
                <a:off x="4895095" y="2236938"/>
                <a:ext cx="394227" cy="108023"/>
              </a:xfrm>
              <a:prstGeom prst="rect">
                <a:avLst/>
              </a:prstGeom>
              <a:noFill/>
            </p:spPr>
            <p:txBody>
              <a:bodyPr wrap="none" lIns="0" tIns="0" rIns="0" bIns="0" rtlCol="0" anchor="b">
                <a:spAutoFit/>
              </a:bodyPr>
              <a:lstStyle/>
              <a:p>
                <a:pPr algn="l"/>
                <a:r>
                  <a:rPr lang="it-IT" sz="1067" b="1">
                    <a:solidFill>
                      <a:schemeClr val="tx2"/>
                    </a:solidFill>
                    <a:latin typeface="Gadugi" panose="020B0502040204020203" pitchFamily="34" charset="0"/>
                    <a:ea typeface="Gadugi" panose="020B0502040204020203" pitchFamily="34" charset="0"/>
                  </a:rPr>
                  <a:t>Similarity</a:t>
                </a:r>
              </a:p>
            </p:txBody>
          </p:sp>
        </p:grpSp>
        <p:sp>
          <p:nvSpPr>
            <p:cNvPr id="30" name="TextBox 29">
              <a:extLst>
                <a:ext uri="{FF2B5EF4-FFF2-40B4-BE49-F238E27FC236}">
                  <a16:creationId xmlns:a16="http://schemas.microsoft.com/office/drawing/2014/main" id="{B1942BF7-DF68-3071-C538-0AE47B012D48}"/>
                </a:ext>
              </a:extLst>
            </p:cNvPr>
            <p:cNvSpPr txBox="1"/>
            <p:nvPr/>
          </p:nvSpPr>
          <p:spPr>
            <a:xfrm>
              <a:off x="3327851" y="5765535"/>
              <a:ext cx="1457322" cy="215444"/>
            </a:xfrm>
            <a:prstGeom prst="rect">
              <a:avLst/>
            </a:prstGeom>
            <a:solidFill>
              <a:schemeClr val="bg1"/>
            </a:solidFill>
          </p:spPr>
          <p:txBody>
            <a:bodyPr wrap="none" lIns="0" tIns="0" rIns="0" bIns="0" rtlCol="0" anchor="b">
              <a:spAutoFit/>
            </a:bodyPr>
            <a:lstStyle/>
            <a:p>
              <a:pPr algn="l"/>
              <a:r>
                <a:rPr lang="it-IT" sz="1400" b="1" dirty="0">
                  <a:solidFill>
                    <a:schemeClr val="tx2"/>
                  </a:solidFill>
                  <a:latin typeface="Gadugi" panose="020B0502040204020203" pitchFamily="34" charset="0"/>
                  <a:ea typeface="Gadugi" panose="020B0502040204020203" pitchFamily="34" charset="0"/>
                </a:rPr>
                <a:t>(Full texts topics)</a:t>
              </a:r>
              <a:endParaRPr lang="en-IE" sz="1400" b="1" dirty="0">
                <a:solidFill>
                  <a:schemeClr val="tx2"/>
                </a:solidFill>
                <a:latin typeface="Gadugi" panose="020B0502040204020203" pitchFamily="34" charset="0"/>
                <a:ea typeface="Gadugi" panose="020B0502040204020203" pitchFamily="34" charset="0"/>
              </a:endParaRPr>
            </a:p>
          </p:txBody>
        </p:sp>
      </p:grpSp>
      <p:sp>
        <p:nvSpPr>
          <p:cNvPr id="3" name="Footer Placeholder 3">
            <a:extLst>
              <a:ext uri="{FF2B5EF4-FFF2-40B4-BE49-F238E27FC236}">
                <a16:creationId xmlns:a16="http://schemas.microsoft.com/office/drawing/2014/main" id="{05B9A361-025A-989B-F351-622929A09ACE}"/>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4" name="Picture 3" descr="A black background with a black square&#10;&#10;AI-generated content may be incorrect.">
            <a:extLst>
              <a:ext uri="{FF2B5EF4-FFF2-40B4-BE49-F238E27FC236}">
                <a16:creationId xmlns:a16="http://schemas.microsoft.com/office/drawing/2014/main" id="{52C0302C-D86B-2493-6209-600DC1456BD7}"/>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sp>
        <p:nvSpPr>
          <p:cNvPr id="8" name="Text Placeholder 11">
            <a:extLst>
              <a:ext uri="{FF2B5EF4-FFF2-40B4-BE49-F238E27FC236}">
                <a16:creationId xmlns:a16="http://schemas.microsoft.com/office/drawing/2014/main" id="{9CE8B928-C58D-0A42-8CFD-EA16F8D0E045}"/>
              </a:ext>
            </a:extLst>
          </p:cNvPr>
          <p:cNvSpPr txBox="1">
            <a:spLocks/>
          </p:cNvSpPr>
          <p:nvPr/>
        </p:nvSpPr>
        <p:spPr>
          <a:xfrm>
            <a:off x="7223667" y="1888964"/>
            <a:ext cx="4571247" cy="17360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2000" dirty="0">
                <a:solidFill>
                  <a:srgbClr val="0556A2"/>
                </a:solidFill>
                <a:latin typeface="Arial" panose="020B0604020202020204" pitchFamily="34" charset="0"/>
                <a:cs typeface="Arial" panose="020B0604020202020204" pitchFamily="34" charset="0"/>
              </a:rPr>
              <a:t>Analysing </a:t>
            </a:r>
            <a:r>
              <a:rPr lang="en-IE" sz="2000" u="sng" dirty="0">
                <a:solidFill>
                  <a:srgbClr val="0556A2"/>
                </a:solidFill>
                <a:latin typeface="Arial" panose="020B0604020202020204" pitchFamily="34" charset="0"/>
                <a:cs typeface="Arial" panose="020B0604020202020204" pitchFamily="34" charset="0"/>
              </a:rPr>
              <a:t>Reports and Papers </a:t>
            </a:r>
            <a:r>
              <a:rPr lang="en-IE" sz="2000" dirty="0">
                <a:solidFill>
                  <a:srgbClr val="0556A2"/>
                </a:solidFill>
                <a:latin typeface="Arial" panose="020B0604020202020204" pitchFamily="34" charset="0"/>
                <a:cs typeface="Arial" panose="020B0604020202020204" pitchFamily="34" charset="0"/>
              </a:rPr>
              <a:t>as a unique corpus.</a:t>
            </a:r>
          </a:p>
          <a:p>
            <a:r>
              <a:rPr lang="en-GB" sz="2000" dirty="0">
                <a:solidFill>
                  <a:srgbClr val="0556A2"/>
                </a:solidFill>
                <a:latin typeface="Arial" panose="020B0604020202020204" pitchFamily="34" charset="0"/>
                <a:cs typeface="Arial" panose="020B0604020202020204" pitchFamily="34" charset="0"/>
              </a:rPr>
              <a:t>The two clustering identify similar global topics, but full text allows for more granularity and interpretability.</a:t>
            </a:r>
          </a:p>
          <a:p>
            <a:endParaRPr lang="en-IE" sz="2000" dirty="0">
              <a:solidFill>
                <a:srgbClr val="0556A2"/>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49EAFD19-EFFF-2716-BB89-718F03BC8A2E}"/>
              </a:ext>
            </a:extLst>
          </p:cNvPr>
          <p:cNvPicPr>
            <a:picLocks noChangeAspect="1"/>
          </p:cNvPicPr>
          <p:nvPr/>
        </p:nvPicPr>
        <p:blipFill>
          <a:blip r:embed="rId6"/>
          <a:stretch>
            <a:fillRect/>
          </a:stretch>
        </p:blipFill>
        <p:spPr>
          <a:xfrm>
            <a:off x="947852" y="1642511"/>
            <a:ext cx="6275815" cy="3229525"/>
          </a:xfrm>
          <a:prstGeom prst="rect">
            <a:avLst/>
          </a:prstGeom>
        </p:spPr>
      </p:pic>
      <p:pic>
        <p:nvPicPr>
          <p:cNvPr id="9" name="Picture 8" descr="A red circle with a black camera in it&#10;&#10;AI-generated content may be incorrect.">
            <a:extLst>
              <a:ext uri="{FF2B5EF4-FFF2-40B4-BE49-F238E27FC236}">
                <a16:creationId xmlns:a16="http://schemas.microsoft.com/office/drawing/2014/main" id="{9A3DE7CB-A9DA-893F-044C-AFEF691772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65984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942F432-9865-D12E-4C91-3FF3B001D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2D1E7-E758-F280-F8D8-4D9D468E74BD}"/>
              </a:ext>
            </a:extLst>
          </p:cNvPr>
          <p:cNvSpPr>
            <a:spLocks noGrp="1"/>
          </p:cNvSpPr>
          <p:nvPr>
            <p:ph type="title"/>
          </p:nvPr>
        </p:nvSpPr>
        <p:spPr>
          <a:xfrm>
            <a:off x="1814923" y="709436"/>
            <a:ext cx="9027248" cy="204964"/>
          </a:xfrm>
        </p:spPr>
        <p:txBody>
          <a:bodyPr/>
          <a:lstStyle/>
          <a:p>
            <a:r>
              <a:rPr lang="en-IE" dirty="0"/>
              <a:t>Topic similarity matrix (Abs vs Full text)</a:t>
            </a:r>
          </a:p>
        </p:txBody>
      </p:sp>
      <p:sp>
        <p:nvSpPr>
          <p:cNvPr id="5" name="Slide Number Placeholder 4">
            <a:extLst>
              <a:ext uri="{FF2B5EF4-FFF2-40B4-BE49-F238E27FC236}">
                <a16:creationId xmlns:a16="http://schemas.microsoft.com/office/drawing/2014/main" id="{C20755F5-9747-F76A-56E2-1E01E5324248}"/>
              </a:ext>
            </a:extLst>
          </p:cNvPr>
          <p:cNvSpPr>
            <a:spLocks noGrp="1"/>
          </p:cNvSpPr>
          <p:nvPr>
            <p:ph type="sldNum" sz="quarter" idx="12"/>
          </p:nvPr>
        </p:nvSpPr>
        <p:spPr/>
        <p:txBody>
          <a:bodyPr/>
          <a:lstStyle/>
          <a:p>
            <a:fld id="{B66DABA7-C5CC-4612-889C-A09D3482BA66}" type="slidenum">
              <a:rPr lang="en-US" smtClean="0"/>
              <a:pPr/>
              <a:t>23</a:t>
            </a:fld>
            <a:endParaRPr lang="en-US"/>
          </a:p>
        </p:txBody>
      </p:sp>
      <p:sp>
        <p:nvSpPr>
          <p:cNvPr id="28" name="Content Placeholder 2">
            <a:extLst>
              <a:ext uri="{FF2B5EF4-FFF2-40B4-BE49-F238E27FC236}">
                <a16:creationId xmlns:a16="http://schemas.microsoft.com/office/drawing/2014/main" id="{92830E4F-7E7C-7093-592D-20133E5A534D}"/>
              </a:ext>
            </a:extLst>
          </p:cNvPr>
          <p:cNvSpPr txBox="1">
            <a:spLocks/>
          </p:cNvSpPr>
          <p:nvPr/>
        </p:nvSpPr>
        <p:spPr>
          <a:xfrm>
            <a:off x="7482755" y="1888964"/>
            <a:ext cx="4582312" cy="332606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600" b="1" i="0" kern="1200">
                <a:solidFill>
                  <a:schemeClr val="accent1"/>
                </a:solidFill>
                <a:latin typeface="+mn-lt"/>
                <a:ea typeface="+mn-ea"/>
                <a:cs typeface="+mn-cs"/>
              </a:defRPr>
            </a:lvl1pPr>
            <a:lvl2pPr marL="179388" indent="-179388" algn="l" defTabSz="914400" rtl="0" eaLnBrk="1" latinLnBrk="0" hangingPunct="1">
              <a:lnSpc>
                <a:spcPct val="100000"/>
              </a:lnSpc>
              <a:spcBef>
                <a:spcPts val="600"/>
              </a:spcBef>
              <a:spcAft>
                <a:spcPts val="0"/>
              </a:spcAft>
              <a:buFont typeface="Arial" panose="020B0604020202020204" pitchFamily="34" charset="0"/>
              <a:buChar char="•"/>
              <a:tabLst/>
              <a:defRPr sz="1400" kern="1200">
                <a:solidFill>
                  <a:schemeClr val="tx2"/>
                </a:solidFill>
                <a:latin typeface="+mn-lt"/>
                <a:ea typeface="+mn-ea"/>
                <a:cs typeface="+mn-cs"/>
              </a:defRPr>
            </a:lvl2pPr>
            <a:lvl3pPr marL="360363" indent="-174625" algn="l" defTabSz="914400" rtl="0" eaLnBrk="1" latinLnBrk="0" hangingPunct="1">
              <a:lnSpc>
                <a:spcPct val="100000"/>
              </a:lnSpc>
              <a:spcBef>
                <a:spcPts val="600"/>
              </a:spcBef>
              <a:spcAft>
                <a:spcPts val="0"/>
              </a:spcAft>
              <a:buFont typeface="Arial" panose="020B0604020202020204" pitchFamily="34" charset="0"/>
              <a:buChar char="•"/>
              <a:tabLst/>
              <a:defRPr sz="1100" kern="1200">
                <a:solidFill>
                  <a:schemeClr val="tx2"/>
                </a:solidFill>
                <a:latin typeface="+mn-lt"/>
                <a:ea typeface="+mn-ea"/>
                <a:cs typeface="+mn-cs"/>
              </a:defRPr>
            </a:lvl3pPr>
            <a:lvl4pPr marL="533400" indent="-173038"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4pPr>
            <a:lvl5pPr marL="714375" indent="-180975" algn="l" defTabSz="914400" rtl="0" eaLnBrk="1" latinLnBrk="0" hangingPunct="1">
              <a:lnSpc>
                <a:spcPct val="100000"/>
              </a:lnSpc>
              <a:spcBef>
                <a:spcPts val="300"/>
              </a:spcBef>
              <a:spcAft>
                <a:spcPts val="0"/>
              </a:spcAft>
              <a:buFont typeface="Wingdings" panose="05000000000000000000" pitchFamily="2" charset="2"/>
              <a:buChar char="§"/>
              <a:tabLst/>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lumMod val="90000"/>
                  </a:schemeClr>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lumMod val="90000"/>
                  </a:schemeClr>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a:lstStyle>
          <a:p>
            <a:endParaRPr lang="en-GB" dirty="0">
              <a:solidFill>
                <a:schemeClr val="tx2"/>
              </a:solidFill>
            </a:endParaRPr>
          </a:p>
        </p:txBody>
      </p:sp>
      <p:sp>
        <p:nvSpPr>
          <p:cNvPr id="3" name="Footer Placeholder 3">
            <a:extLst>
              <a:ext uri="{FF2B5EF4-FFF2-40B4-BE49-F238E27FC236}">
                <a16:creationId xmlns:a16="http://schemas.microsoft.com/office/drawing/2014/main" id="{AFFE0A8C-9A02-A06A-AA13-19323E2A61FF}"/>
              </a:ext>
            </a:extLst>
          </p:cNvPr>
          <p:cNvSpPr>
            <a:spLocks noGrp="1"/>
          </p:cNvSpPr>
          <p:nvPr>
            <p:ph type="ftr" sz="quarter" idx="11"/>
          </p:nvPr>
        </p:nvSpPr>
        <p:spPr>
          <a:xfrm>
            <a:off x="4038600" y="6356350"/>
            <a:ext cx="4114800" cy="365125"/>
          </a:xfrm>
        </p:spPr>
        <p:txBody>
          <a:bodyPr/>
          <a:lstStyle/>
          <a:p>
            <a:r>
              <a:rPr lang="en-US" dirty="0"/>
              <a:t>A. Marvuglia | </a:t>
            </a:r>
            <a:r>
              <a:rPr lang="en-IE" dirty="0"/>
              <a:t>Life Cycle Based Tools and Data Science Interactions Part I</a:t>
            </a:r>
            <a:endParaRPr lang="en-US" dirty="0"/>
          </a:p>
        </p:txBody>
      </p:sp>
      <p:pic>
        <p:nvPicPr>
          <p:cNvPr id="4" name="Picture 3" descr="A black background with a black square&#10;&#10;AI-generated content may be incorrect.">
            <a:extLst>
              <a:ext uri="{FF2B5EF4-FFF2-40B4-BE49-F238E27FC236}">
                <a16:creationId xmlns:a16="http://schemas.microsoft.com/office/drawing/2014/main" id="{1A52B1F3-9958-BA4D-ABAE-CB70A4AC5E9B}"/>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036" y="36491"/>
            <a:ext cx="395905" cy="395905"/>
          </a:xfrm>
          <a:prstGeom prst="rect">
            <a:avLst/>
          </a:prstGeom>
        </p:spPr>
      </p:pic>
      <p:sp>
        <p:nvSpPr>
          <p:cNvPr id="8" name="Text Placeholder 11">
            <a:extLst>
              <a:ext uri="{FF2B5EF4-FFF2-40B4-BE49-F238E27FC236}">
                <a16:creationId xmlns:a16="http://schemas.microsoft.com/office/drawing/2014/main" id="{3EF54803-BC9F-2E89-7740-381F100BB763}"/>
              </a:ext>
            </a:extLst>
          </p:cNvPr>
          <p:cNvSpPr txBox="1">
            <a:spLocks/>
          </p:cNvSpPr>
          <p:nvPr/>
        </p:nvSpPr>
        <p:spPr>
          <a:xfrm>
            <a:off x="7223667" y="1888964"/>
            <a:ext cx="4571247" cy="19718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r>
              <a:rPr lang="en-GB" sz="2000" dirty="0">
                <a:solidFill>
                  <a:srgbClr val="0556A2"/>
                </a:solidFill>
                <a:latin typeface="Arial" panose="020B0604020202020204" pitchFamily="34" charset="0"/>
                <a:cs typeface="Arial" panose="020B0604020202020204" pitchFamily="34" charset="0"/>
              </a:rPr>
              <a:t>We decided to </a:t>
            </a:r>
            <a:r>
              <a:rPr lang="en-GB" sz="2000" u="sng" dirty="0">
                <a:solidFill>
                  <a:srgbClr val="0556A2"/>
                </a:solidFill>
                <a:latin typeface="Arial" panose="020B0604020202020204" pitchFamily="34" charset="0"/>
                <a:cs typeface="Arial" panose="020B0604020202020204" pitchFamily="34" charset="0"/>
              </a:rPr>
              <a:t>focus on Papers</a:t>
            </a:r>
            <a:r>
              <a:rPr lang="en-GB" sz="2000" dirty="0">
                <a:solidFill>
                  <a:srgbClr val="0556A2"/>
                </a:solidFill>
                <a:latin typeface="Arial" panose="020B0604020202020204" pitchFamily="34" charset="0"/>
                <a:cs typeface="Arial" panose="020B0604020202020204" pitchFamily="34" charset="0"/>
              </a:rPr>
              <a:t>, because of the separation in the topic analysis.</a:t>
            </a:r>
          </a:p>
          <a:p>
            <a:pPr marL="171450" indent="-171450"/>
            <a:r>
              <a:rPr lang="en-GB" sz="2000" dirty="0">
                <a:solidFill>
                  <a:srgbClr val="0556A2"/>
                </a:solidFill>
                <a:latin typeface="Arial" panose="020B0604020202020204" pitchFamily="34" charset="0"/>
                <a:cs typeface="Arial" panose="020B0604020202020204" pitchFamily="34" charset="0"/>
              </a:rPr>
              <a:t>The pipeline analysis was applied to the 154 papers selected by the AI screening.</a:t>
            </a:r>
          </a:p>
          <a:p>
            <a:pPr marL="171450" indent="-171450"/>
            <a:endParaRPr lang="en-GB" sz="2000" dirty="0">
              <a:solidFill>
                <a:srgbClr val="0556A2"/>
              </a:solidFill>
              <a:latin typeface="Arial" panose="020B0604020202020204" pitchFamily="34" charset="0"/>
              <a:cs typeface="Arial" panose="020B0604020202020204" pitchFamily="34" charset="0"/>
            </a:endParaRPr>
          </a:p>
          <a:p>
            <a:endParaRPr lang="en-IE" sz="2000" dirty="0">
              <a:solidFill>
                <a:srgbClr val="0556A2"/>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9D11BC39-1169-903B-72CD-E64F7852827F}"/>
              </a:ext>
            </a:extLst>
          </p:cNvPr>
          <p:cNvPicPr>
            <a:picLocks noChangeAspect="1"/>
          </p:cNvPicPr>
          <p:nvPr/>
        </p:nvPicPr>
        <p:blipFill>
          <a:blip r:embed="rId3"/>
          <a:stretch>
            <a:fillRect/>
          </a:stretch>
        </p:blipFill>
        <p:spPr>
          <a:xfrm>
            <a:off x="397086" y="1550454"/>
            <a:ext cx="6590976" cy="4435738"/>
          </a:xfrm>
          <a:prstGeom prst="rect">
            <a:avLst/>
          </a:prstGeom>
        </p:spPr>
      </p:pic>
      <p:sp>
        <p:nvSpPr>
          <p:cNvPr id="11" name="TextBox 10">
            <a:extLst>
              <a:ext uri="{FF2B5EF4-FFF2-40B4-BE49-F238E27FC236}">
                <a16:creationId xmlns:a16="http://schemas.microsoft.com/office/drawing/2014/main" id="{55FB7F74-963B-E23B-B7E5-14ABF84E5D24}"/>
              </a:ext>
            </a:extLst>
          </p:cNvPr>
          <p:cNvSpPr txBox="1"/>
          <p:nvPr/>
        </p:nvSpPr>
        <p:spPr>
          <a:xfrm rot="16200000">
            <a:off x="227299" y="3103111"/>
            <a:ext cx="517285" cy="134494"/>
          </a:xfrm>
          <a:prstGeom prst="rect">
            <a:avLst/>
          </a:prstGeom>
          <a:solidFill>
            <a:schemeClr val="bg1"/>
          </a:solidFill>
        </p:spPr>
        <p:txBody>
          <a:bodyPr wrap="none" lIns="0" tIns="0" rIns="0" bIns="0" rtlCol="0" anchor="b">
            <a:spAutoFit/>
          </a:bodyPr>
          <a:lstStyle/>
          <a:p>
            <a:pPr algn="l"/>
            <a:r>
              <a:rPr lang="it-IT" sz="1067" b="1" dirty="0">
                <a:solidFill>
                  <a:schemeClr val="tx2"/>
                </a:solidFill>
                <a:latin typeface="Gadugi" panose="020B0502040204020203" pitchFamily="34" charset="0"/>
                <a:ea typeface="Gadugi" panose="020B0502040204020203" pitchFamily="34" charset="0"/>
              </a:rPr>
              <a:t>(Abstracts)</a:t>
            </a:r>
            <a:endParaRPr lang="en-IE" sz="1067" b="1" dirty="0">
              <a:solidFill>
                <a:schemeClr val="tx2"/>
              </a:solidFill>
              <a:latin typeface="Gadugi" panose="020B0502040204020203" pitchFamily="34" charset="0"/>
              <a:ea typeface="Gadugi" panose="020B0502040204020203" pitchFamily="34" charset="0"/>
            </a:endParaRPr>
          </a:p>
        </p:txBody>
      </p:sp>
      <p:sp>
        <p:nvSpPr>
          <p:cNvPr id="12" name="TextBox 11">
            <a:extLst>
              <a:ext uri="{FF2B5EF4-FFF2-40B4-BE49-F238E27FC236}">
                <a16:creationId xmlns:a16="http://schemas.microsoft.com/office/drawing/2014/main" id="{CED7E578-9228-9694-96D1-3F9F9A118C28}"/>
              </a:ext>
            </a:extLst>
          </p:cNvPr>
          <p:cNvSpPr txBox="1"/>
          <p:nvPr/>
        </p:nvSpPr>
        <p:spPr>
          <a:xfrm>
            <a:off x="4038600" y="5762316"/>
            <a:ext cx="901785" cy="215444"/>
          </a:xfrm>
          <a:prstGeom prst="rect">
            <a:avLst/>
          </a:prstGeom>
          <a:solidFill>
            <a:schemeClr val="bg1"/>
          </a:solidFill>
        </p:spPr>
        <p:txBody>
          <a:bodyPr wrap="none" lIns="0" tIns="0" rIns="0" bIns="0" rtlCol="0" anchor="b">
            <a:spAutoFit/>
          </a:bodyPr>
          <a:lstStyle/>
          <a:p>
            <a:pPr algn="l"/>
            <a:r>
              <a:rPr lang="it-IT" sz="1400" b="1" dirty="0">
                <a:solidFill>
                  <a:schemeClr val="tx2"/>
                </a:solidFill>
                <a:latin typeface="Gadugi" panose="020B0502040204020203" pitchFamily="34" charset="0"/>
                <a:ea typeface="Gadugi" panose="020B0502040204020203" pitchFamily="34" charset="0"/>
              </a:rPr>
              <a:t>(Full texts)</a:t>
            </a:r>
            <a:endParaRPr lang="en-IE" sz="1400" b="1" dirty="0">
              <a:solidFill>
                <a:schemeClr val="tx2"/>
              </a:solidFill>
              <a:latin typeface="Gadugi" panose="020B0502040204020203" pitchFamily="34" charset="0"/>
              <a:ea typeface="Gadugi" panose="020B0502040204020203" pitchFamily="34" charset="0"/>
            </a:endParaRPr>
          </a:p>
        </p:txBody>
      </p:sp>
      <p:pic>
        <p:nvPicPr>
          <p:cNvPr id="16" name="Picture 15">
            <a:extLst>
              <a:ext uri="{FF2B5EF4-FFF2-40B4-BE49-F238E27FC236}">
                <a16:creationId xmlns:a16="http://schemas.microsoft.com/office/drawing/2014/main" id="{92FDF68A-E8DD-9D56-0C82-9E94C835DEFF}"/>
              </a:ext>
            </a:extLst>
          </p:cNvPr>
          <p:cNvPicPr>
            <a:picLocks noChangeAspect="1"/>
          </p:cNvPicPr>
          <p:nvPr/>
        </p:nvPicPr>
        <p:blipFill>
          <a:blip r:embed="rId4"/>
          <a:stretch>
            <a:fillRect/>
          </a:stretch>
        </p:blipFill>
        <p:spPr>
          <a:xfrm>
            <a:off x="3677821" y="2702165"/>
            <a:ext cx="2371725" cy="419100"/>
          </a:xfrm>
          <a:prstGeom prst="rect">
            <a:avLst/>
          </a:prstGeom>
        </p:spPr>
      </p:pic>
      <p:pic>
        <p:nvPicPr>
          <p:cNvPr id="23" name="Picture 22">
            <a:extLst>
              <a:ext uri="{FF2B5EF4-FFF2-40B4-BE49-F238E27FC236}">
                <a16:creationId xmlns:a16="http://schemas.microsoft.com/office/drawing/2014/main" id="{46EF734C-13B5-9DDD-266A-66540A92A2FF}"/>
              </a:ext>
            </a:extLst>
          </p:cNvPr>
          <p:cNvPicPr>
            <a:picLocks noChangeAspect="1"/>
          </p:cNvPicPr>
          <p:nvPr/>
        </p:nvPicPr>
        <p:blipFill>
          <a:blip r:embed="rId5"/>
          <a:stretch>
            <a:fillRect/>
          </a:stretch>
        </p:blipFill>
        <p:spPr>
          <a:xfrm>
            <a:off x="2571115" y="3441809"/>
            <a:ext cx="1503314" cy="315510"/>
          </a:xfrm>
          <a:prstGeom prst="rect">
            <a:avLst/>
          </a:prstGeom>
        </p:spPr>
      </p:pic>
      <p:pic>
        <p:nvPicPr>
          <p:cNvPr id="6" name="Picture 5" descr="A red circle with a black camera in it&#10;&#10;AI-generated content may be incorrect.">
            <a:extLst>
              <a:ext uri="{FF2B5EF4-FFF2-40B4-BE49-F238E27FC236}">
                <a16:creationId xmlns:a16="http://schemas.microsoft.com/office/drawing/2014/main" id="{91C28A44-29D8-C079-6E57-9B67F35CF7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03" y="410084"/>
            <a:ext cx="1036001" cy="1036001"/>
          </a:xfrm>
          <a:prstGeom prst="rect">
            <a:avLst/>
          </a:prstGeom>
        </p:spPr>
      </p:pic>
    </p:spTree>
    <p:extLst>
      <p:ext uri="{BB962C8B-B14F-4D97-AF65-F5344CB8AC3E}">
        <p14:creationId xmlns:p14="http://schemas.microsoft.com/office/powerpoint/2010/main" val="255554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3497</TotalTime>
  <Words>5324</Words>
  <Application>Microsoft Office PowerPoint</Application>
  <PresentationFormat>Widescreen</PresentationFormat>
  <Paragraphs>378</Paragraphs>
  <Slides>23</Slides>
  <Notes>15</Notes>
  <HiddenSlides>4</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Agency FB</vt:lpstr>
      <vt:lpstr>Aptos</vt:lpstr>
      <vt:lpstr>Aptos Display</vt:lpstr>
      <vt:lpstr>Arial</vt:lpstr>
      <vt:lpstr>Arial</vt:lpstr>
      <vt:lpstr>Gadugi</vt:lpstr>
      <vt:lpstr>Symbol</vt:lpstr>
      <vt:lpstr>Office Theme</vt:lpstr>
      <vt:lpstr>Custom Design</vt:lpstr>
      <vt:lpstr>PowerPoint Presentation</vt:lpstr>
      <vt:lpstr>PowerPoint Presentation</vt:lpstr>
      <vt:lpstr>Agenda</vt:lpstr>
      <vt:lpstr>Introduction &amp; Research goal</vt:lpstr>
      <vt:lpstr>Methodology</vt:lpstr>
      <vt:lpstr>Methodology</vt:lpstr>
      <vt:lpstr>Which papers are relevant? </vt:lpstr>
      <vt:lpstr>BERTopic and KeyBERT</vt:lpstr>
      <vt:lpstr>Corpus creation strategy</vt:lpstr>
      <vt:lpstr>Topic modelling pipeline</vt:lpstr>
      <vt:lpstr>Reports and Papers as a unique corpus: hierarchical clustering</vt:lpstr>
      <vt:lpstr>Reports and Papers as a unique corpus: UMAP projection </vt:lpstr>
      <vt:lpstr>Only Papers</vt:lpstr>
      <vt:lpstr>Time evolution of the topics</vt:lpstr>
      <vt:lpstr>AI topics proximity to LCM topics </vt:lpstr>
      <vt:lpstr>Take home messages</vt:lpstr>
      <vt:lpstr>Cited references</vt:lpstr>
      <vt:lpstr>PowerPoint Presentation</vt:lpstr>
      <vt:lpstr>Reports and Papers as a unique corpus (full texts)</vt:lpstr>
      <vt:lpstr>Prompt used for Gemini</vt:lpstr>
      <vt:lpstr>Prompt used for Gemini</vt:lpstr>
      <vt:lpstr>Topic similarity matrix (Abs vs Full text)</vt:lpstr>
      <vt:lpstr>Topic similarity matrix (Abs vs Full text)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hossein abdeyazdan</dc:creator>
  <cp:lastModifiedBy>Antonino MARVUGLIA</cp:lastModifiedBy>
  <cp:revision>101</cp:revision>
  <dcterms:created xsi:type="dcterms:W3CDTF">2025-06-09T15:10:14Z</dcterms:created>
  <dcterms:modified xsi:type="dcterms:W3CDTF">2025-09-10T13:24:48Z</dcterms:modified>
</cp:coreProperties>
</file>