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79" r:id="rId1"/>
  </p:sldMasterIdLst>
  <p:notesMasterIdLst>
    <p:notesMasterId r:id="rId3"/>
  </p:notesMasterIdLst>
  <p:handoutMasterIdLst>
    <p:handoutMasterId r:id="rId4"/>
  </p:handoutMasterIdLst>
  <p:sldIdLst>
    <p:sldId id="443" r:id="rId2"/>
  </p:sldIdLst>
  <p:sldSz cx="30275213" cy="42803763"/>
  <p:notesSz cx="6864350" cy="9996488"/>
  <p:defaultTextStyle>
    <a:defPPr>
      <a:defRPr lang="en-US"/>
    </a:defPPr>
    <a:lvl1pPr marL="0" algn="l" defTabSz="1753865" rtl="0" eaLnBrk="1" latinLnBrk="0" hangingPunct="1">
      <a:defRPr sz="6905" kern="1200">
        <a:solidFill>
          <a:schemeClr val="tx1"/>
        </a:solidFill>
        <a:latin typeface="+mn-lt"/>
        <a:ea typeface="+mn-ea"/>
        <a:cs typeface="+mn-cs"/>
      </a:defRPr>
    </a:lvl1pPr>
    <a:lvl2pPr marL="1753865" algn="l" defTabSz="1753865" rtl="0" eaLnBrk="1" latinLnBrk="0" hangingPunct="1">
      <a:defRPr sz="6905" kern="1200">
        <a:solidFill>
          <a:schemeClr val="tx1"/>
        </a:solidFill>
        <a:latin typeface="+mn-lt"/>
        <a:ea typeface="+mn-ea"/>
        <a:cs typeface="+mn-cs"/>
      </a:defRPr>
    </a:lvl2pPr>
    <a:lvl3pPr marL="3507730" algn="l" defTabSz="1753865" rtl="0" eaLnBrk="1" latinLnBrk="0" hangingPunct="1">
      <a:defRPr sz="6905" kern="1200">
        <a:solidFill>
          <a:schemeClr val="tx1"/>
        </a:solidFill>
        <a:latin typeface="+mn-lt"/>
        <a:ea typeface="+mn-ea"/>
        <a:cs typeface="+mn-cs"/>
      </a:defRPr>
    </a:lvl3pPr>
    <a:lvl4pPr marL="5261595" algn="l" defTabSz="1753865" rtl="0" eaLnBrk="1" latinLnBrk="0" hangingPunct="1">
      <a:defRPr sz="6905" kern="1200">
        <a:solidFill>
          <a:schemeClr val="tx1"/>
        </a:solidFill>
        <a:latin typeface="+mn-lt"/>
        <a:ea typeface="+mn-ea"/>
        <a:cs typeface="+mn-cs"/>
      </a:defRPr>
    </a:lvl4pPr>
    <a:lvl5pPr marL="7015460" algn="l" defTabSz="1753865" rtl="0" eaLnBrk="1" latinLnBrk="0" hangingPunct="1">
      <a:defRPr sz="6905" kern="1200">
        <a:solidFill>
          <a:schemeClr val="tx1"/>
        </a:solidFill>
        <a:latin typeface="+mn-lt"/>
        <a:ea typeface="+mn-ea"/>
        <a:cs typeface="+mn-cs"/>
      </a:defRPr>
    </a:lvl5pPr>
    <a:lvl6pPr marL="8769325" algn="l" defTabSz="1753865" rtl="0" eaLnBrk="1" latinLnBrk="0" hangingPunct="1">
      <a:defRPr sz="6905" kern="1200">
        <a:solidFill>
          <a:schemeClr val="tx1"/>
        </a:solidFill>
        <a:latin typeface="+mn-lt"/>
        <a:ea typeface="+mn-ea"/>
        <a:cs typeface="+mn-cs"/>
      </a:defRPr>
    </a:lvl6pPr>
    <a:lvl7pPr marL="10523190" algn="l" defTabSz="1753865" rtl="0" eaLnBrk="1" latinLnBrk="0" hangingPunct="1">
      <a:defRPr sz="6905" kern="1200">
        <a:solidFill>
          <a:schemeClr val="tx1"/>
        </a:solidFill>
        <a:latin typeface="+mn-lt"/>
        <a:ea typeface="+mn-ea"/>
        <a:cs typeface="+mn-cs"/>
      </a:defRPr>
    </a:lvl7pPr>
    <a:lvl8pPr marL="12277054" algn="l" defTabSz="1753865" rtl="0" eaLnBrk="1" latinLnBrk="0" hangingPunct="1">
      <a:defRPr sz="6905" kern="1200">
        <a:solidFill>
          <a:schemeClr val="tx1"/>
        </a:solidFill>
        <a:latin typeface="+mn-lt"/>
        <a:ea typeface="+mn-ea"/>
        <a:cs typeface="+mn-cs"/>
      </a:defRPr>
    </a:lvl8pPr>
    <a:lvl9pPr marL="14030919" algn="l" defTabSz="1753865"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FC14C7-8836-8A79-0F2D-A56802F03D28}" name="Iseult Lynch (Earth and Environmental Sciences)" initials="IL" userId="S::i.lynch@bham.ac.uk::f341e4f7-ae2d-4573-9362-09292e1ceb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8D"/>
    <a:srgbClr val="8B169F"/>
    <a:srgbClr val="E7B3F8"/>
    <a:srgbClr val="1A2C40"/>
    <a:srgbClr val="FF66FF"/>
    <a:srgbClr val="000000"/>
    <a:srgbClr val="BB0164"/>
    <a:srgbClr val="4F3FB2"/>
    <a:srgbClr val="F0F0F0"/>
    <a:srgbClr val="D1B2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7B7A80-881C-4294-B1CF-48DC1AEECAC8}" v="4" dt="2025-05-15T09:02:05.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09" autoAdjust="0"/>
    <p:restoredTop sz="95223" autoAdjust="0"/>
  </p:normalViewPr>
  <p:slideViewPr>
    <p:cSldViewPr snapToGrid="0">
      <p:cViewPr varScale="1">
        <p:scale>
          <a:sx n="16" d="100"/>
          <a:sy n="16" d="100"/>
        </p:scale>
        <p:origin x="3738" y="372"/>
      </p:cViewPr>
      <p:guideLst/>
    </p:cSldViewPr>
  </p:slideViewPr>
  <p:notesTextViewPr>
    <p:cViewPr>
      <p:scale>
        <a:sx n="3" d="2"/>
        <a:sy n="3" d="2"/>
      </p:scale>
      <p:origin x="0" y="0"/>
    </p:cViewPr>
  </p:notesTextViewPr>
  <p:sorterViewPr>
    <p:cViewPr varScale="1">
      <p:scale>
        <a:sx n="1" d="1"/>
        <a:sy n="1" d="1"/>
      </p:scale>
      <p:origin x="0" y="-1253"/>
    </p:cViewPr>
  </p:sorterViewPr>
  <p:notesViewPr>
    <p:cSldViewPr snapToGrid="0">
      <p:cViewPr varScale="1">
        <p:scale>
          <a:sx n="142" d="100"/>
          <a:sy n="142" d="100"/>
        </p:scale>
        <p:origin x="45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microsoft.com/office/2018/10/relationships/authors" Target="author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handoutMaster" Target="handoutMasters/handout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Exner" userId="cdce7bce22bd08a9" providerId="LiveId" clId="{E57B7A80-881C-4294-B1CF-48DC1AEECAC8}"/>
    <pc:docChg chg="undo custSel addSld delSld modSld sldOrd addSection delSection modSection">
      <pc:chgData name="Thomas Exner" userId="cdce7bce22bd08a9" providerId="LiveId" clId="{E57B7A80-881C-4294-B1CF-48DC1AEECAC8}" dt="2025-05-15T09:02:19.451" v="17" actId="680"/>
      <pc:docMkLst>
        <pc:docMk/>
      </pc:docMkLst>
      <pc:sldChg chg="addSp delSp modSp new del mod ord">
        <pc:chgData name="Thomas Exner" userId="cdce7bce22bd08a9" providerId="LiveId" clId="{E57B7A80-881C-4294-B1CF-48DC1AEECAC8}" dt="2025-05-15T09:02:19.451" v="17" actId="680"/>
        <pc:sldMkLst>
          <pc:docMk/>
          <pc:sldMk cId="3970972781" sldId="444"/>
        </pc:sldMkLst>
        <pc:spChg chg="add del mod">
          <ac:chgData name="Thomas Exner" userId="cdce7bce22bd08a9" providerId="LiveId" clId="{E57B7A80-881C-4294-B1CF-48DC1AEECAC8}" dt="2025-05-15T09:02:05.980" v="13"/>
          <ac:spMkLst>
            <pc:docMk/>
            <pc:sldMk cId="3970972781" sldId="444"/>
            <ac:spMk id="2" creationId="{AB0DE42B-3F3F-FD3B-4AD8-C81B14F3BCAE}"/>
          </ac:spMkLst>
        </pc:spChg>
        <pc:spChg chg="mod">
          <ac:chgData name="Thomas Exner" userId="cdce7bce22bd08a9" providerId="LiveId" clId="{E57B7A80-881C-4294-B1CF-48DC1AEECAC8}" dt="2025-05-15T09:02:05.980" v="13"/>
          <ac:spMkLst>
            <pc:docMk/>
            <pc:sldMk cId="3970972781" sldId="444"/>
            <ac:spMk id="3" creationId="{B13AC710-CC02-B978-825D-DB8EFBBEC1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70E0DC-DFEB-4240-B8B5-50D8D9F18428}"/>
              </a:ext>
            </a:extLst>
          </p:cNvPr>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SI"/>
          </a:p>
        </p:txBody>
      </p:sp>
      <p:sp>
        <p:nvSpPr>
          <p:cNvPr id="3" name="Date Placeholder 2">
            <a:extLst>
              <a:ext uri="{FF2B5EF4-FFF2-40B4-BE49-F238E27FC236}">
                <a16:creationId xmlns:a16="http://schemas.microsoft.com/office/drawing/2014/main" id="{28E435DF-ECBB-3946-8584-E8EBCF1FD95E}"/>
              </a:ext>
            </a:extLst>
          </p:cNvPr>
          <p:cNvSpPr>
            <a:spLocks noGrp="1"/>
          </p:cNvSpPr>
          <p:nvPr>
            <p:ph type="dt" sz="quarter" idx="1"/>
          </p:nvPr>
        </p:nvSpPr>
        <p:spPr>
          <a:xfrm>
            <a:off x="3887788" y="0"/>
            <a:ext cx="2974975" cy="501650"/>
          </a:xfrm>
          <a:prstGeom prst="rect">
            <a:avLst/>
          </a:prstGeom>
        </p:spPr>
        <p:txBody>
          <a:bodyPr vert="horz" lIns="91440" tIns="45720" rIns="91440" bIns="45720" rtlCol="0"/>
          <a:lstStyle>
            <a:lvl1pPr algn="r">
              <a:defRPr sz="1200"/>
            </a:lvl1pPr>
          </a:lstStyle>
          <a:p>
            <a:fld id="{325D13F2-19A0-8845-87E9-673DF6C570F0}" type="datetimeFigureOut">
              <a:rPr lang="en-SI" smtClean="0"/>
              <a:t>05/15/2025</a:t>
            </a:fld>
            <a:endParaRPr lang="en-SI"/>
          </a:p>
        </p:txBody>
      </p:sp>
      <p:sp>
        <p:nvSpPr>
          <p:cNvPr id="4" name="Footer Placeholder 3">
            <a:extLst>
              <a:ext uri="{FF2B5EF4-FFF2-40B4-BE49-F238E27FC236}">
                <a16:creationId xmlns:a16="http://schemas.microsoft.com/office/drawing/2014/main" id="{9B6F95A5-5A4F-7F4D-B89F-FDF567EFE77B}"/>
              </a:ext>
            </a:extLst>
          </p:cNvPr>
          <p:cNvSpPr>
            <a:spLocks noGrp="1"/>
          </p:cNvSpPr>
          <p:nvPr>
            <p:ph type="ftr" sz="quarter" idx="2"/>
          </p:nvPr>
        </p:nvSpPr>
        <p:spPr>
          <a:xfrm>
            <a:off x="0" y="9494838"/>
            <a:ext cx="2974975" cy="501650"/>
          </a:xfrm>
          <a:prstGeom prst="rect">
            <a:avLst/>
          </a:prstGeom>
        </p:spPr>
        <p:txBody>
          <a:bodyPr vert="horz" lIns="91440" tIns="45720" rIns="91440" bIns="45720" rtlCol="0" anchor="b"/>
          <a:lstStyle>
            <a:lvl1pPr algn="l">
              <a:defRPr sz="1200"/>
            </a:lvl1pPr>
          </a:lstStyle>
          <a:p>
            <a:endParaRPr lang="en-SI"/>
          </a:p>
        </p:txBody>
      </p:sp>
      <p:sp>
        <p:nvSpPr>
          <p:cNvPr id="5" name="Slide Number Placeholder 4">
            <a:extLst>
              <a:ext uri="{FF2B5EF4-FFF2-40B4-BE49-F238E27FC236}">
                <a16:creationId xmlns:a16="http://schemas.microsoft.com/office/drawing/2014/main" id="{D2B06AEA-8707-6F41-B138-10C6C7D6E6A5}"/>
              </a:ext>
            </a:extLst>
          </p:cNvPr>
          <p:cNvSpPr>
            <a:spLocks noGrp="1"/>
          </p:cNvSpPr>
          <p:nvPr>
            <p:ph type="sldNum" sz="quarter" idx="3"/>
          </p:nvPr>
        </p:nvSpPr>
        <p:spPr>
          <a:xfrm>
            <a:off x="3887788" y="9494838"/>
            <a:ext cx="2974975" cy="501650"/>
          </a:xfrm>
          <a:prstGeom prst="rect">
            <a:avLst/>
          </a:prstGeom>
        </p:spPr>
        <p:txBody>
          <a:bodyPr vert="horz" lIns="91440" tIns="45720" rIns="91440" bIns="45720" rtlCol="0" anchor="b"/>
          <a:lstStyle>
            <a:lvl1pPr algn="r">
              <a:defRPr sz="1200"/>
            </a:lvl1pPr>
          </a:lstStyle>
          <a:p>
            <a:fld id="{3CDE529F-A678-0746-9214-264EB35A58BE}" type="slidenum">
              <a:rPr lang="en-SI" smtClean="0"/>
              <a:t>‹Nr.›</a:t>
            </a:fld>
            <a:endParaRPr lang="en-SI"/>
          </a:p>
        </p:txBody>
      </p:sp>
    </p:spTree>
    <p:extLst>
      <p:ext uri="{BB962C8B-B14F-4D97-AF65-F5344CB8AC3E}">
        <p14:creationId xmlns:p14="http://schemas.microsoft.com/office/powerpoint/2010/main" val="3837998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4551" cy="501560"/>
          </a:xfrm>
          <a:prstGeom prst="rect">
            <a:avLst/>
          </a:prstGeom>
        </p:spPr>
        <p:txBody>
          <a:bodyPr vert="horz" lIns="96341" tIns="48171" rIns="96341" bIns="48171" rtlCol="0"/>
          <a:lstStyle>
            <a:lvl1pPr algn="l">
              <a:defRPr sz="1300"/>
            </a:lvl1pPr>
          </a:lstStyle>
          <a:p>
            <a:endParaRPr lang="en-GB"/>
          </a:p>
        </p:txBody>
      </p:sp>
      <p:sp>
        <p:nvSpPr>
          <p:cNvPr id="3" name="Date Placeholder 2"/>
          <p:cNvSpPr>
            <a:spLocks noGrp="1"/>
          </p:cNvSpPr>
          <p:nvPr>
            <p:ph type="dt" idx="1"/>
          </p:nvPr>
        </p:nvSpPr>
        <p:spPr>
          <a:xfrm>
            <a:off x="3888211" y="0"/>
            <a:ext cx="2974551" cy="501560"/>
          </a:xfrm>
          <a:prstGeom prst="rect">
            <a:avLst/>
          </a:prstGeom>
        </p:spPr>
        <p:txBody>
          <a:bodyPr vert="horz" lIns="96341" tIns="48171" rIns="96341" bIns="48171" rtlCol="0"/>
          <a:lstStyle>
            <a:lvl1pPr algn="r">
              <a:defRPr sz="1300"/>
            </a:lvl1pPr>
          </a:lstStyle>
          <a:p>
            <a:fld id="{D8020860-5042-4960-BD4F-88CB9863FA87}" type="datetimeFigureOut">
              <a:rPr lang="en-GB" smtClean="0"/>
              <a:t>15/05/2025</a:t>
            </a:fld>
            <a:endParaRPr lang="en-GB"/>
          </a:p>
        </p:txBody>
      </p:sp>
      <p:sp>
        <p:nvSpPr>
          <p:cNvPr id="4" name="Slide Image Placeholder 3"/>
          <p:cNvSpPr>
            <a:spLocks noGrp="1" noRot="1" noChangeAspect="1"/>
          </p:cNvSpPr>
          <p:nvPr>
            <p:ph type="sldImg" idx="2"/>
          </p:nvPr>
        </p:nvSpPr>
        <p:spPr>
          <a:xfrm>
            <a:off x="2239963" y="1249363"/>
            <a:ext cx="2386012" cy="3375025"/>
          </a:xfrm>
          <a:prstGeom prst="rect">
            <a:avLst/>
          </a:prstGeom>
          <a:noFill/>
          <a:ln w="12700">
            <a:solidFill>
              <a:prstClr val="black"/>
            </a:solidFill>
          </a:ln>
        </p:spPr>
        <p:txBody>
          <a:bodyPr vert="horz" lIns="96341" tIns="48171" rIns="96341" bIns="48171" rtlCol="0" anchor="ctr"/>
          <a:lstStyle/>
          <a:p>
            <a:endParaRPr lang="en-GB"/>
          </a:p>
        </p:txBody>
      </p:sp>
      <p:sp>
        <p:nvSpPr>
          <p:cNvPr id="5" name="Notes Placeholder 4"/>
          <p:cNvSpPr>
            <a:spLocks noGrp="1"/>
          </p:cNvSpPr>
          <p:nvPr>
            <p:ph type="body" sz="quarter" idx="3"/>
          </p:nvPr>
        </p:nvSpPr>
        <p:spPr>
          <a:xfrm>
            <a:off x="686435" y="4810810"/>
            <a:ext cx="5491480" cy="3936117"/>
          </a:xfrm>
          <a:prstGeom prst="rect">
            <a:avLst/>
          </a:prstGeom>
        </p:spPr>
        <p:txBody>
          <a:bodyPr vert="horz" lIns="96341" tIns="48171" rIns="96341" bIns="4817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94930"/>
            <a:ext cx="2974551" cy="501559"/>
          </a:xfrm>
          <a:prstGeom prst="rect">
            <a:avLst/>
          </a:prstGeom>
        </p:spPr>
        <p:txBody>
          <a:bodyPr vert="horz" lIns="96341" tIns="48171" rIns="96341" bIns="48171" rtlCol="0" anchor="b"/>
          <a:lstStyle>
            <a:lvl1pPr algn="l">
              <a:defRPr sz="1300"/>
            </a:lvl1pPr>
          </a:lstStyle>
          <a:p>
            <a:endParaRPr lang="en-GB"/>
          </a:p>
        </p:txBody>
      </p:sp>
      <p:sp>
        <p:nvSpPr>
          <p:cNvPr id="7" name="Slide Number Placeholder 6"/>
          <p:cNvSpPr>
            <a:spLocks noGrp="1"/>
          </p:cNvSpPr>
          <p:nvPr>
            <p:ph type="sldNum" sz="quarter" idx="5"/>
          </p:nvPr>
        </p:nvSpPr>
        <p:spPr>
          <a:xfrm>
            <a:off x="3888211" y="9494930"/>
            <a:ext cx="2974551" cy="501559"/>
          </a:xfrm>
          <a:prstGeom prst="rect">
            <a:avLst/>
          </a:prstGeom>
        </p:spPr>
        <p:txBody>
          <a:bodyPr vert="horz" lIns="96341" tIns="48171" rIns="96341" bIns="48171" rtlCol="0" anchor="b"/>
          <a:lstStyle>
            <a:lvl1pPr algn="r">
              <a:defRPr sz="1300"/>
            </a:lvl1pPr>
          </a:lstStyle>
          <a:p>
            <a:fld id="{2760DA32-8D33-4312-99C8-BBA218B18603}" type="slidenum">
              <a:rPr lang="en-GB" smtClean="0"/>
              <a:t>‹Nr.›</a:t>
            </a:fld>
            <a:endParaRPr lang="en-GB"/>
          </a:p>
        </p:txBody>
      </p:sp>
    </p:spTree>
    <p:extLst>
      <p:ext uri="{BB962C8B-B14F-4D97-AF65-F5344CB8AC3E}">
        <p14:creationId xmlns:p14="http://schemas.microsoft.com/office/powerpoint/2010/main" val="2986526718"/>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NK Title slide">
    <p:bg>
      <p:bgRef idx="1001">
        <a:schemeClr val="bg2"/>
      </p:bgRef>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DA606A93-D48C-E545-FF40-7A9A9A0F0295}"/>
              </a:ext>
            </a:extLst>
          </p:cNvPr>
          <p:cNvPicPr>
            <a:picLocks noChangeAspect="1"/>
          </p:cNvPicPr>
          <p:nvPr userDrawn="1"/>
        </p:nvPicPr>
        <p:blipFill>
          <a:blip r:embed="rId2"/>
          <a:stretch>
            <a:fillRect/>
          </a:stretch>
        </p:blipFill>
        <p:spPr>
          <a:xfrm>
            <a:off x="22925905" y="1074362"/>
            <a:ext cx="5929030" cy="1492623"/>
          </a:xfrm>
          <a:prstGeom prst="rect">
            <a:avLst/>
          </a:prstGeom>
        </p:spPr>
      </p:pic>
      <p:sp>
        <p:nvSpPr>
          <p:cNvPr id="6" name="Title 1">
            <a:extLst>
              <a:ext uri="{FF2B5EF4-FFF2-40B4-BE49-F238E27FC236}">
                <a16:creationId xmlns:a16="http://schemas.microsoft.com/office/drawing/2014/main" id="{6938DD5D-D167-C3CE-874A-3B83E7CFA29D}"/>
              </a:ext>
            </a:extLst>
          </p:cNvPr>
          <p:cNvSpPr>
            <a:spLocks noGrp="1"/>
          </p:cNvSpPr>
          <p:nvPr>
            <p:ph type="title" hasCustomPrompt="1"/>
          </p:nvPr>
        </p:nvSpPr>
        <p:spPr>
          <a:xfrm>
            <a:off x="4910480" y="2566985"/>
            <a:ext cx="9648728" cy="1103633"/>
          </a:xfrm>
          <a:prstGeom prst="rect">
            <a:avLst/>
          </a:prstGeom>
          <a:noFill/>
        </p:spPr>
        <p:txBody>
          <a:bodyPr wrap="none" lIns="270000" tIns="162000" rIns="270000" bIns="108000">
            <a:noAutofit/>
          </a:bodyPr>
          <a:lstStyle>
            <a:lvl1pPr algn="ctr">
              <a:defRPr sz="11500">
                <a:solidFill>
                  <a:schemeClr val="accent2"/>
                </a:solidFill>
                <a:highlight>
                  <a:srgbClr val="000000"/>
                </a:highlight>
              </a:defRPr>
            </a:lvl1pPr>
          </a:lstStyle>
          <a:p>
            <a:r>
              <a:rPr lang="en-GB" dirty="0"/>
              <a:t>TITLE (CAPS, PLEASE)</a:t>
            </a:r>
            <a:endParaRPr lang="en-US" dirty="0"/>
          </a:p>
        </p:txBody>
      </p:sp>
      <p:grpSp>
        <p:nvGrpSpPr>
          <p:cNvPr id="10" name="Gruppieren 9">
            <a:extLst>
              <a:ext uri="{FF2B5EF4-FFF2-40B4-BE49-F238E27FC236}">
                <a16:creationId xmlns:a16="http://schemas.microsoft.com/office/drawing/2014/main" id="{555A7A82-4826-065D-8E3F-19CC18D8FEF3}"/>
              </a:ext>
            </a:extLst>
          </p:cNvPr>
          <p:cNvGrpSpPr/>
          <p:nvPr userDrawn="1"/>
        </p:nvGrpSpPr>
        <p:grpSpPr>
          <a:xfrm>
            <a:off x="1228756" y="40349693"/>
            <a:ext cx="27964734" cy="1279877"/>
            <a:chOff x="1228757" y="40786224"/>
            <a:chExt cx="11146789" cy="620860"/>
          </a:xfrm>
        </p:grpSpPr>
        <p:pic>
          <p:nvPicPr>
            <p:cNvPr id="7" name="Picture 12">
              <a:extLst>
                <a:ext uri="{FF2B5EF4-FFF2-40B4-BE49-F238E27FC236}">
                  <a16:creationId xmlns:a16="http://schemas.microsoft.com/office/drawing/2014/main" id="{68246785-D990-0088-C77E-35992CEBF5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28757" y="40850955"/>
              <a:ext cx="647790" cy="517541"/>
            </a:xfrm>
            <a:prstGeom prst="rect">
              <a:avLst/>
            </a:prstGeom>
          </p:spPr>
        </p:pic>
        <p:sp>
          <p:nvSpPr>
            <p:cNvPr id="8" name="TextBox 15">
              <a:extLst>
                <a:ext uri="{FF2B5EF4-FFF2-40B4-BE49-F238E27FC236}">
                  <a16:creationId xmlns:a16="http://schemas.microsoft.com/office/drawing/2014/main" id="{85D11EB9-2B3B-27D5-A2F8-8ECA57FEFE10}"/>
                </a:ext>
              </a:extLst>
            </p:cNvPr>
            <p:cNvSpPr txBox="1"/>
            <p:nvPr userDrawn="1"/>
          </p:nvSpPr>
          <p:spPr>
            <a:xfrm>
              <a:off x="6773164" y="40786224"/>
              <a:ext cx="5602382" cy="582272"/>
            </a:xfrm>
            <a:prstGeom prst="rect">
              <a:avLst/>
            </a:prstGeom>
            <a:noFill/>
          </p:spPr>
          <p:txBody>
            <a:bodyPr wrap="square">
              <a:spAutoFit/>
            </a:bodyPr>
            <a:lstStyle/>
            <a:p>
              <a:pPr algn="just"/>
              <a:r>
                <a:rPr lang="en-GB" sz="2400" b="0" i="0" spc="200" baseline="0" dirty="0">
                  <a:solidFill>
                    <a:schemeClr val="tx2"/>
                  </a:solidFill>
                  <a:effectLst/>
                </a:rPr>
                <a:t>ASSOCIATED PARTNERS (I.E. (A) SWISS PARTNERS AND (B) UK PARTNERS) </a:t>
              </a:r>
              <a:br>
                <a:rPr lang="en-GB" sz="2400" b="0" i="0" spc="200" baseline="0" dirty="0">
                  <a:solidFill>
                    <a:schemeClr val="tx2"/>
                  </a:solidFill>
                  <a:effectLst/>
                </a:rPr>
              </a:br>
              <a:r>
                <a:rPr lang="en-GB" sz="2400" b="0" i="0" spc="200" baseline="0" dirty="0">
                  <a:solidFill>
                    <a:schemeClr val="tx2"/>
                  </a:solidFill>
                  <a:effectLst/>
                </a:rPr>
                <a:t>HAVE RECEIVED NATIONAL FUNDING FROM (A) THE SWISS STATE SECRETARIAT </a:t>
              </a:r>
              <a:br>
                <a:rPr lang="en-GB" sz="2400" b="0" i="0" spc="200" baseline="0" dirty="0">
                  <a:solidFill>
                    <a:schemeClr val="tx2"/>
                  </a:solidFill>
                  <a:effectLst/>
                </a:rPr>
              </a:br>
              <a:r>
                <a:rPr lang="en-GB" sz="2400" b="0" i="0" spc="200" baseline="0" dirty="0">
                  <a:solidFill>
                    <a:schemeClr val="tx2"/>
                  </a:solidFill>
                  <a:effectLst/>
                </a:rPr>
                <a:t>FOR EDUCATION, RESEARCH AND INNOVATION (SERI), AND (B) INNOVATE UK.</a:t>
              </a:r>
            </a:p>
          </p:txBody>
        </p:sp>
        <p:sp>
          <p:nvSpPr>
            <p:cNvPr id="9" name="TextBox 16">
              <a:extLst>
                <a:ext uri="{FF2B5EF4-FFF2-40B4-BE49-F238E27FC236}">
                  <a16:creationId xmlns:a16="http://schemas.microsoft.com/office/drawing/2014/main" id="{E0C35ED1-6787-678F-4A57-D3515CE221AE}"/>
                </a:ext>
              </a:extLst>
            </p:cNvPr>
            <p:cNvSpPr txBox="1"/>
            <p:nvPr userDrawn="1"/>
          </p:nvSpPr>
          <p:spPr>
            <a:xfrm>
              <a:off x="2174701" y="40824812"/>
              <a:ext cx="4473806" cy="582272"/>
            </a:xfrm>
            <a:prstGeom prst="rect">
              <a:avLst/>
            </a:prstGeom>
            <a:noFill/>
          </p:spPr>
          <p:txBody>
            <a:bodyPr wrap="square">
              <a:spAutoFit/>
            </a:bodyPr>
            <a:lstStyle/>
            <a:p>
              <a:r>
                <a:rPr lang="en-GB" sz="2400" b="0" i="0" spc="200" baseline="0" dirty="0">
                  <a:solidFill>
                    <a:schemeClr val="tx2"/>
                  </a:solidFill>
                  <a:effectLst/>
                </a:rPr>
                <a:t>THE PINK PROJECT HAS RECEIVED FUNDING FROM THE EURO-</a:t>
              </a:r>
              <a:br>
                <a:rPr lang="en-GB" sz="2400" b="0" i="0" spc="200" baseline="0" dirty="0">
                  <a:solidFill>
                    <a:schemeClr val="tx2"/>
                  </a:solidFill>
                  <a:effectLst/>
                </a:rPr>
              </a:br>
              <a:r>
                <a:rPr lang="en-GB" sz="2400" b="0" i="0" spc="200" baseline="0" dirty="0">
                  <a:solidFill>
                    <a:schemeClr val="tx2"/>
                  </a:solidFill>
                  <a:effectLst/>
                </a:rPr>
                <a:t>PEAN UNION’S HORIZON EUROPE RESEARCH AND INNOVATION </a:t>
              </a:r>
            </a:p>
            <a:p>
              <a:r>
                <a:rPr lang="en-GB" sz="2400" b="0" i="0" spc="200" baseline="0" dirty="0">
                  <a:solidFill>
                    <a:schemeClr val="tx2"/>
                  </a:solidFill>
                  <a:effectLst/>
                </a:rPr>
                <a:t>PROGRAMME UNDER GRANT AGREEMENT NO. 101137809.</a:t>
              </a:r>
            </a:p>
          </p:txBody>
        </p:sp>
      </p:grpSp>
    </p:spTree>
    <p:extLst>
      <p:ext uri="{BB962C8B-B14F-4D97-AF65-F5344CB8AC3E}">
        <p14:creationId xmlns:p14="http://schemas.microsoft.com/office/powerpoint/2010/main" val="218457909"/>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13482">
          <p15:clr>
            <a:srgbClr val="FBAE40"/>
          </p15:clr>
        </p15:guide>
        <p15:guide id="2" pos="95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NK Section/chapter-change slide">
    <p:bg>
      <p:bgPr>
        <a:solidFill>
          <a:schemeClr val="tx2"/>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14531747" y="38115612"/>
            <a:ext cx="14387962" cy="1238544"/>
          </a:xfrm>
          <a:prstGeom prst="rect">
            <a:avLst/>
          </a:prstGeom>
          <a:noFill/>
        </p:spPr>
        <p:txBody>
          <a:bodyPr wrap="square">
            <a:spAutoFit/>
          </a:bodyPr>
          <a:lstStyle/>
          <a:p>
            <a:r>
              <a:rPr lang="en-GB" sz="1862" b="0" i="0" spc="497" baseline="0" dirty="0">
                <a:solidFill>
                  <a:schemeClr val="accent6"/>
                </a:solidFill>
                <a:effectLst/>
              </a:rPr>
              <a:t>ASSOCIATED PARTNERS (I.E. (A) SWISS PARTNERS AND (B) UK PARTNERS) </a:t>
            </a:r>
            <a:br>
              <a:rPr lang="en-GB" sz="1862" b="0" i="0" spc="497" baseline="0" dirty="0">
                <a:solidFill>
                  <a:schemeClr val="accent6"/>
                </a:solidFill>
                <a:effectLst/>
              </a:rPr>
            </a:br>
            <a:r>
              <a:rPr lang="en-GB" sz="1862" b="0" i="0" spc="497" baseline="0" dirty="0">
                <a:solidFill>
                  <a:schemeClr val="accent6"/>
                </a:solidFill>
                <a:effectLst/>
              </a:rPr>
              <a:t>HAVE RECEIVED NATIONAL FUNDING FROM (A) THE SWISS STATE SECRETARIAT </a:t>
            </a:r>
            <a:br>
              <a:rPr lang="en-GB" sz="1862" b="0" i="0" spc="497" baseline="0" dirty="0">
                <a:solidFill>
                  <a:schemeClr val="accent6"/>
                </a:solidFill>
                <a:effectLst/>
              </a:rPr>
            </a:br>
            <a:r>
              <a:rPr lang="en-GB" sz="1862" b="0" i="0" spc="497" baseline="0" dirty="0">
                <a:solidFill>
                  <a:schemeClr val="accent6"/>
                </a:solidFill>
                <a:effectLst/>
              </a:rPr>
              <a:t>FOR EDUCATION, RESEARCH AND INNOVATION (SERI), AND (B) INNOVATE UK. </a:t>
            </a:r>
          </a:p>
          <a:p>
            <a:endParaRPr lang="en-GB" sz="1862" b="0" i="0" spc="497" baseline="0" dirty="0">
              <a:solidFill>
                <a:schemeClr val="accent6"/>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3054690" y="38171048"/>
            <a:ext cx="12922366" cy="951992"/>
          </a:xfrm>
          <a:prstGeom prst="rect">
            <a:avLst/>
          </a:prstGeom>
          <a:noFill/>
        </p:spPr>
        <p:txBody>
          <a:bodyPr wrap="square">
            <a:spAutoFit/>
          </a:bodyPr>
          <a:lstStyle/>
          <a:p>
            <a:r>
              <a:rPr lang="en-GB" sz="1862" b="0" i="0" spc="497" baseline="0" dirty="0">
                <a:solidFill>
                  <a:schemeClr val="accent6"/>
                </a:solidFill>
                <a:effectLst/>
              </a:rPr>
              <a:t>THE PINK PROJECT HAS RECEIVED FUNDING FROM THE EURO-</a:t>
            </a:r>
            <a:br>
              <a:rPr lang="en-GB" sz="1862" b="0" i="0" spc="497" baseline="0" dirty="0">
                <a:solidFill>
                  <a:schemeClr val="accent6"/>
                </a:solidFill>
                <a:effectLst/>
              </a:rPr>
            </a:br>
            <a:r>
              <a:rPr lang="en-GB" sz="1862" b="0" i="0" spc="497" baseline="0" dirty="0">
                <a:solidFill>
                  <a:schemeClr val="accent6"/>
                </a:solidFill>
                <a:effectLst/>
              </a:rPr>
              <a:t>PEAN UNION’S HORIZON EUROPE RESEARCH AND INNOVATION </a:t>
            </a:r>
          </a:p>
          <a:p>
            <a:r>
              <a:rPr lang="en-GB" sz="1862" b="0" i="0" spc="497" baseline="0" dirty="0">
                <a:solidFill>
                  <a:schemeClr val="accent6"/>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3662188" y="13040764"/>
            <a:ext cx="23160439" cy="2336150"/>
          </a:xfrm>
          <a:prstGeom prst="rect">
            <a:avLst/>
          </a:prstGeom>
          <a:noFill/>
        </p:spPr>
        <p:txBody>
          <a:bodyPr wrap="none" lIns="270000" tIns="162000" rIns="270000" bIns="108000">
            <a:spAutoFit/>
          </a:bodyPr>
          <a:lstStyle>
            <a:lvl1pPr algn="ctr">
              <a:defRPr sz="14899">
                <a:solidFill>
                  <a:schemeClr val="accent2"/>
                </a:solidFill>
              </a:defRPr>
            </a:lvl1pPr>
          </a:lstStyle>
          <a:p>
            <a:r>
              <a:rPr lang="en-GB" dirty="0"/>
              <a:t>TITLE (CAPS, PLEASE)</a:t>
            </a:r>
            <a:endParaRPr lang="en-US" dirty="0"/>
          </a:p>
        </p:txBody>
      </p:sp>
      <p:sp>
        <p:nvSpPr>
          <p:cNvPr id="14" name="Text Placeholder 22">
            <a:extLst>
              <a:ext uri="{FF2B5EF4-FFF2-40B4-BE49-F238E27FC236}">
                <a16:creationId xmlns:a16="http://schemas.microsoft.com/office/drawing/2014/main" id="{8F661D75-DE12-8741-B768-B1AFE33537F8}"/>
              </a:ext>
            </a:extLst>
          </p:cNvPr>
          <p:cNvSpPr>
            <a:spLocks noGrp="1"/>
          </p:cNvSpPr>
          <p:nvPr>
            <p:ph type="body" sz="quarter" idx="13" hasCustomPrompt="1"/>
          </p:nvPr>
        </p:nvSpPr>
        <p:spPr>
          <a:xfrm>
            <a:off x="0" y="32158842"/>
            <a:ext cx="30275213" cy="6766945"/>
          </a:xfrm>
          <a:prstGeom prst="rect">
            <a:avLst/>
          </a:prstGeom>
        </p:spPr>
        <p:txBody>
          <a:bodyPr/>
          <a:lstStyle>
            <a:lvl1pPr marL="0" indent="0" algn="ctr">
              <a:lnSpc>
                <a:spcPts val="5215"/>
              </a:lnSpc>
              <a:buNone/>
              <a:defRPr sz="3476" spc="1490">
                <a:solidFill>
                  <a:schemeClr val="bg2"/>
                </a:solidFill>
                <a:latin typeface="+mn-lt"/>
              </a:defRPr>
            </a:lvl1pPr>
            <a:lvl2pPr marL="1135319" indent="0" algn="ctr">
              <a:buNone/>
              <a:defRPr sz="3476" spc="1490">
                <a:solidFill>
                  <a:schemeClr val="tx1"/>
                </a:solidFill>
                <a:latin typeface="+mn-lt"/>
              </a:defRPr>
            </a:lvl2pPr>
            <a:lvl3pPr algn="ctr">
              <a:defRPr/>
            </a:lvl3pPr>
            <a:lvl4pPr algn="ctr">
              <a:defRPr/>
            </a:lvl4pPr>
            <a:lvl5pPr algn="ctr">
              <a:defRPr/>
            </a:lvl5pPr>
          </a:lstStyle>
          <a:p>
            <a:pPr lvl="0"/>
            <a:r>
              <a:rPr lang="en-GB" dirty="0"/>
              <a:t>ADDITIONAL LINE</a:t>
            </a:r>
            <a:endParaRPr lang="en-SI" dirty="0"/>
          </a:p>
        </p:txBody>
      </p:sp>
      <p:sp>
        <p:nvSpPr>
          <p:cNvPr id="15" name="Subtitle 2">
            <a:extLst>
              <a:ext uri="{FF2B5EF4-FFF2-40B4-BE49-F238E27FC236}">
                <a16:creationId xmlns:a16="http://schemas.microsoft.com/office/drawing/2014/main" id="{9E49A228-A461-5D4F-BC68-2E4C0896752A}"/>
              </a:ext>
            </a:extLst>
          </p:cNvPr>
          <p:cNvSpPr>
            <a:spLocks noGrp="1"/>
          </p:cNvSpPr>
          <p:nvPr>
            <p:ph type="subTitle" idx="1" hasCustomPrompt="1"/>
          </p:nvPr>
        </p:nvSpPr>
        <p:spPr>
          <a:xfrm>
            <a:off x="1186986" y="21522469"/>
            <a:ext cx="27901301" cy="9416347"/>
          </a:xfrm>
          <a:prstGeom prst="rect">
            <a:avLst/>
          </a:prstGeom>
          <a:noFill/>
        </p:spPr>
        <p:txBody>
          <a:bodyPr wrap="square" lIns="198000" tIns="162000" rIns="198000" bIns="108000" anchor="t" anchorCtr="0">
            <a:normAutofit/>
          </a:bodyPr>
          <a:lstStyle>
            <a:lvl1pPr marL="0" indent="0" algn="ctr">
              <a:buNone/>
              <a:defRPr sz="7946">
                <a:solidFill>
                  <a:schemeClr val="accent2"/>
                </a:solidFill>
                <a:latin typeface="+mj-lt"/>
              </a:defRPr>
            </a:lvl1pPr>
            <a:lvl2pPr marL="1135319" indent="0" algn="ctr">
              <a:buNone/>
              <a:defRPr sz="4966"/>
            </a:lvl2pPr>
            <a:lvl3pPr marL="2270638" indent="0" algn="ctr">
              <a:buNone/>
              <a:defRPr sz="4470"/>
            </a:lvl3pPr>
            <a:lvl4pPr marL="3405957" indent="0" algn="ctr">
              <a:buNone/>
              <a:defRPr sz="3973"/>
            </a:lvl4pPr>
            <a:lvl5pPr marL="4541276" indent="0" algn="ctr">
              <a:buNone/>
              <a:defRPr sz="3973"/>
            </a:lvl5pPr>
            <a:lvl6pPr marL="5676595" indent="0" algn="ctr">
              <a:buNone/>
              <a:defRPr sz="3973"/>
            </a:lvl6pPr>
            <a:lvl7pPr marL="6811914" indent="0" algn="ctr">
              <a:buNone/>
              <a:defRPr sz="3973"/>
            </a:lvl7pPr>
            <a:lvl8pPr marL="7947233" indent="0" algn="ctr">
              <a:buNone/>
              <a:defRPr sz="3973"/>
            </a:lvl8pPr>
            <a:lvl9pPr marL="9082552" indent="0" algn="ctr">
              <a:buNone/>
              <a:defRPr sz="3973"/>
            </a:lvl9pPr>
          </a:lstStyle>
          <a:p>
            <a:r>
              <a:rPr lang="en-GB" dirty="0"/>
              <a:t>SUBTITLE (ALSO USE CAPS)</a:t>
            </a:r>
            <a:endParaRPr lang="en-US" dirty="0"/>
          </a:p>
        </p:txBody>
      </p:sp>
      <p:pic>
        <p:nvPicPr>
          <p:cNvPr id="11" name="Picture 10">
            <a:extLst>
              <a:ext uri="{FF2B5EF4-FFF2-40B4-BE49-F238E27FC236}">
                <a16:creationId xmlns:a16="http://schemas.microsoft.com/office/drawing/2014/main" id="{73D39B13-56F0-1F4F-A2BC-F38DDDC64A14}"/>
              </a:ext>
            </a:extLst>
          </p:cNvPr>
          <p:cNvPicPr>
            <a:picLocks noChangeAspect="1"/>
          </p:cNvPicPr>
          <p:nvPr userDrawn="1"/>
        </p:nvPicPr>
        <p:blipFill>
          <a:blip r:embed="rId2"/>
          <a:stretch>
            <a:fillRect/>
          </a:stretch>
        </p:blipFill>
        <p:spPr>
          <a:xfrm>
            <a:off x="935588" y="38261808"/>
            <a:ext cx="1622562" cy="2718832"/>
          </a:xfrm>
          <a:prstGeom prst="rect">
            <a:avLst/>
          </a:prstGeom>
        </p:spPr>
      </p:pic>
      <p:pic>
        <p:nvPicPr>
          <p:cNvPr id="18" name="Picture 17">
            <a:extLst>
              <a:ext uri="{FF2B5EF4-FFF2-40B4-BE49-F238E27FC236}">
                <a16:creationId xmlns:a16="http://schemas.microsoft.com/office/drawing/2014/main" id="{0E747769-415C-AC42-A876-12E442128E71}"/>
              </a:ext>
            </a:extLst>
          </p:cNvPr>
          <p:cNvPicPr>
            <a:picLocks noChangeAspect="1"/>
          </p:cNvPicPr>
          <p:nvPr userDrawn="1"/>
        </p:nvPicPr>
        <p:blipFill>
          <a:blip r:embed="rId3"/>
          <a:stretch>
            <a:fillRect/>
          </a:stretch>
        </p:blipFill>
        <p:spPr>
          <a:xfrm>
            <a:off x="10184378" y="3761638"/>
            <a:ext cx="9019491" cy="5707168"/>
          </a:xfrm>
          <a:prstGeom prst="rect">
            <a:avLst/>
          </a:prstGeom>
        </p:spPr>
      </p:pic>
    </p:spTree>
    <p:extLst>
      <p:ext uri="{BB962C8B-B14F-4D97-AF65-F5344CB8AC3E}">
        <p14:creationId xmlns:p14="http://schemas.microsoft.com/office/powerpoint/2010/main" val="3385452192"/>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13482" userDrawn="1">
          <p15:clr>
            <a:srgbClr val="FBAE40"/>
          </p15:clr>
        </p15:guide>
        <p15:guide id="2" pos="95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NK Content Slide with tab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DE0EBE-FEFA-6041-91D3-813FD4E0EE5C}"/>
              </a:ext>
            </a:extLst>
          </p:cNvPr>
          <p:cNvSpPr>
            <a:spLocks noGrp="1"/>
          </p:cNvSpPr>
          <p:nvPr>
            <p:ph type="title" hasCustomPrompt="1"/>
          </p:nvPr>
        </p:nvSpPr>
        <p:spPr>
          <a:xfrm>
            <a:off x="1040710" y="1977287"/>
            <a:ext cx="28178024" cy="1330492"/>
          </a:xfrm>
          <a:prstGeom prst="rect">
            <a:avLst/>
          </a:prstGeom>
          <a:ln>
            <a:noFill/>
          </a:ln>
        </p:spPr>
        <p:txBody>
          <a:bodyPr>
            <a:spAutoFit/>
          </a:bodyPr>
          <a:lstStyle>
            <a:lvl1pPr>
              <a:defRPr sz="8940"/>
            </a:lvl1pPr>
          </a:lstStyle>
          <a:p>
            <a:r>
              <a:rPr lang="en-GB" dirty="0"/>
              <a:t>click to add title</a:t>
            </a:r>
            <a:endParaRPr lang="en-US" dirty="0"/>
          </a:p>
        </p:txBody>
      </p:sp>
      <p:pic>
        <p:nvPicPr>
          <p:cNvPr id="3" name="Picture 2">
            <a:extLst>
              <a:ext uri="{FF2B5EF4-FFF2-40B4-BE49-F238E27FC236}">
                <a16:creationId xmlns:a16="http://schemas.microsoft.com/office/drawing/2014/main" id="{7DA1D7FC-4A49-4E48-BB06-22413F6D4C41}"/>
              </a:ext>
            </a:extLst>
          </p:cNvPr>
          <p:cNvPicPr>
            <a:picLocks noChangeAspect="1"/>
          </p:cNvPicPr>
          <p:nvPr userDrawn="1"/>
        </p:nvPicPr>
        <p:blipFill>
          <a:blip r:embed="rId2"/>
          <a:stretch>
            <a:fillRect/>
          </a:stretch>
        </p:blipFill>
        <p:spPr>
          <a:xfrm>
            <a:off x="678038" y="39831279"/>
            <a:ext cx="2999695" cy="1942023"/>
          </a:xfrm>
          <a:prstGeom prst="rect">
            <a:avLst/>
          </a:prstGeom>
        </p:spPr>
      </p:pic>
      <p:sp>
        <p:nvSpPr>
          <p:cNvPr id="4" name="Rectangle 3">
            <a:extLst>
              <a:ext uri="{FF2B5EF4-FFF2-40B4-BE49-F238E27FC236}">
                <a16:creationId xmlns:a16="http://schemas.microsoft.com/office/drawing/2014/main" id="{D44527CE-2891-1D41-8490-E05F4A63FC93}"/>
              </a:ext>
            </a:extLst>
          </p:cNvPr>
          <p:cNvSpPr/>
          <p:nvPr userDrawn="1"/>
        </p:nvSpPr>
        <p:spPr>
          <a:xfrm>
            <a:off x="1056479" y="5773537"/>
            <a:ext cx="28162255" cy="313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sz="17146"/>
          </a:p>
        </p:txBody>
      </p:sp>
      <p:sp>
        <p:nvSpPr>
          <p:cNvPr id="14" name="Footer Placeholder 2">
            <a:extLst>
              <a:ext uri="{FF2B5EF4-FFF2-40B4-BE49-F238E27FC236}">
                <a16:creationId xmlns:a16="http://schemas.microsoft.com/office/drawing/2014/main" id="{DD441676-C1D3-9741-95E3-F9F9B6993C5E}"/>
              </a:ext>
            </a:extLst>
          </p:cNvPr>
          <p:cNvSpPr>
            <a:spLocks noGrp="1"/>
          </p:cNvSpPr>
          <p:nvPr>
            <p:ph type="ftr" sz="quarter" idx="11"/>
          </p:nvPr>
        </p:nvSpPr>
        <p:spPr>
          <a:xfrm>
            <a:off x="6874996" y="39791649"/>
            <a:ext cx="16241390" cy="2278904"/>
          </a:xfrm>
          <a:prstGeom prst="rect">
            <a:avLst/>
          </a:prstGeom>
        </p:spPr>
        <p:txBody>
          <a:bodyPr/>
          <a:lstStyle>
            <a:lvl1pPr algn="ctr">
              <a:defRPr sz="2483" spc="248" baseline="0"/>
            </a:lvl1pPr>
          </a:lstStyle>
          <a:p>
            <a:r>
              <a:rPr lang="en-US" dirty="0"/>
              <a:t>FOOTER  –  EDIT IN MASTER (COPY TITLE FROM TITLE PAGE)</a:t>
            </a:r>
          </a:p>
        </p:txBody>
      </p:sp>
      <p:sp>
        <p:nvSpPr>
          <p:cNvPr id="16" name="Slide Number Placeholder 3">
            <a:extLst>
              <a:ext uri="{FF2B5EF4-FFF2-40B4-BE49-F238E27FC236}">
                <a16:creationId xmlns:a16="http://schemas.microsoft.com/office/drawing/2014/main" id="{CE8653D1-88BE-6249-A98B-CDEE785EA38F}"/>
              </a:ext>
            </a:extLst>
          </p:cNvPr>
          <p:cNvSpPr>
            <a:spLocks noGrp="1"/>
          </p:cNvSpPr>
          <p:nvPr>
            <p:ph type="sldNum" sz="quarter" idx="12"/>
          </p:nvPr>
        </p:nvSpPr>
        <p:spPr>
          <a:xfrm>
            <a:off x="25387027" y="39672750"/>
            <a:ext cx="4304757" cy="2278904"/>
          </a:xfrm>
          <a:prstGeom prst="rect">
            <a:avLst/>
          </a:prstGeom>
        </p:spPr>
        <p:txBody>
          <a:bodyPr/>
          <a:lstStyle>
            <a:lvl1pPr algn="r">
              <a:defRPr sz="2483">
                <a:solidFill>
                  <a:schemeClr val="tx1"/>
                </a:solidFill>
              </a:defRPr>
            </a:lvl1pPr>
          </a:lstStyle>
          <a:p>
            <a:fld id="{6DEC0A70-3375-475C-BE75-E0C06D6831E8}" type="slidenum">
              <a:rPr lang="en-GB" smtClean="0"/>
              <a:pPr/>
              <a:t>‹Nr.›</a:t>
            </a:fld>
            <a:endParaRPr lang="en-GB" dirty="0"/>
          </a:p>
        </p:txBody>
      </p:sp>
      <p:graphicFrame>
        <p:nvGraphicFramePr>
          <p:cNvPr id="2" name="Table 1">
            <a:extLst>
              <a:ext uri="{FF2B5EF4-FFF2-40B4-BE49-F238E27FC236}">
                <a16:creationId xmlns:a16="http://schemas.microsoft.com/office/drawing/2014/main" id="{EE2E5E1E-B96D-63C7-17AC-0A0D30DF67C7}"/>
              </a:ext>
            </a:extLst>
          </p:cNvPr>
          <p:cNvGraphicFramePr>
            <a:graphicFrameLocks noGrp="1"/>
          </p:cNvGraphicFramePr>
          <p:nvPr userDrawn="1">
            <p:extLst>
              <p:ext uri="{D42A27DB-BD31-4B8C-83A1-F6EECF244321}">
                <p14:modId xmlns:p14="http://schemas.microsoft.com/office/powerpoint/2010/main" val="1845996257"/>
              </p:ext>
            </p:extLst>
          </p:nvPr>
        </p:nvGraphicFramePr>
        <p:xfrm>
          <a:off x="1040711" y="13456160"/>
          <a:ext cx="28162248" cy="48226760"/>
        </p:xfrm>
        <a:graphic>
          <a:graphicData uri="http://schemas.openxmlformats.org/drawingml/2006/table">
            <a:tbl>
              <a:tblPr firstRow="1" bandRow="1">
                <a:tableStyleId>{72833802-FEF1-4C79-8D5D-14CF1EAF98D9}</a:tableStyleId>
              </a:tblPr>
              <a:tblGrid>
                <a:gridCol w="4693708">
                  <a:extLst>
                    <a:ext uri="{9D8B030D-6E8A-4147-A177-3AD203B41FA5}">
                      <a16:colId xmlns:a16="http://schemas.microsoft.com/office/drawing/2014/main" val="1850824849"/>
                    </a:ext>
                  </a:extLst>
                </a:gridCol>
                <a:gridCol w="4693708">
                  <a:extLst>
                    <a:ext uri="{9D8B030D-6E8A-4147-A177-3AD203B41FA5}">
                      <a16:colId xmlns:a16="http://schemas.microsoft.com/office/drawing/2014/main" val="3834311466"/>
                    </a:ext>
                  </a:extLst>
                </a:gridCol>
                <a:gridCol w="4693708">
                  <a:extLst>
                    <a:ext uri="{9D8B030D-6E8A-4147-A177-3AD203B41FA5}">
                      <a16:colId xmlns:a16="http://schemas.microsoft.com/office/drawing/2014/main" val="2882761163"/>
                    </a:ext>
                  </a:extLst>
                </a:gridCol>
                <a:gridCol w="4693708">
                  <a:extLst>
                    <a:ext uri="{9D8B030D-6E8A-4147-A177-3AD203B41FA5}">
                      <a16:colId xmlns:a16="http://schemas.microsoft.com/office/drawing/2014/main" val="381088461"/>
                    </a:ext>
                  </a:extLst>
                </a:gridCol>
                <a:gridCol w="4693708">
                  <a:extLst>
                    <a:ext uri="{9D8B030D-6E8A-4147-A177-3AD203B41FA5}">
                      <a16:colId xmlns:a16="http://schemas.microsoft.com/office/drawing/2014/main" val="729387172"/>
                    </a:ext>
                  </a:extLst>
                </a:gridCol>
                <a:gridCol w="4693708">
                  <a:extLst>
                    <a:ext uri="{9D8B030D-6E8A-4147-A177-3AD203B41FA5}">
                      <a16:colId xmlns:a16="http://schemas.microsoft.com/office/drawing/2014/main" val="3850121762"/>
                    </a:ext>
                  </a:extLst>
                </a:gridCol>
              </a:tblGrid>
              <a:tr h="4822557">
                <a:tc>
                  <a:txBody>
                    <a:bodyPr/>
                    <a:lstStyle/>
                    <a:p>
                      <a:endParaRPr lang="en-SI" sz="27900" dirty="0"/>
                    </a:p>
                  </a:txBody>
                  <a:tcPr marL="227064" marR="227064" marT="285358" marB="285358"/>
                </a:tc>
                <a:tc>
                  <a:txBody>
                    <a:bodyPr/>
                    <a:lstStyle/>
                    <a:p>
                      <a:endParaRPr lang="en-SI" sz="27900"/>
                    </a:p>
                  </a:txBody>
                  <a:tcPr marL="227064" marR="227064" marT="285358" marB="285358"/>
                </a:tc>
                <a:tc>
                  <a:txBody>
                    <a:bodyPr/>
                    <a:lstStyle/>
                    <a:p>
                      <a:endParaRPr lang="en-SI" sz="27900" dirty="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3892874350"/>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extLst>
                  <a:ext uri="{0D108BD9-81ED-4DB2-BD59-A6C34878D82A}">
                    <a16:rowId xmlns:a16="http://schemas.microsoft.com/office/drawing/2014/main" val="147628806"/>
                  </a:ext>
                </a:extLst>
              </a:tr>
              <a:tr h="4822557">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dirty="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extLst>
                  <a:ext uri="{0D108BD9-81ED-4DB2-BD59-A6C34878D82A}">
                    <a16:rowId xmlns:a16="http://schemas.microsoft.com/office/drawing/2014/main" val="2983188632"/>
                  </a:ext>
                </a:extLst>
              </a:tr>
              <a:tr h="4822557">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dirty="0"/>
                    </a:p>
                  </a:txBody>
                  <a:tcPr marL="227064" marR="227064" marT="285358" marB="285358"/>
                </a:tc>
                <a:tc>
                  <a:txBody>
                    <a:bodyPr/>
                    <a:lstStyle/>
                    <a:p>
                      <a:endParaRPr lang="en-SI" sz="27900"/>
                    </a:p>
                  </a:txBody>
                  <a:tcPr marL="227064" marR="227064" marT="285358" marB="285358"/>
                </a:tc>
                <a:tc>
                  <a:txBody>
                    <a:bodyPr/>
                    <a:lstStyle/>
                    <a:p>
                      <a:endParaRPr lang="en-SI" sz="2790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4062793213"/>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2792516085"/>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295182632"/>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2706851949"/>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3898111019"/>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1715829134"/>
                  </a:ext>
                </a:extLst>
              </a:tr>
              <a:tr h="4822557">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tc>
                  <a:txBody>
                    <a:bodyPr/>
                    <a:lstStyle/>
                    <a:p>
                      <a:endParaRPr lang="en-SI" sz="27900" dirty="0"/>
                    </a:p>
                  </a:txBody>
                  <a:tcPr marL="227064" marR="227064" marT="285358" marB="285358"/>
                </a:tc>
                <a:extLst>
                  <a:ext uri="{0D108BD9-81ED-4DB2-BD59-A6C34878D82A}">
                    <a16:rowId xmlns:a16="http://schemas.microsoft.com/office/drawing/2014/main" val="830441722"/>
                  </a:ext>
                </a:extLst>
              </a:tr>
            </a:tbl>
          </a:graphicData>
        </a:graphic>
      </p:graphicFrame>
      <p:sp>
        <p:nvSpPr>
          <p:cNvPr id="5" name="TextBox 4">
            <a:extLst>
              <a:ext uri="{FF2B5EF4-FFF2-40B4-BE49-F238E27FC236}">
                <a16:creationId xmlns:a16="http://schemas.microsoft.com/office/drawing/2014/main" id="{30611E30-A0A9-EA53-39F4-76259824ACD9}"/>
              </a:ext>
            </a:extLst>
          </p:cNvPr>
          <p:cNvSpPr txBox="1"/>
          <p:nvPr userDrawn="1"/>
        </p:nvSpPr>
        <p:spPr>
          <a:xfrm>
            <a:off x="1056479" y="7650033"/>
            <a:ext cx="28162255" cy="1162306"/>
          </a:xfrm>
          <a:prstGeom prst="rect">
            <a:avLst/>
          </a:prstGeom>
          <a:noFill/>
        </p:spPr>
        <p:txBody>
          <a:bodyPr wrap="square" rtlCol="0">
            <a:spAutoFit/>
          </a:bodyPr>
          <a:lstStyle/>
          <a:p>
            <a:r>
              <a:rPr lang="en-GB" sz="6953" dirty="0"/>
              <a:t>C</a:t>
            </a:r>
            <a:r>
              <a:rPr lang="en-SI" sz="6953" dirty="0"/>
              <a:t>lick to add text</a:t>
            </a:r>
          </a:p>
        </p:txBody>
      </p:sp>
    </p:spTree>
    <p:extLst>
      <p:ext uri="{BB962C8B-B14F-4D97-AF65-F5344CB8AC3E}">
        <p14:creationId xmlns:p14="http://schemas.microsoft.com/office/powerpoint/2010/main" val="3118980284"/>
      </p:ext>
    </p:extLst>
  </p:cSld>
  <p:clrMapOvr>
    <a:masterClrMapping/>
  </p:clrMapOvr>
  <p:extLst>
    <p:ext uri="{DCECCB84-F9BA-43D5-87BE-67443E8EF086}">
      <p15:sldGuideLst xmlns:p15="http://schemas.microsoft.com/office/powerpoint/2012/main">
        <p15:guide id="1" orient="horz" pos="13482" userDrawn="1">
          <p15:clr>
            <a:srgbClr val="FBAE40"/>
          </p15:clr>
        </p15:guide>
        <p15:guide id="2" pos="95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PINK Blank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6874996" y="39791649"/>
            <a:ext cx="16241390" cy="2278904"/>
          </a:xfrm>
          <a:prstGeom prst="rect">
            <a:avLst/>
          </a:prstGeom>
        </p:spPr>
        <p:txBody>
          <a:bodyPr/>
          <a:lstStyle>
            <a:lvl1pPr algn="ctr">
              <a:defRPr sz="2483" spc="248" baseline="0"/>
            </a:lvl1pPr>
          </a:lstStyle>
          <a:p>
            <a:r>
              <a:rPr lang="en-US" dirty="0"/>
              <a:t>FOOTER  –  EDIT IN MASTER (COPY TITLE FROM TITLE PAGE)</a:t>
            </a:r>
          </a:p>
        </p:txBody>
      </p:sp>
      <p:sp>
        <p:nvSpPr>
          <p:cNvPr id="4" name="Slide Number Placeholder 3"/>
          <p:cNvSpPr>
            <a:spLocks noGrp="1"/>
          </p:cNvSpPr>
          <p:nvPr>
            <p:ph type="sldNum" sz="quarter" idx="12"/>
          </p:nvPr>
        </p:nvSpPr>
        <p:spPr>
          <a:xfrm>
            <a:off x="25387027" y="39672750"/>
            <a:ext cx="4304757" cy="2278904"/>
          </a:xfrm>
          <a:prstGeom prst="rect">
            <a:avLst/>
          </a:prstGeom>
        </p:spPr>
        <p:txBody>
          <a:bodyPr/>
          <a:lstStyle>
            <a:lvl1pPr algn="r">
              <a:defRPr sz="2483">
                <a:solidFill>
                  <a:schemeClr val="tx1"/>
                </a:solidFill>
              </a:defRPr>
            </a:lvl1pPr>
          </a:lstStyle>
          <a:p>
            <a:fld id="{6DEC0A70-3375-475C-BE75-E0C06D6831E8}" type="slidenum">
              <a:rPr lang="en-GB" smtClean="0"/>
              <a:pPr/>
              <a:t>‹Nr.›</a:t>
            </a:fld>
            <a:endParaRPr lang="en-GB" dirty="0"/>
          </a:p>
        </p:txBody>
      </p:sp>
      <p:pic>
        <p:nvPicPr>
          <p:cNvPr id="5" name="Picture 4">
            <a:extLst>
              <a:ext uri="{FF2B5EF4-FFF2-40B4-BE49-F238E27FC236}">
                <a16:creationId xmlns:a16="http://schemas.microsoft.com/office/drawing/2014/main" id="{C7EAF727-7393-2892-F391-7DC832FCE1F6}"/>
              </a:ext>
            </a:extLst>
          </p:cNvPr>
          <p:cNvPicPr>
            <a:picLocks noChangeAspect="1"/>
          </p:cNvPicPr>
          <p:nvPr userDrawn="1"/>
        </p:nvPicPr>
        <p:blipFill>
          <a:blip r:embed="rId2"/>
          <a:stretch>
            <a:fillRect/>
          </a:stretch>
        </p:blipFill>
        <p:spPr>
          <a:xfrm>
            <a:off x="678038" y="39831279"/>
            <a:ext cx="2999695" cy="1942023"/>
          </a:xfrm>
          <a:prstGeom prst="rect">
            <a:avLst/>
          </a:prstGeom>
        </p:spPr>
      </p:pic>
    </p:spTree>
    <p:extLst>
      <p:ext uri="{BB962C8B-B14F-4D97-AF65-F5344CB8AC3E}">
        <p14:creationId xmlns:p14="http://schemas.microsoft.com/office/powerpoint/2010/main" val="1299782536"/>
      </p:ext>
    </p:extLst>
  </p:cSld>
  <p:clrMapOvr>
    <a:masterClrMapping/>
  </p:clrMapOvr>
  <p:hf hdr="0" dt="0"/>
  <p:extLst>
    <p:ext uri="{DCECCB84-F9BA-43D5-87BE-67443E8EF086}">
      <p15:sldGuideLst xmlns:p15="http://schemas.microsoft.com/office/powerpoint/2012/main">
        <p15:guide id="1" orient="horz" pos="13482">
          <p15:clr>
            <a:srgbClr val="FBAE40"/>
          </p15:clr>
        </p15:guide>
        <p15:guide id="2" pos="95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NK Thank you slide">
    <p:bg>
      <p:bgPr>
        <a:solidFill>
          <a:schemeClr val="bg2"/>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14531747" y="38115612"/>
            <a:ext cx="14387962" cy="1238544"/>
          </a:xfrm>
          <a:prstGeom prst="rect">
            <a:avLst/>
          </a:prstGeom>
          <a:noFill/>
        </p:spPr>
        <p:txBody>
          <a:bodyPr wrap="square">
            <a:spAutoFit/>
          </a:bodyPr>
          <a:lstStyle/>
          <a:p>
            <a:r>
              <a:rPr lang="en-GB" sz="1862" b="0" i="0" spc="497" baseline="0" dirty="0">
                <a:solidFill>
                  <a:schemeClr val="bg1"/>
                </a:solidFill>
                <a:effectLst/>
              </a:rPr>
              <a:t>ASSOCIATED PARTNERS (I.E. (A) SWISS PARTNERS AND (B) UK PARTNERS) </a:t>
            </a:r>
            <a:br>
              <a:rPr lang="en-GB" sz="1862" b="0" i="0" spc="497" baseline="0" dirty="0">
                <a:solidFill>
                  <a:schemeClr val="bg1"/>
                </a:solidFill>
                <a:effectLst/>
              </a:rPr>
            </a:br>
            <a:r>
              <a:rPr lang="en-GB" sz="1862" b="0" i="0" spc="497" baseline="0" dirty="0">
                <a:solidFill>
                  <a:schemeClr val="bg1"/>
                </a:solidFill>
                <a:effectLst/>
              </a:rPr>
              <a:t>HAVE RECEIVED NATIONAL FUNDING FROM (A) THE SWISS STATE SECRETARIAT </a:t>
            </a:r>
            <a:br>
              <a:rPr lang="en-GB" sz="1862" b="0" i="0" spc="497" baseline="0" dirty="0">
                <a:solidFill>
                  <a:schemeClr val="bg1"/>
                </a:solidFill>
                <a:effectLst/>
              </a:rPr>
            </a:br>
            <a:r>
              <a:rPr lang="en-GB" sz="1862" b="0" i="0" spc="497" baseline="0" dirty="0">
                <a:solidFill>
                  <a:schemeClr val="bg1"/>
                </a:solidFill>
                <a:effectLst/>
              </a:rPr>
              <a:t>FOR EDUCATION, RESEARCH AND INNOVATION (SERI), AND (B) INNOVATE UK. </a:t>
            </a:r>
          </a:p>
          <a:p>
            <a:endParaRPr lang="en-GB" sz="1862" b="0" i="0" spc="497" baseline="0" dirty="0">
              <a:solidFill>
                <a:schemeClr val="bg1"/>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3054690" y="38171048"/>
            <a:ext cx="12922366" cy="951992"/>
          </a:xfrm>
          <a:prstGeom prst="rect">
            <a:avLst/>
          </a:prstGeom>
          <a:noFill/>
        </p:spPr>
        <p:txBody>
          <a:bodyPr wrap="square">
            <a:spAutoFit/>
          </a:bodyPr>
          <a:lstStyle/>
          <a:p>
            <a:r>
              <a:rPr lang="en-GB" sz="1862" b="0" i="0" spc="497" baseline="0" dirty="0">
                <a:solidFill>
                  <a:schemeClr val="bg1"/>
                </a:solidFill>
                <a:effectLst/>
              </a:rPr>
              <a:t>THE PINK PROJECT HAS RECEIVED FUNDING FROM THE EURO-</a:t>
            </a:r>
            <a:br>
              <a:rPr lang="en-GB" sz="1862" b="0" i="0" spc="497" baseline="0" dirty="0">
                <a:solidFill>
                  <a:schemeClr val="bg1"/>
                </a:solidFill>
                <a:effectLst/>
              </a:rPr>
            </a:br>
            <a:r>
              <a:rPr lang="en-GB" sz="1862" b="0" i="0" spc="497" baseline="0" dirty="0">
                <a:solidFill>
                  <a:schemeClr val="bg1"/>
                </a:solidFill>
                <a:effectLst/>
              </a:rPr>
              <a:t>PEAN UNION’S HORIZON EUROPE RESEARCH AND INNOVATION </a:t>
            </a:r>
          </a:p>
          <a:p>
            <a:r>
              <a:rPr lang="en-GB" sz="1862" b="0" i="0" spc="497" baseline="0" dirty="0">
                <a:solidFill>
                  <a:schemeClr val="bg1"/>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7982993" y="15894348"/>
            <a:ext cx="14518854" cy="2336150"/>
          </a:xfrm>
          <a:prstGeom prst="rect">
            <a:avLst/>
          </a:prstGeom>
          <a:solidFill>
            <a:schemeClr val="tx1"/>
          </a:solidFill>
        </p:spPr>
        <p:txBody>
          <a:bodyPr wrap="none" lIns="270000" tIns="162000" rIns="432000" bIns="108000">
            <a:spAutoFit/>
          </a:bodyPr>
          <a:lstStyle>
            <a:lvl1pPr algn="ctr">
              <a:defRPr sz="14899">
                <a:solidFill>
                  <a:schemeClr val="bg1"/>
                </a:solidFill>
              </a:defRPr>
            </a:lvl1pPr>
          </a:lstStyle>
          <a:p>
            <a:r>
              <a:rPr lang="en-SI" dirty="0">
                <a:solidFill>
                  <a:schemeClr val="bg2"/>
                </a:solidFill>
              </a:rPr>
              <a:t>&gt;</a:t>
            </a:r>
            <a:r>
              <a:rPr lang="en-SI" dirty="0">
                <a:solidFill>
                  <a:schemeClr val="accent5"/>
                </a:solidFill>
              </a:rPr>
              <a:t>T</a:t>
            </a:r>
            <a:r>
              <a:rPr lang="en-SI" dirty="0"/>
              <a:t>HANK YOU!</a:t>
            </a:r>
            <a:endParaRPr lang="en-US" dirty="0"/>
          </a:p>
        </p:txBody>
      </p:sp>
      <p:pic>
        <p:nvPicPr>
          <p:cNvPr id="4" name="Picture 3">
            <a:extLst>
              <a:ext uri="{FF2B5EF4-FFF2-40B4-BE49-F238E27FC236}">
                <a16:creationId xmlns:a16="http://schemas.microsoft.com/office/drawing/2014/main" id="{611E8CDE-A777-3A41-9D67-53D2CB4F5C72}"/>
              </a:ext>
            </a:extLst>
          </p:cNvPr>
          <p:cNvPicPr>
            <a:picLocks noChangeAspect="1"/>
          </p:cNvPicPr>
          <p:nvPr userDrawn="1"/>
        </p:nvPicPr>
        <p:blipFill>
          <a:blip r:embed="rId2"/>
          <a:stretch>
            <a:fillRect/>
          </a:stretch>
        </p:blipFill>
        <p:spPr>
          <a:xfrm>
            <a:off x="24283244" y="2298720"/>
            <a:ext cx="4762039" cy="3012117"/>
          </a:xfrm>
          <a:prstGeom prst="rect">
            <a:avLst/>
          </a:prstGeom>
        </p:spPr>
      </p:pic>
      <p:sp>
        <p:nvSpPr>
          <p:cNvPr id="13" name="Text Placeholder 22">
            <a:extLst>
              <a:ext uri="{FF2B5EF4-FFF2-40B4-BE49-F238E27FC236}">
                <a16:creationId xmlns:a16="http://schemas.microsoft.com/office/drawing/2014/main" id="{DAD35449-181C-8744-96AD-CFFB3653C83C}"/>
              </a:ext>
            </a:extLst>
          </p:cNvPr>
          <p:cNvSpPr>
            <a:spLocks noGrp="1"/>
          </p:cNvSpPr>
          <p:nvPr>
            <p:ph type="body" sz="quarter" idx="13" hasCustomPrompt="1"/>
          </p:nvPr>
        </p:nvSpPr>
        <p:spPr>
          <a:xfrm>
            <a:off x="1324541" y="3345569"/>
            <a:ext cx="30275213" cy="6766945"/>
          </a:xfrm>
          <a:prstGeom prst="rect">
            <a:avLst/>
          </a:prstGeom>
        </p:spPr>
        <p:txBody>
          <a:bodyPr>
            <a:normAutofit/>
          </a:bodyPr>
          <a:lstStyle>
            <a:lvl1pPr marL="0" indent="0" algn="l">
              <a:lnSpc>
                <a:spcPts val="5215"/>
              </a:lnSpc>
              <a:buFontTx/>
              <a:buNone/>
              <a:defRPr sz="4470" spc="497" baseline="0">
                <a:solidFill>
                  <a:schemeClr val="tx1"/>
                </a:solidFill>
                <a:latin typeface="+mn-lt"/>
              </a:defRPr>
            </a:lvl1pPr>
            <a:lvl2pPr marL="1135319" indent="0" algn="ctr">
              <a:lnSpc>
                <a:spcPct val="100000"/>
              </a:lnSpc>
              <a:buFontTx/>
              <a:buNone/>
              <a:defRPr sz="4470" spc="1490">
                <a:solidFill>
                  <a:schemeClr val="tx1"/>
                </a:solidFill>
                <a:latin typeface="+mn-lt"/>
              </a:defRPr>
            </a:lvl2pPr>
            <a:lvl3pPr algn="ctr">
              <a:defRPr/>
            </a:lvl3pPr>
            <a:lvl4pPr algn="ctr">
              <a:defRPr/>
            </a:lvl4pPr>
            <a:lvl5pPr algn="ctr">
              <a:defRPr/>
            </a:lvl5pPr>
          </a:lstStyle>
          <a:p>
            <a:r>
              <a:rPr lang="en-GB" dirty="0">
                <a:solidFill>
                  <a:schemeClr val="accent5"/>
                </a:solidFill>
              </a:rPr>
              <a:t>1</a:t>
            </a:r>
            <a:r>
              <a:rPr lang="en-GB" dirty="0"/>
              <a:t>  </a:t>
            </a:r>
            <a:r>
              <a:rPr lang="en-GB" dirty="0">
                <a:solidFill>
                  <a:schemeClr val="bg1"/>
                </a:solidFill>
              </a:rPr>
              <a:t>Contact name</a:t>
            </a:r>
          </a:p>
          <a:p>
            <a:r>
              <a:rPr lang="en-GB" dirty="0">
                <a:solidFill>
                  <a:schemeClr val="accent5"/>
                </a:solidFill>
              </a:rPr>
              <a:t>2</a:t>
            </a:r>
            <a:r>
              <a:rPr lang="en-GB" dirty="0"/>
              <a:t>  Institution name</a:t>
            </a:r>
            <a:endParaRPr lang="en-SI" dirty="0"/>
          </a:p>
        </p:txBody>
      </p:sp>
      <p:sp>
        <p:nvSpPr>
          <p:cNvPr id="22" name="Text Placeholder 22">
            <a:extLst>
              <a:ext uri="{FF2B5EF4-FFF2-40B4-BE49-F238E27FC236}">
                <a16:creationId xmlns:a16="http://schemas.microsoft.com/office/drawing/2014/main" id="{DE91F1D1-DBC1-4A4B-856E-7BD6A6040291}"/>
              </a:ext>
            </a:extLst>
          </p:cNvPr>
          <p:cNvSpPr>
            <a:spLocks noGrp="1"/>
          </p:cNvSpPr>
          <p:nvPr>
            <p:ph type="body" sz="quarter" idx="14" hasCustomPrompt="1"/>
          </p:nvPr>
        </p:nvSpPr>
        <p:spPr>
          <a:xfrm>
            <a:off x="0" y="32158842"/>
            <a:ext cx="30275213" cy="6766945"/>
          </a:xfrm>
          <a:prstGeom prst="rect">
            <a:avLst/>
          </a:prstGeom>
        </p:spPr>
        <p:txBody>
          <a:bodyPr>
            <a:normAutofit/>
          </a:bodyPr>
          <a:lstStyle>
            <a:lvl1pPr marL="0" indent="0" algn="ctr">
              <a:lnSpc>
                <a:spcPts val="5215"/>
              </a:lnSpc>
              <a:buNone/>
              <a:defRPr sz="4470" spc="1490">
                <a:solidFill>
                  <a:schemeClr val="tx1"/>
                </a:solidFill>
                <a:latin typeface="+mn-lt"/>
              </a:defRPr>
            </a:lvl1pPr>
            <a:lvl2pPr marL="1135319" indent="0" algn="ctr">
              <a:buNone/>
              <a:defRPr sz="3476" spc="1490">
                <a:solidFill>
                  <a:schemeClr val="tx1"/>
                </a:solidFill>
                <a:latin typeface="+mn-lt"/>
              </a:defRPr>
            </a:lvl2pPr>
            <a:lvl3pPr algn="ctr">
              <a:defRPr/>
            </a:lvl3pPr>
            <a:lvl4pPr algn="ctr">
              <a:defRPr/>
            </a:lvl4pPr>
            <a:lvl5pPr algn="ctr">
              <a:defRPr/>
            </a:lvl5pPr>
          </a:lstStyle>
          <a:p>
            <a:pPr lvl="0"/>
            <a:r>
              <a:rPr lang="en-GB" dirty="0"/>
              <a:t>URL or WHAT AND WHERE</a:t>
            </a:r>
            <a:endParaRPr lang="en-SI" dirty="0"/>
          </a:p>
        </p:txBody>
      </p:sp>
      <p:pic>
        <p:nvPicPr>
          <p:cNvPr id="2" name="Picture 1">
            <a:extLst>
              <a:ext uri="{FF2B5EF4-FFF2-40B4-BE49-F238E27FC236}">
                <a16:creationId xmlns:a16="http://schemas.microsoft.com/office/drawing/2014/main" id="{9EC09B4F-8C8E-96FB-E498-E610790418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1988" y="38278707"/>
            <a:ext cx="1608594" cy="2675610"/>
          </a:xfrm>
          <a:prstGeom prst="rect">
            <a:avLst/>
          </a:prstGeom>
        </p:spPr>
      </p:pic>
    </p:spTree>
    <p:extLst>
      <p:ext uri="{BB962C8B-B14F-4D97-AF65-F5344CB8AC3E}">
        <p14:creationId xmlns:p14="http://schemas.microsoft.com/office/powerpoint/2010/main" val="1469814284"/>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13482" userDrawn="1">
          <p15:clr>
            <a:srgbClr val="FBAE40"/>
          </p15:clr>
        </p15:guide>
        <p15:guide id="2" pos="953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09168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801" r:id="rId3"/>
    <p:sldLayoutId id="2147483786" r:id="rId4"/>
    <p:sldLayoutId id="2147483799" r:id="rId5"/>
  </p:sldLayoutIdLst>
  <p:hf hdr="0" dt="0"/>
  <p:txStyles>
    <p:titleStyle>
      <a:lvl1pPr algn="l" defTabSz="2270638" rtl="0" eaLnBrk="1" latinLnBrk="0" hangingPunct="1">
        <a:lnSpc>
          <a:spcPct val="90000"/>
        </a:lnSpc>
        <a:spcBef>
          <a:spcPct val="0"/>
        </a:spcBef>
        <a:buNone/>
        <a:defRPr sz="14899" kern="1200" spc="745">
          <a:solidFill>
            <a:schemeClr val="tx1"/>
          </a:solidFill>
          <a:latin typeface="+mj-lt"/>
          <a:ea typeface="+mj-ea"/>
          <a:cs typeface="+mj-cs"/>
        </a:defRPr>
      </a:lvl1pPr>
    </p:titleStyle>
    <p:bodyStyle>
      <a:lvl1pPr marL="567660" indent="-567660" algn="l" defTabSz="2270638" rtl="0" eaLnBrk="1" latinLnBrk="0" hangingPunct="1">
        <a:lnSpc>
          <a:spcPct val="90000"/>
        </a:lnSpc>
        <a:spcBef>
          <a:spcPts val="2483"/>
        </a:spcBef>
        <a:buFont typeface="Arial" panose="020B0604020202020204" pitchFamily="34" charset="0"/>
        <a:buChar char="•"/>
        <a:defRPr sz="8940" kern="1200" spc="745">
          <a:solidFill>
            <a:schemeClr val="bg2"/>
          </a:solidFill>
          <a:latin typeface="+mj-lt"/>
          <a:ea typeface="+mn-ea"/>
          <a:cs typeface="+mn-cs"/>
        </a:defRPr>
      </a:lvl1pPr>
      <a:lvl2pPr marL="1702979" indent="-567660" algn="l" defTabSz="2270638" rtl="0" eaLnBrk="1" latinLnBrk="0" hangingPunct="1">
        <a:lnSpc>
          <a:spcPct val="90000"/>
        </a:lnSpc>
        <a:spcBef>
          <a:spcPts val="1242"/>
        </a:spcBef>
        <a:buFont typeface="Arial" panose="020B0604020202020204" pitchFamily="34" charset="0"/>
        <a:buChar char="•"/>
        <a:defRPr sz="8940" kern="1200" spc="745">
          <a:solidFill>
            <a:schemeClr val="tx1"/>
          </a:solidFill>
          <a:latin typeface="+mj-lt"/>
          <a:ea typeface="+mn-ea"/>
          <a:cs typeface="+mn-cs"/>
        </a:defRPr>
      </a:lvl2pPr>
      <a:lvl3pPr marL="2838298" indent="-567660" algn="l" defTabSz="2270638" rtl="0" eaLnBrk="1" latinLnBrk="0" hangingPunct="1">
        <a:lnSpc>
          <a:spcPct val="90000"/>
        </a:lnSpc>
        <a:spcBef>
          <a:spcPts val="1242"/>
        </a:spcBef>
        <a:buFont typeface="Arial" panose="020B0604020202020204" pitchFamily="34" charset="0"/>
        <a:buChar char="•"/>
        <a:defRPr sz="3476" kern="1200" spc="1490">
          <a:solidFill>
            <a:schemeClr val="tx1"/>
          </a:solidFill>
          <a:latin typeface="+mn-lt"/>
          <a:ea typeface="+mn-ea"/>
          <a:cs typeface="+mn-cs"/>
        </a:defRPr>
      </a:lvl3pPr>
      <a:lvl4pPr marL="3973617" indent="-567660" algn="l" defTabSz="2270638" rtl="0" eaLnBrk="1" latinLnBrk="0" hangingPunct="1">
        <a:lnSpc>
          <a:spcPct val="90000"/>
        </a:lnSpc>
        <a:spcBef>
          <a:spcPts val="1242"/>
        </a:spcBef>
        <a:buFont typeface="Arial" panose="020B0604020202020204" pitchFamily="34" charset="0"/>
        <a:buChar char="•"/>
        <a:defRPr sz="2483" kern="1200" spc="745">
          <a:solidFill>
            <a:schemeClr val="tx1"/>
          </a:solidFill>
          <a:latin typeface="+mn-lt"/>
          <a:ea typeface="+mn-ea"/>
          <a:cs typeface="+mn-cs"/>
        </a:defRPr>
      </a:lvl4pPr>
      <a:lvl5pPr marL="5108936" indent="-567660" algn="l" defTabSz="2270638" rtl="0" eaLnBrk="1" latinLnBrk="0" hangingPunct="1">
        <a:lnSpc>
          <a:spcPct val="90000"/>
        </a:lnSpc>
        <a:spcBef>
          <a:spcPts val="1242"/>
        </a:spcBef>
        <a:buFont typeface="Arial" panose="020B0604020202020204" pitchFamily="34" charset="0"/>
        <a:buChar char="•"/>
        <a:defRPr sz="1987" kern="1200" spc="1490">
          <a:solidFill>
            <a:schemeClr val="tx1"/>
          </a:solidFill>
          <a:latin typeface="+mn-lt"/>
          <a:ea typeface="+mn-ea"/>
          <a:cs typeface="+mn-cs"/>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482">
          <p15:clr>
            <a:srgbClr val="F26B43"/>
          </p15:clr>
        </p15:guide>
        <p15:guide id="2" pos="953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svg"/><Relationship Id="rId26" Type="http://schemas.openxmlformats.org/officeDocument/2006/relationships/image" Target="../media/image31.sv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image" Target="../media/image7.png"/><Relationship Id="rId16" Type="http://schemas.openxmlformats.org/officeDocument/2006/relationships/image" Target="../media/image21.svg"/><Relationship Id="rId20" Type="http://schemas.openxmlformats.org/officeDocument/2006/relationships/image" Target="../media/image25.svg"/><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image" Target="../media/image16.png"/><Relationship Id="rId24" Type="http://schemas.openxmlformats.org/officeDocument/2006/relationships/image" Target="../media/image29.sv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10" Type="http://schemas.openxmlformats.org/officeDocument/2006/relationships/image" Target="../media/image15.sv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svg"/><Relationship Id="rId22" Type="http://schemas.openxmlformats.org/officeDocument/2006/relationships/image" Target="../media/image27.svg"/><Relationship Id="rId27"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62A0AC3-C5E8-FF47-D445-08737B80388F}"/>
              </a:ext>
            </a:extLst>
          </p:cNvPr>
          <p:cNvSpPr>
            <a:spLocks noGrp="1"/>
          </p:cNvSpPr>
          <p:nvPr>
            <p:ph type="title"/>
          </p:nvPr>
        </p:nvSpPr>
        <p:spPr>
          <a:xfrm>
            <a:off x="760056" y="1415223"/>
            <a:ext cx="27875103" cy="2115647"/>
          </a:xfrm>
        </p:spPr>
        <p:txBody>
          <a:bodyPr/>
          <a:lstStyle/>
          <a:p>
            <a:pPr algn="l"/>
            <a:r>
              <a:rPr lang="en-US" sz="7200" cap="all" dirty="0">
                <a:solidFill>
                  <a:schemeClr val="bg1"/>
                </a:solidFill>
              </a:rPr>
              <a:t>Interoperability FOR bridging </a:t>
            </a:r>
            <a:br>
              <a:rPr lang="en-US" sz="7200" cap="all" dirty="0">
                <a:solidFill>
                  <a:schemeClr val="bg1"/>
                </a:solidFill>
              </a:rPr>
            </a:br>
            <a:r>
              <a:rPr lang="en-US" sz="7200" cap="all" dirty="0">
                <a:solidFill>
                  <a:schemeClr val="bg1"/>
                </a:solidFill>
              </a:rPr>
              <a:t>SSbD dimensions, value chains and </a:t>
            </a:r>
            <a:br>
              <a:rPr lang="en-US" sz="7200" cap="all" dirty="0">
                <a:solidFill>
                  <a:schemeClr val="bg1"/>
                </a:solidFill>
              </a:rPr>
            </a:br>
            <a:r>
              <a:rPr lang="en-US" sz="7200" cap="all" dirty="0">
                <a:solidFill>
                  <a:schemeClr val="bg1"/>
                </a:solidFill>
              </a:rPr>
              <a:t>material life cycle stages</a:t>
            </a:r>
            <a:endParaRPr lang="en-GB" sz="7200" cap="all" dirty="0">
              <a:solidFill>
                <a:schemeClr val="bg1"/>
              </a:solidFill>
            </a:endParaRPr>
          </a:p>
        </p:txBody>
      </p:sp>
      <p:grpSp>
        <p:nvGrpSpPr>
          <p:cNvPr id="3" name="Gruppieren 2">
            <a:extLst>
              <a:ext uri="{FF2B5EF4-FFF2-40B4-BE49-F238E27FC236}">
                <a16:creationId xmlns:a16="http://schemas.microsoft.com/office/drawing/2014/main" id="{074EC751-68AB-FC73-1FD4-4D4BC720713A}"/>
              </a:ext>
            </a:extLst>
          </p:cNvPr>
          <p:cNvGrpSpPr/>
          <p:nvPr/>
        </p:nvGrpSpPr>
        <p:grpSpPr>
          <a:xfrm>
            <a:off x="1054258" y="22876085"/>
            <a:ext cx="13891978" cy="8734927"/>
            <a:chOff x="1245628" y="24135347"/>
            <a:chExt cx="13891978" cy="8734927"/>
          </a:xfrm>
        </p:grpSpPr>
        <p:sp>
          <p:nvSpPr>
            <p:cNvPr id="2" name="Rechteck 1">
              <a:extLst>
                <a:ext uri="{FF2B5EF4-FFF2-40B4-BE49-F238E27FC236}">
                  <a16:creationId xmlns:a16="http://schemas.microsoft.com/office/drawing/2014/main" id="{A44F0074-9EF9-BFB9-7715-6AAD1BD6B99C}"/>
                </a:ext>
              </a:extLst>
            </p:cNvPr>
            <p:cNvSpPr/>
            <p:nvPr/>
          </p:nvSpPr>
          <p:spPr>
            <a:xfrm>
              <a:off x="1245628" y="24135347"/>
              <a:ext cx="13891978" cy="8734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5" name="Textfeld 74">
              <a:extLst>
                <a:ext uri="{FF2B5EF4-FFF2-40B4-BE49-F238E27FC236}">
                  <a16:creationId xmlns:a16="http://schemas.microsoft.com/office/drawing/2014/main" id="{8D25739D-70EE-CBD9-4F34-ABBEEAB2F844}"/>
                </a:ext>
              </a:extLst>
            </p:cNvPr>
            <p:cNvSpPr txBox="1"/>
            <p:nvPr/>
          </p:nvSpPr>
          <p:spPr>
            <a:xfrm>
              <a:off x="1659275" y="25184012"/>
              <a:ext cx="13112496" cy="7360989"/>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DEVELOP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innovative modelling and simulation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approaches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addressing industrial SSbD needs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MAKE the </a:t>
              </a:r>
              <a:r>
                <a:rPr lang="en-GB" sz="2800" dirty="0">
                  <a:latin typeface="Arial" panose="020B0604020202020204"/>
                </a:rPr>
                <a:t>models</a:t>
              </a:r>
              <a:r>
                <a:rPr kumimoji="0" lang="en-GB" sz="2800" b="0" i="0" u="none" strike="noStrike" kern="1200" cap="none" spc="0" normalizeH="0" baseline="0" noProof="0" dirty="0">
                  <a:ln>
                    <a:noFill/>
                  </a:ln>
                  <a:effectLst/>
                  <a:uLnTx/>
                  <a:uFillTx/>
                  <a:latin typeface="Arial" panose="020B0604020202020204"/>
                  <a:ea typeface="+mn-ea"/>
                  <a:cs typeface="+mn-cs"/>
                </a:rPr>
                <a:t>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accessible to SMEs and industry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through </a:t>
              </a:r>
              <a:r>
                <a:rPr lang="en-GB" sz="2800" dirty="0">
                  <a:solidFill>
                    <a:srgbClr val="000000"/>
                  </a:solidFill>
                  <a:latin typeface="Arial" panose="020B0604020202020204"/>
                </a:rPr>
                <a:t>an</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 open innovation platform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a:t>
              </a:r>
              <a:r>
                <a:rPr kumimoji="0" lang="en-GB" sz="2800" b="0" i="1" u="none" strike="noStrike" kern="1200" cap="none" spc="0" normalizeH="0" baseline="0" noProof="0" dirty="0">
                  <a:ln>
                    <a:noFill/>
                  </a:ln>
                  <a:solidFill>
                    <a:srgbClr val="FF6600"/>
                  </a:solidFill>
                  <a:effectLst/>
                  <a:uLnTx/>
                  <a:uFillTx/>
                  <a:latin typeface="Arial" panose="020B0604020202020204"/>
                  <a:ea typeface="+mn-ea"/>
                  <a:cs typeface="+mn-cs"/>
                  <a:sym typeface="Wingdings" panose="05000000000000000000" pitchFamily="2" charset="2"/>
                </a:rPr>
                <a:t>PINK In Silico Hub - </a:t>
              </a:r>
              <a:r>
                <a:rPr kumimoji="0" lang="en-GB" sz="2800" b="0" i="1" u="none" strike="noStrike" kern="1200" cap="none" spc="0" normalizeH="0" baseline="0" noProof="0" dirty="0">
                  <a:ln>
                    <a:noFill/>
                  </a:ln>
                  <a:solidFill>
                    <a:srgbClr val="FF6600"/>
                  </a:solidFill>
                  <a:effectLst/>
                  <a:uLnTx/>
                  <a:uFillTx/>
                  <a:latin typeface="Arial" panose="020B0604020202020204"/>
                  <a:ea typeface="+mn-ea"/>
                  <a:cs typeface="+mn-cs"/>
                </a:rPr>
                <a:t>PINKISH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VALIDATE the open innovation platform on PINK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Developmental Case Studies and Industrial Demonstrators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provided by SMEs and large industries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REAL-LIFE industry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needs</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rPr>
                <a:t>Assessment challenges in biodegradability of co-polymers in aqueous dispersions (long-term toxicity?)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rPr>
                <a:t>Long-term aquatic environmental effects of organic UV-blocker in cosmetics and personal care products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Fully IMPLEMENT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open science and FAIR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principles contributing to establishing a European chemicals and materials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data, modelling and software ecosystem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STRENGTHEN knowledge transfer through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collaboration and exploiting synergies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BOOST the </a:t>
              </a:r>
              <a:r>
                <a:rPr kumimoji="0" lang="en-GB" sz="2800" b="0" i="0" u="none" strike="noStrike" kern="1200" cap="none" spc="0" normalizeH="0" baseline="0" noProof="0" dirty="0">
                  <a:ln>
                    <a:noFill/>
                  </a:ln>
                  <a:solidFill>
                    <a:srgbClr val="FF6600"/>
                  </a:solidFill>
                  <a:effectLst/>
                  <a:uLnTx/>
                  <a:uFillTx/>
                  <a:latin typeface="Arial" panose="020B0604020202020204"/>
                  <a:ea typeface="+mn-ea"/>
                  <a:cs typeface="+mn-cs"/>
                </a:rPr>
                <a:t>innovative capacity of SMEs and industry </a:t>
              </a:r>
              <a:r>
                <a:rPr kumimoji="0" lang="en-GB" sz="2800" b="0" i="0" u="none" strike="noStrike" kern="1200" cap="none" spc="0" normalizeH="0" baseline="0" noProof="0" dirty="0">
                  <a:ln>
                    <a:noFill/>
                  </a:ln>
                  <a:solidFill>
                    <a:srgbClr val="000000"/>
                  </a:solidFill>
                  <a:effectLst/>
                  <a:uLnTx/>
                  <a:uFillTx/>
                  <a:latin typeface="Arial" panose="020B0604020202020204"/>
                  <a:ea typeface="+mn-ea"/>
                  <a:cs typeface="+mn-cs"/>
                </a:rPr>
                <a:t>and make them more agile to respond to external and internal influences</a:t>
              </a:r>
            </a:p>
          </p:txBody>
        </p:sp>
        <p:sp>
          <p:nvSpPr>
            <p:cNvPr id="78" name="Textfeld 77">
              <a:extLst>
                <a:ext uri="{FF2B5EF4-FFF2-40B4-BE49-F238E27FC236}">
                  <a16:creationId xmlns:a16="http://schemas.microsoft.com/office/drawing/2014/main" id="{720FAB39-A95A-C54D-DBB1-E0EC460EEB86}"/>
                </a:ext>
              </a:extLst>
            </p:cNvPr>
            <p:cNvSpPr txBox="1"/>
            <p:nvPr/>
          </p:nvSpPr>
          <p:spPr>
            <a:xfrm>
              <a:off x="1245628" y="24363672"/>
              <a:ext cx="5352940" cy="707886"/>
            </a:xfrm>
            <a:prstGeom prst="rect">
              <a:avLst/>
            </a:prstGeom>
            <a:noFill/>
          </p:spPr>
          <p:txBody>
            <a:bodyPr wrap="none" rtlCol="0">
              <a:spAutoFit/>
            </a:bodyPr>
            <a:lstStyle/>
            <a:p>
              <a:r>
                <a:rPr lang="de-DE" sz="4000" b="1" dirty="0"/>
                <a:t> </a:t>
              </a:r>
              <a:r>
                <a:rPr kumimoji="0" lang="en-GB" sz="4000" b="1" i="0" u="none" strike="noStrike" kern="1200" cap="none" spc="300" normalizeH="0" baseline="0" noProof="0" dirty="0">
                  <a:ln>
                    <a:noFill/>
                  </a:ln>
                  <a:solidFill>
                    <a:srgbClr val="FF6600"/>
                  </a:solidFill>
                  <a:effectLst/>
                  <a:uLnTx/>
                  <a:uFillTx/>
                  <a:ea typeface="+mj-ea"/>
                  <a:cs typeface="+mj-cs"/>
                </a:rPr>
                <a:t>PINK</a:t>
              </a:r>
              <a:r>
                <a:rPr kumimoji="0" lang="en-GB" sz="4000" b="1" i="0" u="none" strike="noStrike" kern="1200" cap="none" spc="300" normalizeH="0" baseline="0" noProof="0" dirty="0">
                  <a:ln>
                    <a:noFill/>
                  </a:ln>
                  <a:solidFill>
                    <a:srgbClr val="000000"/>
                  </a:solidFill>
                  <a:effectLst/>
                  <a:uLnTx/>
                  <a:uFillTx/>
                  <a:ea typeface="+mj-ea"/>
                  <a:cs typeface="+mj-cs"/>
                </a:rPr>
                <a:t>’s Objectives</a:t>
              </a:r>
              <a:endParaRPr lang="en-GB" sz="4000" b="1" dirty="0"/>
            </a:p>
          </p:txBody>
        </p:sp>
      </p:grpSp>
      <p:sp>
        <p:nvSpPr>
          <p:cNvPr id="102" name="Textfeld 101">
            <a:extLst>
              <a:ext uri="{FF2B5EF4-FFF2-40B4-BE49-F238E27FC236}">
                <a16:creationId xmlns:a16="http://schemas.microsoft.com/office/drawing/2014/main" id="{AEDEDBEB-1663-8E01-9845-8D14CECE3FF7}"/>
              </a:ext>
            </a:extLst>
          </p:cNvPr>
          <p:cNvSpPr txBox="1"/>
          <p:nvPr/>
        </p:nvSpPr>
        <p:spPr>
          <a:xfrm>
            <a:off x="979506" y="5026588"/>
            <a:ext cx="28305357" cy="2677656"/>
          </a:xfrm>
          <a:prstGeom prst="rect">
            <a:avLst/>
          </a:prstGeom>
          <a:noFill/>
        </p:spPr>
        <p:txBody>
          <a:bodyPr wrap="square" rtlCol="0">
            <a:spAutoFit/>
          </a:bodyPr>
          <a:lstStyle/>
          <a:p>
            <a:r>
              <a:rPr lang="en-GB" sz="2800" dirty="0"/>
              <a:t>Thomas </a:t>
            </a:r>
            <a:r>
              <a:rPr lang="en-GB" sz="2800" dirty="0" err="1"/>
              <a:t>Exner</a:t>
            </a:r>
            <a:r>
              <a:rPr lang="en-GB" sz="2800" baseline="30000" dirty="0" err="1"/>
              <a:t>a</a:t>
            </a:r>
            <a:r>
              <a:rPr lang="en-GB" sz="2800" dirty="0"/>
              <a:t>, Joahim </a:t>
            </a:r>
            <a:r>
              <a:rPr lang="en-GB" sz="2800" dirty="0" err="1"/>
              <a:t>Dokler</a:t>
            </a:r>
            <a:r>
              <a:rPr lang="en-GB" sz="2800" baseline="30000" dirty="0" err="1"/>
              <a:t>a</a:t>
            </a:r>
            <a:r>
              <a:rPr lang="en-GB" sz="2800" dirty="0"/>
              <a:t>, Francesca </a:t>
            </a:r>
            <a:r>
              <a:rPr lang="en-GB" sz="2800" dirty="0" err="1"/>
              <a:t>Lonstad</a:t>
            </a:r>
            <a:r>
              <a:rPr lang="en-GB" sz="2800" dirty="0"/>
              <a:t> </a:t>
            </a:r>
            <a:r>
              <a:rPr lang="en-GB" sz="2800" dirty="0" err="1"/>
              <a:t>Bleken</a:t>
            </a:r>
            <a:r>
              <a:rPr lang="en-GB" sz="2800" baseline="30000" dirty="0" err="1"/>
              <a:t>b</a:t>
            </a:r>
            <a:r>
              <a:rPr lang="en-GB" sz="2800" dirty="0"/>
              <a:t>, Jesper </a:t>
            </a:r>
            <a:r>
              <a:rPr lang="en-GB" sz="2800" dirty="0" err="1"/>
              <a:t>Friis</a:t>
            </a:r>
            <a:r>
              <a:rPr lang="en-GB" sz="2800" baseline="30000" dirty="0" err="1"/>
              <a:t>b</a:t>
            </a:r>
            <a:r>
              <a:rPr lang="en-GB" sz="2800" dirty="0"/>
              <a:t>, Thomas </a:t>
            </a:r>
            <a:r>
              <a:rPr lang="en-GB" sz="2800" dirty="0" err="1"/>
              <a:t>Fjæstad</a:t>
            </a:r>
            <a:r>
              <a:rPr lang="en-GB" sz="2800" dirty="0"/>
              <a:t> </a:t>
            </a:r>
            <a:r>
              <a:rPr lang="en-GB" sz="2800" dirty="0" err="1"/>
              <a:t>Hagelien</a:t>
            </a:r>
            <a:r>
              <a:rPr lang="en-GB" sz="2800" baseline="30000" dirty="0" err="1"/>
              <a:t>c</a:t>
            </a:r>
            <a:r>
              <a:rPr lang="en-GB" sz="2800" dirty="0"/>
              <a:t>, </a:t>
            </a:r>
            <a:r>
              <a:rPr lang="en-GB" sz="2800" b="1" u="sng" dirty="0"/>
              <a:t>Iseult </a:t>
            </a:r>
            <a:r>
              <a:rPr lang="en-GB" sz="2800" b="1" u="sng" dirty="0" err="1"/>
              <a:t>Lynch</a:t>
            </a:r>
            <a:r>
              <a:rPr lang="en-GB" sz="2800" baseline="30000" dirty="0" err="1"/>
              <a:t>d</a:t>
            </a:r>
            <a:r>
              <a:rPr lang="en-GB" sz="2800" dirty="0"/>
              <a:t>, Georgios </a:t>
            </a:r>
            <a:r>
              <a:rPr lang="en-GB" sz="2800" dirty="0" err="1"/>
              <a:t>Gkoutos</a:t>
            </a:r>
            <a:r>
              <a:rPr lang="en-GB" sz="2800" baseline="30000" dirty="0" err="1"/>
              <a:t>d</a:t>
            </a:r>
            <a:r>
              <a:rPr lang="en-GB" sz="2800" dirty="0"/>
              <a:t>, Haralambos </a:t>
            </a:r>
            <a:r>
              <a:rPr lang="en-GB" sz="2800" dirty="0" err="1"/>
              <a:t>Sarimveis</a:t>
            </a:r>
            <a:r>
              <a:rPr lang="en-GB" sz="2800" baseline="30000" dirty="0" err="1"/>
              <a:t>e</a:t>
            </a:r>
            <a:r>
              <a:rPr lang="en-GB" sz="2800" dirty="0"/>
              <a:t>, Penny </a:t>
            </a:r>
            <a:r>
              <a:rPr lang="en-GB" sz="2800" dirty="0" err="1"/>
              <a:t>Nymark</a:t>
            </a:r>
            <a:r>
              <a:rPr lang="en-GB" sz="2800" baseline="30000" dirty="0" err="1"/>
              <a:t>f</a:t>
            </a:r>
            <a:r>
              <a:rPr lang="en-GB" sz="2800" dirty="0"/>
              <a:t>, Francesco </a:t>
            </a:r>
            <a:r>
              <a:rPr lang="en-GB" sz="2800" dirty="0" err="1"/>
              <a:t>Mercuri</a:t>
            </a:r>
            <a:r>
              <a:rPr lang="en-GB" sz="2800" baseline="30000" dirty="0" err="1"/>
              <a:t>g</a:t>
            </a:r>
            <a:r>
              <a:rPr lang="en-GB" sz="2800" dirty="0"/>
              <a:t>, </a:t>
            </a:r>
            <a:r>
              <a:rPr lang="en-GB" sz="2800" dirty="0" err="1"/>
              <a:t>Antreas</a:t>
            </a:r>
            <a:r>
              <a:rPr lang="en-GB" sz="2800" dirty="0"/>
              <a:t> </a:t>
            </a:r>
            <a:r>
              <a:rPr lang="en-GB" sz="2800" dirty="0" err="1"/>
              <a:t>Afantitis</a:t>
            </a:r>
            <a:r>
              <a:rPr lang="en-GB" sz="2800" baseline="30000" dirty="0" err="1"/>
              <a:t>h</a:t>
            </a:r>
            <a:r>
              <a:rPr lang="en-GB" sz="2800" dirty="0"/>
              <a:t> , Steffi </a:t>
            </a:r>
            <a:r>
              <a:rPr lang="en-GB" sz="2800" dirty="0" err="1"/>
              <a:t>Friedrichs</a:t>
            </a:r>
            <a:r>
              <a:rPr lang="en-GB" sz="2800" baseline="30000" dirty="0" err="1"/>
              <a:t>i</a:t>
            </a:r>
            <a:r>
              <a:rPr lang="en-GB" sz="2800" dirty="0"/>
              <a:t> and Martin </a:t>
            </a:r>
            <a:r>
              <a:rPr lang="en-GB" sz="2800" dirty="0" err="1"/>
              <a:t>Himly</a:t>
            </a:r>
            <a:r>
              <a:rPr lang="en-GB" sz="2800" baseline="30000" dirty="0" err="1"/>
              <a:t>j</a:t>
            </a:r>
            <a:endParaRPr lang="en-GB" sz="2800" baseline="30000" dirty="0"/>
          </a:p>
          <a:p>
            <a:endParaRPr lang="en-GB" sz="2800" dirty="0"/>
          </a:p>
          <a:p>
            <a:r>
              <a:rPr lang="en-GB" sz="2800" baseline="30000" dirty="0"/>
              <a:t>a</a:t>
            </a:r>
            <a:r>
              <a:rPr lang="en-GB" sz="2800" dirty="0"/>
              <a:t> Seven Past Nine, </a:t>
            </a:r>
            <a:r>
              <a:rPr lang="en-GB" sz="2800" dirty="0" err="1"/>
              <a:t>Cerknica</a:t>
            </a:r>
            <a:r>
              <a:rPr lang="en-GB" sz="2800" dirty="0"/>
              <a:t>, Slovenia; </a:t>
            </a:r>
            <a:r>
              <a:rPr lang="en-GB" sz="2800" baseline="30000" dirty="0"/>
              <a:t>b</a:t>
            </a:r>
            <a:r>
              <a:rPr lang="en-GB" sz="2800" dirty="0"/>
              <a:t> SINTEF, Trondheim, Norway; </a:t>
            </a:r>
            <a:r>
              <a:rPr lang="en-GB" sz="2800" baseline="30000" dirty="0"/>
              <a:t>c</a:t>
            </a:r>
            <a:r>
              <a:rPr lang="en-GB" sz="2800" dirty="0"/>
              <a:t>  SINTEF Ocean, Trondheim, Norway; </a:t>
            </a:r>
            <a:r>
              <a:rPr lang="en-GB" sz="2800" baseline="30000" dirty="0"/>
              <a:t>d</a:t>
            </a:r>
            <a:r>
              <a:rPr lang="en-GB" sz="2800" dirty="0"/>
              <a:t> University of Birmingham, United Kingdom; </a:t>
            </a:r>
            <a:r>
              <a:rPr lang="en-GB" sz="2800" baseline="30000" dirty="0"/>
              <a:t>e</a:t>
            </a:r>
            <a:r>
              <a:rPr lang="en-GB" sz="2800" dirty="0"/>
              <a:t> National Technical University of Athens, Greece; </a:t>
            </a:r>
            <a:r>
              <a:rPr lang="en-GB" sz="2800" baseline="30000" dirty="0"/>
              <a:t>f</a:t>
            </a:r>
            <a:r>
              <a:rPr lang="en-GB" sz="2800" dirty="0"/>
              <a:t> Karolinska </a:t>
            </a:r>
            <a:r>
              <a:rPr lang="en-GB" sz="2800" dirty="0" err="1"/>
              <a:t>Institutet</a:t>
            </a:r>
            <a:r>
              <a:rPr lang="en-GB" sz="2800" dirty="0"/>
              <a:t>, Stockholm, Sweden, </a:t>
            </a:r>
            <a:r>
              <a:rPr lang="en-GB" sz="2800" baseline="30000" dirty="0"/>
              <a:t>g</a:t>
            </a:r>
            <a:r>
              <a:rPr lang="en-GB" sz="2800" dirty="0"/>
              <a:t> Consiglio Nazionale </a:t>
            </a:r>
            <a:r>
              <a:rPr lang="en-GB" sz="2800" dirty="0" err="1"/>
              <a:t>delle</a:t>
            </a:r>
            <a:r>
              <a:rPr lang="en-GB" sz="2800" dirty="0"/>
              <a:t> </a:t>
            </a:r>
            <a:r>
              <a:rPr lang="en-GB" sz="2800" dirty="0" err="1"/>
              <a:t>Ricerche</a:t>
            </a:r>
            <a:r>
              <a:rPr lang="en-GB" sz="2800" dirty="0"/>
              <a:t>, Bologna, Italy; </a:t>
            </a:r>
            <a:r>
              <a:rPr lang="en-GB" sz="2800" baseline="30000" dirty="0"/>
              <a:t>h</a:t>
            </a:r>
            <a:r>
              <a:rPr lang="en-GB" sz="2800" dirty="0"/>
              <a:t> </a:t>
            </a:r>
            <a:r>
              <a:rPr lang="en-GB" sz="2800" dirty="0" err="1"/>
              <a:t>NovaMechnics</a:t>
            </a:r>
            <a:r>
              <a:rPr lang="en-GB" sz="2800" dirty="0"/>
              <a:t>, Nicosia, Cyprus; </a:t>
            </a:r>
            <a:r>
              <a:rPr lang="en-GB" sz="2800" baseline="30000" dirty="0" err="1"/>
              <a:t>i</a:t>
            </a:r>
            <a:r>
              <a:rPr lang="en-GB" sz="2800" dirty="0"/>
              <a:t>  </a:t>
            </a:r>
            <a:r>
              <a:rPr lang="en-GB" sz="2800" dirty="0" err="1"/>
              <a:t>AcumenIST</a:t>
            </a:r>
            <a:r>
              <a:rPr lang="en-GB" sz="2800" dirty="0"/>
              <a:t>, Brussels, Belgum, </a:t>
            </a:r>
            <a:r>
              <a:rPr lang="en-GB" sz="2800" baseline="30000" dirty="0"/>
              <a:t>j</a:t>
            </a:r>
            <a:r>
              <a:rPr lang="en-GB" sz="2800" dirty="0"/>
              <a:t> Paris </a:t>
            </a:r>
            <a:r>
              <a:rPr lang="en-GB" sz="2800" dirty="0" err="1"/>
              <a:t>Lodron</a:t>
            </a:r>
            <a:r>
              <a:rPr lang="en-GB" sz="2800" dirty="0"/>
              <a:t> University Salzburg, Salzburg, Austria;</a:t>
            </a:r>
          </a:p>
        </p:txBody>
      </p:sp>
      <p:grpSp>
        <p:nvGrpSpPr>
          <p:cNvPr id="1116" name="Gruppieren 1115">
            <a:extLst>
              <a:ext uri="{FF2B5EF4-FFF2-40B4-BE49-F238E27FC236}">
                <a16:creationId xmlns:a16="http://schemas.microsoft.com/office/drawing/2014/main" id="{2B7E369B-5368-1072-A884-C4AF156E8E1B}"/>
              </a:ext>
            </a:extLst>
          </p:cNvPr>
          <p:cNvGrpSpPr/>
          <p:nvPr/>
        </p:nvGrpSpPr>
        <p:grpSpPr>
          <a:xfrm>
            <a:off x="15237640" y="7986037"/>
            <a:ext cx="13914393" cy="12534042"/>
            <a:chOff x="863086" y="20252344"/>
            <a:chExt cx="13914393" cy="11736284"/>
          </a:xfrm>
        </p:grpSpPr>
        <p:sp>
          <p:nvSpPr>
            <p:cNvPr id="1112" name="Rechteck 1111">
              <a:extLst>
                <a:ext uri="{FF2B5EF4-FFF2-40B4-BE49-F238E27FC236}">
                  <a16:creationId xmlns:a16="http://schemas.microsoft.com/office/drawing/2014/main" id="{1165EB64-4657-FBB5-DC59-75DDC88D2EBE}"/>
                </a:ext>
              </a:extLst>
            </p:cNvPr>
            <p:cNvSpPr/>
            <p:nvPr/>
          </p:nvSpPr>
          <p:spPr>
            <a:xfrm>
              <a:off x="863086" y="20252344"/>
              <a:ext cx="13914393" cy="117362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107" name="image2.png" descr="Ein Bild, das Text, Screenshot, Diagramm, Schrift enthält.&#10;&#10;Automatisch generierte Beschreibung">
              <a:extLst>
                <a:ext uri="{FF2B5EF4-FFF2-40B4-BE49-F238E27FC236}">
                  <a16:creationId xmlns:a16="http://schemas.microsoft.com/office/drawing/2014/main" id="{333C9F88-3831-6EA8-B5EA-C67D6F2F309C}"/>
                </a:ext>
              </a:extLst>
            </p:cNvPr>
            <p:cNvPicPr/>
            <p:nvPr/>
          </p:nvPicPr>
          <p:blipFill>
            <a:blip r:embed="rId2"/>
            <a:srcRect/>
            <a:stretch>
              <a:fillRect/>
            </a:stretch>
          </p:blipFill>
          <p:spPr>
            <a:xfrm>
              <a:off x="1385894" y="21853254"/>
              <a:ext cx="12676238" cy="4928004"/>
            </a:xfrm>
            <a:prstGeom prst="rect">
              <a:avLst/>
            </a:prstGeom>
            <a:ln/>
          </p:spPr>
        </p:pic>
        <p:sp>
          <p:nvSpPr>
            <p:cNvPr id="1108" name="Textfeld 1107">
              <a:extLst>
                <a:ext uri="{FF2B5EF4-FFF2-40B4-BE49-F238E27FC236}">
                  <a16:creationId xmlns:a16="http://schemas.microsoft.com/office/drawing/2014/main" id="{7798A147-A642-7AD0-B055-97738B970FCF}"/>
                </a:ext>
              </a:extLst>
            </p:cNvPr>
            <p:cNvSpPr txBox="1"/>
            <p:nvPr/>
          </p:nvSpPr>
          <p:spPr>
            <a:xfrm>
              <a:off x="1185333" y="27011434"/>
              <a:ext cx="13075272" cy="4928005"/>
            </a:xfrm>
            <a:prstGeom prst="rect">
              <a:avLst/>
            </a:prstGeom>
            <a:noFill/>
          </p:spPr>
          <p:txBody>
            <a:bodyPr wrap="square" rtlCol="0">
              <a:spAutoFit/>
            </a:bodyPr>
            <a:lstStyle/>
            <a:p>
              <a:r>
                <a:rPr lang="en-GB" sz="2400" dirty="0">
                  <a:solidFill>
                    <a:srgbClr val="000000"/>
                  </a:solidFill>
                  <a:effectLst/>
                  <a:latin typeface="Arial" panose="020B0604020202020204" pitchFamily="34" charset="0"/>
                  <a:ea typeface="Arial" panose="020B0604020202020204" pitchFamily="34" charset="0"/>
                  <a:cs typeface="Tahoma" panose="020B0604030504040204" pitchFamily="34" charset="0"/>
                </a:rPr>
                <a:t>Data and models are </a:t>
              </a:r>
              <a:r>
                <a:rPr lang="en-GB" sz="2400" dirty="0">
                  <a:solidFill>
                    <a:srgbClr val="000000"/>
                  </a:solidFill>
                  <a:latin typeface="Arial" panose="020B0604020202020204" pitchFamily="34" charset="0"/>
                  <a:ea typeface="Arial" panose="020B0604020202020204" pitchFamily="34" charset="0"/>
                  <a:cs typeface="Tahoma" panose="020B0604030504040204" pitchFamily="34" charset="0"/>
                </a:rPr>
                <a:t>seen as </a:t>
              </a:r>
              <a:r>
                <a:rPr lang="en-GB" sz="2400" dirty="0">
                  <a:solidFill>
                    <a:srgbClr val="000000"/>
                  </a:solidFill>
                  <a:effectLst/>
                  <a:latin typeface="Arial" panose="020B0604020202020204" pitchFamily="34" charset="0"/>
                  <a:ea typeface="Arial" panose="020B0604020202020204" pitchFamily="34" charset="0"/>
                  <a:cs typeface="Tahoma" panose="020B0604030504040204" pitchFamily="34" charset="0"/>
                </a:rPr>
                <a:t>individual digital objects </a:t>
              </a:r>
              <a:r>
                <a:rPr lang="en-GB" sz="2400" dirty="0">
                  <a:solidFill>
                    <a:srgbClr val="000000"/>
                  </a:solidFill>
                  <a:latin typeface="Arial" panose="020B0604020202020204" pitchFamily="34" charset="0"/>
                  <a:ea typeface="Arial" panose="020B0604020202020204" pitchFamily="34" charset="0"/>
                  <a:cs typeface="Tahoma" panose="020B0604030504040204" pitchFamily="34" charset="0"/>
                </a:rPr>
                <a:t>in PINK’s interoperability approach</a:t>
              </a:r>
              <a:r>
                <a:rPr lang="en-GB" sz="2400" dirty="0">
                  <a:solidFill>
                    <a:srgbClr val="000000"/>
                  </a:solidFill>
                  <a:effectLst/>
                  <a:latin typeface="Arial" panose="020B0604020202020204" pitchFamily="34" charset="0"/>
                  <a:ea typeface="Arial" panose="020B0604020202020204" pitchFamily="34" charset="0"/>
                  <a:cs typeface="Tahoma" panose="020B0604030504040204" pitchFamily="34" charset="0"/>
                </a:rPr>
                <a:t>. These are accompanied by detailed documentation and semantic annotation for human understandability and increasingly computer-actionability. The documentation provides information to be indexed in the PINK Knowledge Base to support findability and accessibility (the first two letters in FAIR) as well as the relationships between resources thereby supporting interoperability (the I in FAIR). Additionally, standard data models will be stored in the PINK Schema Registry for inspection, </a:t>
              </a:r>
              <a:r>
                <a:rPr lang="en-GB" sz="2400" dirty="0">
                  <a:solidFill>
                    <a:srgbClr val="000000"/>
                  </a:solidFill>
                  <a:latin typeface="Arial" panose="020B0604020202020204" pitchFamily="34" charset="0"/>
                  <a:ea typeface="Arial" panose="020B0604020202020204" pitchFamily="34" charset="0"/>
                  <a:cs typeface="Tahoma" panose="020B0604030504040204" pitchFamily="34" charset="0"/>
                </a:rPr>
                <a:t>e.g., to understand the structure of the data to enable automatic integration into workflows and decision support systems,</a:t>
              </a:r>
              <a:r>
                <a:rPr lang="en-GB" sz="2400" dirty="0">
                  <a:solidFill>
                    <a:srgbClr val="000000"/>
                  </a:solidFill>
                  <a:effectLst/>
                  <a:latin typeface="Arial" panose="020B0604020202020204" pitchFamily="34" charset="0"/>
                  <a:ea typeface="Arial" panose="020B0604020202020204" pitchFamily="34" charset="0"/>
                  <a:cs typeface="Tahoma" panose="020B0604030504040204" pitchFamily="34" charset="0"/>
                </a:rPr>
                <a:t> and reuse (the R in FAIR), e.g., for structuring new datasets of the same or similar type. The PINK infrastructure components will then facilitate the integration of data, models and workflows based on these data models into user hubs. We define “hubs”  as any user-facing service like databases, which provided additional functionality on top of the datasets, chemical dashboards, modelling software, decision support systems and any combination of these as anticipated for the PINK In Silico Hub (PINKISH).</a:t>
              </a:r>
              <a:endParaRPr lang="de-DE" sz="8000" dirty="0"/>
            </a:p>
          </p:txBody>
        </p:sp>
        <p:sp>
          <p:nvSpPr>
            <p:cNvPr id="1113" name="Textfeld 1112">
              <a:extLst>
                <a:ext uri="{FF2B5EF4-FFF2-40B4-BE49-F238E27FC236}">
                  <a16:creationId xmlns:a16="http://schemas.microsoft.com/office/drawing/2014/main" id="{C7582E55-B278-577F-63AF-2055269A0496}"/>
                </a:ext>
              </a:extLst>
            </p:cNvPr>
            <p:cNvSpPr txBox="1"/>
            <p:nvPr/>
          </p:nvSpPr>
          <p:spPr>
            <a:xfrm>
              <a:off x="974151" y="20391080"/>
              <a:ext cx="12397925" cy="1323439"/>
            </a:xfrm>
            <a:prstGeom prst="rect">
              <a:avLst/>
            </a:prstGeom>
            <a:noFill/>
          </p:spPr>
          <p:txBody>
            <a:bodyPr wrap="square" rtlCol="0">
              <a:spAutoFit/>
            </a:bodyPr>
            <a:lstStyle/>
            <a:p>
              <a:r>
                <a:rPr lang="de-DE" sz="4000" b="1" dirty="0"/>
                <a:t>The </a:t>
              </a:r>
              <a:r>
                <a:rPr kumimoji="0" lang="en-GB" sz="4000" b="1" i="0" u="none" strike="noStrike" kern="1200" cap="none" spc="300" normalizeH="0" baseline="0" noProof="0" dirty="0">
                  <a:ln>
                    <a:noFill/>
                  </a:ln>
                  <a:solidFill>
                    <a:srgbClr val="FF6600"/>
                  </a:solidFill>
                  <a:effectLst/>
                  <a:uLnTx/>
                  <a:uFillTx/>
                  <a:ea typeface="+mj-ea"/>
                  <a:cs typeface="+mj-cs"/>
                </a:rPr>
                <a:t>PINK Platform </a:t>
              </a:r>
              <a:r>
                <a:rPr kumimoji="0" lang="en-GB" sz="4000" b="1" i="0" u="none" strike="noStrike" kern="1200" cap="none" spc="300" normalizeH="0" baseline="0" noProof="0" dirty="0">
                  <a:ln>
                    <a:noFill/>
                  </a:ln>
                  <a:effectLst/>
                  <a:uLnTx/>
                  <a:uFillTx/>
                  <a:ea typeface="+mj-ea"/>
                  <a:cs typeface="+mj-cs"/>
                </a:rPr>
                <a:t>as a prototype of a federated open innovation environment</a:t>
              </a:r>
              <a:endParaRPr lang="en-GB" sz="4000" b="1" dirty="0"/>
            </a:p>
          </p:txBody>
        </p:sp>
      </p:grpSp>
      <p:grpSp>
        <p:nvGrpSpPr>
          <p:cNvPr id="1117" name="Gruppieren 1116">
            <a:extLst>
              <a:ext uri="{FF2B5EF4-FFF2-40B4-BE49-F238E27FC236}">
                <a16:creationId xmlns:a16="http://schemas.microsoft.com/office/drawing/2014/main" id="{B33C16C5-5D60-D99C-B088-B8CFA3555925}"/>
              </a:ext>
            </a:extLst>
          </p:cNvPr>
          <p:cNvGrpSpPr/>
          <p:nvPr/>
        </p:nvGrpSpPr>
        <p:grpSpPr>
          <a:xfrm>
            <a:off x="1043077" y="7991133"/>
            <a:ext cx="13891978" cy="14623341"/>
            <a:chOff x="872981" y="8903475"/>
            <a:chExt cx="13891978" cy="14623341"/>
          </a:xfrm>
        </p:grpSpPr>
        <p:sp>
          <p:nvSpPr>
            <p:cNvPr id="8" name="Rechteck 7">
              <a:extLst>
                <a:ext uri="{FF2B5EF4-FFF2-40B4-BE49-F238E27FC236}">
                  <a16:creationId xmlns:a16="http://schemas.microsoft.com/office/drawing/2014/main" id="{779F573D-B7A4-2836-FE8A-B7D7F084BC81}"/>
                </a:ext>
              </a:extLst>
            </p:cNvPr>
            <p:cNvSpPr/>
            <p:nvPr/>
          </p:nvSpPr>
          <p:spPr>
            <a:xfrm>
              <a:off x="872981" y="8903475"/>
              <a:ext cx="13891978" cy="14623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14" name="Textfeld 1113">
              <a:extLst>
                <a:ext uri="{FF2B5EF4-FFF2-40B4-BE49-F238E27FC236}">
                  <a16:creationId xmlns:a16="http://schemas.microsoft.com/office/drawing/2014/main" id="{B34FE331-DF11-61C8-042D-1FE7D32816BA}"/>
                </a:ext>
              </a:extLst>
            </p:cNvPr>
            <p:cNvSpPr txBox="1"/>
            <p:nvPr/>
          </p:nvSpPr>
          <p:spPr>
            <a:xfrm>
              <a:off x="1167303" y="10096822"/>
              <a:ext cx="13229701" cy="3046988"/>
            </a:xfrm>
            <a:prstGeom prst="rect">
              <a:avLst/>
            </a:prstGeom>
            <a:noFill/>
          </p:spPr>
          <p:txBody>
            <a:bodyPr wrap="square" rtlCol="0">
              <a:spAutoFit/>
            </a:bodyPr>
            <a:lstStyle/>
            <a:p>
              <a:r>
                <a:rPr lang="en-US" sz="2400" dirty="0">
                  <a:solidFill>
                    <a:srgbClr val="000000"/>
                  </a:solidFill>
                  <a:effectLst/>
                  <a:ea typeface="Arial" panose="020B0604020202020204" pitchFamily="34" charset="0"/>
                  <a:cs typeface="Tahoma" panose="020B0604030504040204" pitchFamily="34" charset="0"/>
                </a:rPr>
                <a:t>The European Union’s Green Deal and the proposed Clean Industrial Deal strive to make Europe the first climate-neutral continent by setting a path for transformation of its economy into a sustainable, climate-neutral and circular, competitive and resilient powerhouse that is just and socially fair. These goals are driving both environmental ("green") and technological ("digital") innovations, labelled as the twin green and digital </a:t>
              </a:r>
              <a:r>
                <a:rPr lang="en-US" sz="2400" dirty="0">
                  <a:effectLst/>
                  <a:ea typeface="Arial" panose="020B0604020202020204" pitchFamily="34" charset="0"/>
                  <a:cs typeface="Tahoma" panose="020B0604030504040204" pitchFamily="34" charset="0"/>
                </a:rPr>
                <a:t>transition. To achieve this transition</a:t>
              </a:r>
              <a:r>
                <a:rPr lang="en-US" sz="2400" dirty="0">
                  <a:solidFill>
                    <a:srgbClr val="000000"/>
                  </a:solidFill>
                  <a:effectLst/>
                  <a:ea typeface="Arial" panose="020B0604020202020204" pitchFamily="34" charset="0"/>
                  <a:cs typeface="Tahoma" panose="020B0604030504040204" pitchFamily="34" charset="0"/>
                </a:rPr>
                <a:t>, many innovation-driven markets including (but not limited to) healthcare, construction, new energies, transportation, electronics and agriculture, urgently require innovative materials as outlined in the Advanced Materials Initiative 2030 (AMI2030) roadmap [1].</a:t>
              </a:r>
              <a:endParaRPr lang="de-DE" sz="2400" dirty="0">
                <a:solidFill>
                  <a:srgbClr val="000000"/>
                </a:solidFill>
                <a:effectLst/>
                <a:ea typeface="Arial" panose="020B0604020202020204" pitchFamily="34" charset="0"/>
                <a:cs typeface="Tahoma" panose="020B0604030504040204" pitchFamily="34" charset="0"/>
              </a:endParaRPr>
            </a:p>
          </p:txBody>
        </p:sp>
        <p:pic>
          <p:nvPicPr>
            <p:cNvPr id="4" name="Picture 2">
              <a:extLst>
                <a:ext uri="{FF2B5EF4-FFF2-40B4-BE49-F238E27FC236}">
                  <a16:creationId xmlns:a16="http://schemas.microsoft.com/office/drawing/2014/main" id="{090CFF7E-64E9-55CC-1CE4-A3287747D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587" y="13225291"/>
              <a:ext cx="9060697" cy="40768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E3E75AE3-CCAD-3733-98ED-401E6F248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5792" y="17674533"/>
              <a:ext cx="7059519" cy="5750732"/>
            </a:xfrm>
            <a:prstGeom prst="rect">
              <a:avLst/>
            </a:prstGeom>
            <a:noFill/>
            <a:extLst>
              <a:ext uri="{909E8E84-426E-40DD-AFC4-6F175D3DCCD1}">
                <a14:hiddenFill xmlns:a14="http://schemas.microsoft.com/office/drawing/2010/main">
                  <a:solidFill>
                    <a:srgbClr val="FFFFFF"/>
                  </a:solidFill>
                </a14:hiddenFill>
              </a:ext>
            </a:extLst>
          </p:spPr>
        </p:pic>
        <p:sp>
          <p:nvSpPr>
            <p:cNvPr id="11" name="Pfeil: nach unten 10">
              <a:extLst>
                <a:ext uri="{FF2B5EF4-FFF2-40B4-BE49-F238E27FC236}">
                  <a16:creationId xmlns:a16="http://schemas.microsoft.com/office/drawing/2014/main" id="{487B0359-E70D-EEFA-3507-67C8EAB302A4}"/>
                </a:ext>
              </a:extLst>
            </p:cNvPr>
            <p:cNvSpPr/>
            <p:nvPr/>
          </p:nvSpPr>
          <p:spPr>
            <a:xfrm>
              <a:off x="4793433" y="17083718"/>
              <a:ext cx="1299410" cy="577516"/>
            </a:xfrm>
            <a:prstGeom prst="down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70B7E2D1-7A63-20A0-359F-F5BA8791E346}"/>
                </a:ext>
              </a:extLst>
            </p:cNvPr>
            <p:cNvSpPr txBox="1"/>
            <p:nvPr/>
          </p:nvSpPr>
          <p:spPr>
            <a:xfrm>
              <a:off x="978116" y="9127326"/>
              <a:ext cx="6319359" cy="707886"/>
            </a:xfrm>
            <a:prstGeom prst="rect">
              <a:avLst/>
            </a:prstGeom>
            <a:noFill/>
          </p:spPr>
          <p:txBody>
            <a:bodyPr wrap="none" rtlCol="0">
              <a:spAutoFit/>
            </a:bodyPr>
            <a:lstStyle/>
            <a:p>
              <a:r>
                <a:rPr lang="de-DE" sz="4000" b="1" dirty="0"/>
                <a:t> </a:t>
              </a:r>
              <a:r>
                <a:rPr lang="en-GB" sz="4000" b="1" spc="300" dirty="0">
                  <a:ea typeface="+mj-ea"/>
                  <a:cs typeface="+mj-cs"/>
                </a:rPr>
                <a:t>The SSbD Framework</a:t>
              </a:r>
              <a:endParaRPr lang="en-GB" sz="4000" b="1" dirty="0"/>
            </a:p>
          </p:txBody>
        </p:sp>
      </p:grpSp>
      <p:grpSp>
        <p:nvGrpSpPr>
          <p:cNvPr id="1119" name="Gruppieren 1118">
            <a:extLst>
              <a:ext uri="{FF2B5EF4-FFF2-40B4-BE49-F238E27FC236}">
                <a16:creationId xmlns:a16="http://schemas.microsoft.com/office/drawing/2014/main" id="{E02A8554-6407-6616-8CAA-062878E2BF7E}"/>
              </a:ext>
            </a:extLst>
          </p:cNvPr>
          <p:cNvGrpSpPr/>
          <p:nvPr/>
        </p:nvGrpSpPr>
        <p:grpSpPr>
          <a:xfrm>
            <a:off x="1064342" y="31872622"/>
            <a:ext cx="13849447" cy="8175748"/>
            <a:chOff x="1065491" y="19168957"/>
            <a:chExt cx="13849447" cy="8175748"/>
          </a:xfrm>
        </p:grpSpPr>
        <p:grpSp>
          <p:nvGrpSpPr>
            <p:cNvPr id="1115" name="Gruppieren 1114">
              <a:extLst>
                <a:ext uri="{FF2B5EF4-FFF2-40B4-BE49-F238E27FC236}">
                  <a16:creationId xmlns:a16="http://schemas.microsoft.com/office/drawing/2014/main" id="{313DBF1D-D071-22B0-CF4A-13F120ABA770}"/>
                </a:ext>
              </a:extLst>
            </p:cNvPr>
            <p:cNvGrpSpPr/>
            <p:nvPr/>
          </p:nvGrpSpPr>
          <p:grpSpPr>
            <a:xfrm>
              <a:off x="1065491" y="19168957"/>
              <a:ext cx="13849447" cy="8175748"/>
              <a:chOff x="15156090" y="17301630"/>
              <a:chExt cx="13849447" cy="8175748"/>
            </a:xfrm>
          </p:grpSpPr>
          <p:grpSp>
            <p:nvGrpSpPr>
              <p:cNvPr id="1033" name="Gruppieren 1032">
                <a:extLst>
                  <a:ext uri="{FF2B5EF4-FFF2-40B4-BE49-F238E27FC236}">
                    <a16:creationId xmlns:a16="http://schemas.microsoft.com/office/drawing/2014/main" id="{90AD4BBC-91B6-0A37-1B87-FAD3BE820E84}"/>
                  </a:ext>
                </a:extLst>
              </p:cNvPr>
              <p:cNvGrpSpPr/>
              <p:nvPr/>
            </p:nvGrpSpPr>
            <p:grpSpPr>
              <a:xfrm>
                <a:off x="15156090" y="17301630"/>
                <a:ext cx="13849447" cy="8175748"/>
                <a:chOff x="1245628" y="24135348"/>
                <a:chExt cx="13849447" cy="8175748"/>
              </a:xfrm>
            </p:grpSpPr>
            <p:sp>
              <p:nvSpPr>
                <p:cNvPr id="1034" name="Rechteck 1033">
                  <a:extLst>
                    <a:ext uri="{FF2B5EF4-FFF2-40B4-BE49-F238E27FC236}">
                      <a16:creationId xmlns:a16="http://schemas.microsoft.com/office/drawing/2014/main" id="{938BCE98-14DC-77EB-CD40-D535DC5737D3}"/>
                    </a:ext>
                  </a:extLst>
                </p:cNvPr>
                <p:cNvSpPr/>
                <p:nvPr/>
              </p:nvSpPr>
              <p:spPr>
                <a:xfrm>
                  <a:off x="1245628" y="24135348"/>
                  <a:ext cx="13849447" cy="81757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36" name="Textfeld 1035">
                  <a:extLst>
                    <a:ext uri="{FF2B5EF4-FFF2-40B4-BE49-F238E27FC236}">
                      <a16:creationId xmlns:a16="http://schemas.microsoft.com/office/drawing/2014/main" id="{D5590B46-954D-FA39-E541-7F93E2358C83}"/>
                    </a:ext>
                  </a:extLst>
                </p:cNvPr>
                <p:cNvSpPr txBox="1"/>
                <p:nvPr/>
              </p:nvSpPr>
              <p:spPr>
                <a:xfrm>
                  <a:off x="1245628" y="24363672"/>
                  <a:ext cx="7271734" cy="707886"/>
                </a:xfrm>
                <a:prstGeom prst="rect">
                  <a:avLst/>
                </a:prstGeom>
                <a:noFill/>
              </p:spPr>
              <p:txBody>
                <a:bodyPr wrap="none" rtlCol="0">
                  <a:spAutoFit/>
                </a:bodyPr>
                <a:lstStyle/>
                <a:p>
                  <a:r>
                    <a:rPr lang="de-DE" sz="4000" b="1" dirty="0"/>
                    <a:t> </a:t>
                  </a:r>
                  <a:r>
                    <a:rPr kumimoji="0" lang="en-GB" sz="4000" b="1" i="0" u="none" strike="noStrike" kern="1200" cap="none" spc="300" normalizeH="0" baseline="0" noProof="0" dirty="0">
                      <a:ln>
                        <a:noFill/>
                      </a:ln>
                      <a:solidFill>
                        <a:srgbClr val="FF6600"/>
                      </a:solidFill>
                      <a:effectLst/>
                      <a:uLnTx/>
                      <a:uFillTx/>
                      <a:ea typeface="+mj-ea"/>
                      <a:cs typeface="+mj-cs"/>
                    </a:rPr>
                    <a:t>PINK</a:t>
                  </a:r>
                  <a:r>
                    <a:rPr kumimoji="0" lang="en-GB" sz="4000" b="1" i="0" u="none" strike="noStrike" kern="1200" cap="none" spc="300" normalizeH="0" baseline="0" noProof="0" dirty="0">
                      <a:ln>
                        <a:noFill/>
                      </a:ln>
                      <a:solidFill>
                        <a:srgbClr val="000000"/>
                      </a:solidFill>
                      <a:effectLst/>
                      <a:uLnTx/>
                      <a:uFillTx/>
                      <a:ea typeface="+mj-ea"/>
                      <a:cs typeface="+mj-cs"/>
                    </a:rPr>
                    <a:t>’s </a:t>
                  </a:r>
                  <a:r>
                    <a:rPr lang="en-GB" sz="4000" b="1" spc="300" dirty="0">
                      <a:solidFill>
                        <a:srgbClr val="000000"/>
                      </a:solidFill>
                      <a:ea typeface="+mj-ea"/>
                      <a:cs typeface="+mj-cs"/>
                    </a:rPr>
                    <a:t>holistic approach</a:t>
                  </a:r>
                  <a:endParaRPr lang="en-GB" sz="4000" b="1" dirty="0"/>
                </a:p>
              </p:txBody>
            </p:sp>
          </p:grpSp>
          <p:grpSp>
            <p:nvGrpSpPr>
              <p:cNvPr id="1037" name="Gruppieren 1036">
                <a:extLst>
                  <a:ext uri="{FF2B5EF4-FFF2-40B4-BE49-F238E27FC236}">
                    <a16:creationId xmlns:a16="http://schemas.microsoft.com/office/drawing/2014/main" id="{E1E11BE4-64DA-7558-B1F8-6BDE286456D5}"/>
                  </a:ext>
                </a:extLst>
              </p:cNvPr>
              <p:cNvGrpSpPr/>
              <p:nvPr/>
            </p:nvGrpSpPr>
            <p:grpSpPr>
              <a:xfrm>
                <a:off x="15725498" y="18472566"/>
                <a:ext cx="6037235" cy="2300850"/>
                <a:chOff x="2151764" y="4959081"/>
                <a:chExt cx="4194763" cy="1598666"/>
              </a:xfrm>
            </p:grpSpPr>
            <p:grpSp>
              <p:nvGrpSpPr>
                <p:cNvPr id="1038" name="Gruppieren 1037">
                  <a:extLst>
                    <a:ext uri="{FF2B5EF4-FFF2-40B4-BE49-F238E27FC236}">
                      <a16:creationId xmlns:a16="http://schemas.microsoft.com/office/drawing/2014/main" id="{C531C470-073C-1215-16D1-68E9D3FD2E8A}"/>
                    </a:ext>
                  </a:extLst>
                </p:cNvPr>
                <p:cNvGrpSpPr/>
                <p:nvPr/>
              </p:nvGrpSpPr>
              <p:grpSpPr>
                <a:xfrm>
                  <a:off x="2244488" y="5253866"/>
                  <a:ext cx="4102039" cy="941832"/>
                  <a:chOff x="1496342" y="5115322"/>
                  <a:chExt cx="4102039" cy="941832"/>
                </a:xfrm>
              </p:grpSpPr>
              <p:sp>
                <p:nvSpPr>
                  <p:cNvPr id="1044" name="Halbbogen 1043">
                    <a:extLst>
                      <a:ext uri="{FF2B5EF4-FFF2-40B4-BE49-F238E27FC236}">
                        <a16:creationId xmlns:a16="http://schemas.microsoft.com/office/drawing/2014/main" id="{CFDA6526-A80C-DDE7-F72C-9DB72F7178DB}"/>
                      </a:ext>
                    </a:extLst>
                  </p:cNvPr>
                  <p:cNvSpPr/>
                  <p:nvPr/>
                </p:nvSpPr>
                <p:spPr>
                  <a:xfrm>
                    <a:off x="2295144" y="5123573"/>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45" name="Halbbogen 1044">
                    <a:extLst>
                      <a:ext uri="{FF2B5EF4-FFF2-40B4-BE49-F238E27FC236}">
                        <a16:creationId xmlns:a16="http://schemas.microsoft.com/office/drawing/2014/main" id="{8062FEDE-7A3D-2869-A28C-BB35D7E64221}"/>
                      </a:ext>
                    </a:extLst>
                  </p:cNvPr>
                  <p:cNvSpPr/>
                  <p:nvPr/>
                </p:nvSpPr>
                <p:spPr>
                  <a:xfrm>
                    <a:off x="3881894" y="5115322"/>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46" name="Halbbogen 1045">
                    <a:extLst>
                      <a:ext uri="{FF2B5EF4-FFF2-40B4-BE49-F238E27FC236}">
                        <a16:creationId xmlns:a16="http://schemas.microsoft.com/office/drawing/2014/main" id="{4D8F9818-44F7-2BF5-41EF-FD5041298C08}"/>
                      </a:ext>
                    </a:extLst>
                  </p:cNvPr>
                  <p:cNvSpPr/>
                  <p:nvPr/>
                </p:nvSpPr>
                <p:spPr>
                  <a:xfrm rot="10800000">
                    <a:off x="1496342" y="5133610"/>
                    <a:ext cx="923544" cy="923544"/>
                  </a:xfrm>
                  <a:prstGeom prst="blockArc">
                    <a:avLst>
                      <a:gd name="adj1" fmla="val 10678361"/>
                      <a:gd name="adj2" fmla="val 2482274"/>
                      <a:gd name="adj3" fmla="val 14047"/>
                    </a:avLst>
                  </a:prstGeom>
                  <a:gradFill flip="none" rotWithShape="1">
                    <a:gsLst>
                      <a:gs pos="22000">
                        <a:srgbClr val="156082">
                          <a:shade val="30000"/>
                          <a:satMod val="115000"/>
                        </a:srgbClr>
                      </a:gs>
                      <a:gs pos="100000">
                        <a:srgbClr val="4EA72E">
                          <a:lumMod val="75000"/>
                        </a:srgbClr>
                      </a:gs>
                      <a:gs pos="100000">
                        <a:srgbClr val="4EA72E">
                          <a:lumMod val="75000"/>
                        </a:srgbClr>
                      </a:gs>
                    </a:gsLst>
                    <a:lin ang="27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47" name="Halbbogen 1046">
                    <a:extLst>
                      <a:ext uri="{FF2B5EF4-FFF2-40B4-BE49-F238E27FC236}">
                        <a16:creationId xmlns:a16="http://schemas.microsoft.com/office/drawing/2014/main" id="{A53295BB-70CA-9087-0FEC-28B155854464}"/>
                      </a:ext>
                    </a:extLst>
                  </p:cNvPr>
                  <p:cNvSpPr/>
                  <p:nvPr/>
                </p:nvSpPr>
                <p:spPr>
                  <a:xfrm rot="10800000">
                    <a:off x="3087870" y="5132117"/>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48" name="Halbbogen 1047">
                    <a:extLst>
                      <a:ext uri="{FF2B5EF4-FFF2-40B4-BE49-F238E27FC236}">
                        <a16:creationId xmlns:a16="http://schemas.microsoft.com/office/drawing/2014/main" id="{87717695-279C-C628-468E-318F6B75F241}"/>
                      </a:ext>
                    </a:extLst>
                  </p:cNvPr>
                  <p:cNvSpPr/>
                  <p:nvPr/>
                </p:nvSpPr>
                <p:spPr>
                  <a:xfrm rot="10800000">
                    <a:off x="4674837" y="5119987"/>
                    <a:ext cx="923544" cy="923544"/>
                  </a:xfrm>
                  <a:prstGeom prst="blockArc">
                    <a:avLst>
                      <a:gd name="adj1" fmla="val 8132296"/>
                      <a:gd name="adj2" fmla="val 94811"/>
                      <a:gd name="adj3" fmla="val 14095"/>
                    </a:avLst>
                  </a:prstGeom>
                  <a:gradFill flip="none" rotWithShape="1">
                    <a:gsLst>
                      <a:gs pos="23000">
                        <a:srgbClr val="156082">
                          <a:shade val="30000"/>
                          <a:satMod val="115000"/>
                        </a:srgbClr>
                      </a:gs>
                      <a:gs pos="100000">
                        <a:srgbClr val="4EA72E">
                          <a:lumMod val="75000"/>
                        </a:srgbClr>
                      </a:gs>
                      <a:gs pos="100000">
                        <a:srgbClr val="4EA72E">
                          <a:lumMod val="75000"/>
                        </a:srgbClr>
                      </a:gs>
                    </a:gsLst>
                    <a:lin ang="81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pic>
                <p:nvPicPr>
                  <p:cNvPr id="1049" name="Grafik 1048" descr="Rohstoffe mit einfarbiger Füllung">
                    <a:extLst>
                      <a:ext uri="{FF2B5EF4-FFF2-40B4-BE49-F238E27FC236}">
                        <a16:creationId xmlns:a16="http://schemas.microsoft.com/office/drawing/2014/main" id="{C8FA1EF7-CA9F-53CD-16E6-C95955244E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80855" y="5333033"/>
                    <a:ext cx="540000" cy="540000"/>
                  </a:xfrm>
                  <a:prstGeom prst="rect">
                    <a:avLst/>
                  </a:prstGeom>
                </p:spPr>
              </p:pic>
              <p:pic>
                <p:nvPicPr>
                  <p:cNvPr id="1050" name="Grafik 1049" descr="Produktion mit einfarbiger Füllung">
                    <a:extLst>
                      <a:ext uri="{FF2B5EF4-FFF2-40B4-BE49-F238E27FC236}">
                        <a16:creationId xmlns:a16="http://schemas.microsoft.com/office/drawing/2014/main" id="{74EFE70B-1D3E-E211-2CC1-EF51A0B876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2791" y="5307094"/>
                    <a:ext cx="540000" cy="540000"/>
                  </a:xfrm>
                  <a:prstGeom prst="rect">
                    <a:avLst/>
                  </a:prstGeom>
                </p:spPr>
              </p:pic>
              <p:pic>
                <p:nvPicPr>
                  <p:cNvPr id="1051" name="Grafik 1050" descr="LKW mit einfarbiger Füllung">
                    <a:extLst>
                      <a:ext uri="{FF2B5EF4-FFF2-40B4-BE49-F238E27FC236}">
                        <a16:creationId xmlns:a16="http://schemas.microsoft.com/office/drawing/2014/main" id="{C5CA088D-F2C2-843A-F663-8D97946450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91868" y="5305593"/>
                    <a:ext cx="540000" cy="540000"/>
                  </a:xfrm>
                  <a:prstGeom prst="rect">
                    <a:avLst/>
                  </a:prstGeom>
                </p:spPr>
              </p:pic>
              <p:pic>
                <p:nvPicPr>
                  <p:cNvPr id="1052" name="Grafik 1051" descr="Windkraftanlagen mit einfarbiger Füllung">
                    <a:extLst>
                      <a:ext uri="{FF2B5EF4-FFF2-40B4-BE49-F238E27FC236}">
                        <a16:creationId xmlns:a16="http://schemas.microsoft.com/office/drawing/2014/main" id="{AA5AA9DE-BE2A-7DBE-653B-BF9713B6DEB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61769" y="5333033"/>
                    <a:ext cx="540000" cy="540000"/>
                  </a:xfrm>
                  <a:prstGeom prst="rect">
                    <a:avLst/>
                  </a:prstGeom>
                </p:spPr>
              </p:pic>
              <p:grpSp>
                <p:nvGrpSpPr>
                  <p:cNvPr id="1053" name="Gruppieren 1052">
                    <a:extLst>
                      <a:ext uri="{FF2B5EF4-FFF2-40B4-BE49-F238E27FC236}">
                        <a16:creationId xmlns:a16="http://schemas.microsoft.com/office/drawing/2014/main" id="{34F15E43-9EFB-0F50-721B-30D12508C04A}"/>
                      </a:ext>
                    </a:extLst>
                  </p:cNvPr>
                  <p:cNvGrpSpPr/>
                  <p:nvPr/>
                </p:nvGrpSpPr>
                <p:grpSpPr>
                  <a:xfrm>
                    <a:off x="4855396" y="5316238"/>
                    <a:ext cx="515822" cy="513143"/>
                    <a:chOff x="4151308" y="5641596"/>
                    <a:chExt cx="515822" cy="513143"/>
                  </a:xfrm>
                </p:grpSpPr>
                <p:pic>
                  <p:nvPicPr>
                    <p:cNvPr id="1054" name="Grafik 1053" descr="Abfall mit einfarbiger Füllung">
                      <a:extLst>
                        <a:ext uri="{FF2B5EF4-FFF2-40B4-BE49-F238E27FC236}">
                          <a16:creationId xmlns:a16="http://schemas.microsoft.com/office/drawing/2014/main" id="{874C390A-E349-B195-AABE-C2F9EF1FAFB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51308" y="5641596"/>
                      <a:ext cx="360000" cy="360000"/>
                    </a:xfrm>
                    <a:prstGeom prst="rect">
                      <a:avLst/>
                    </a:prstGeom>
                  </p:spPr>
                </p:pic>
                <p:pic>
                  <p:nvPicPr>
                    <p:cNvPr id="1055" name="Grafik 1054" descr="Recycling mit einfarbiger Füllung">
                      <a:extLst>
                        <a:ext uri="{FF2B5EF4-FFF2-40B4-BE49-F238E27FC236}">
                          <a16:creationId xmlns:a16="http://schemas.microsoft.com/office/drawing/2014/main" id="{38398805-E1FE-F7D9-9AFC-60AD9F6082C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307130" y="5794739"/>
                      <a:ext cx="360000" cy="360000"/>
                    </a:xfrm>
                    <a:prstGeom prst="rect">
                      <a:avLst/>
                    </a:prstGeom>
                  </p:spPr>
                </p:pic>
              </p:grpSp>
            </p:grpSp>
            <p:sp>
              <p:nvSpPr>
                <p:cNvPr id="1039" name="Textfeld 1038">
                  <a:extLst>
                    <a:ext uri="{FF2B5EF4-FFF2-40B4-BE49-F238E27FC236}">
                      <a16:creationId xmlns:a16="http://schemas.microsoft.com/office/drawing/2014/main" id="{5C6EA7A0-6AEB-28C3-7654-6E8D1EB69E52}"/>
                    </a:ext>
                  </a:extLst>
                </p:cNvPr>
                <p:cNvSpPr txBox="1"/>
                <p:nvPr/>
              </p:nvSpPr>
              <p:spPr>
                <a:xfrm>
                  <a:off x="2151764" y="6194206"/>
                  <a:ext cx="1048567"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Raw Materials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Extraction</a:t>
                  </a:r>
                </a:p>
              </p:txBody>
            </p:sp>
            <p:sp>
              <p:nvSpPr>
                <p:cNvPr id="1040" name="Textfeld 1039">
                  <a:extLst>
                    <a:ext uri="{FF2B5EF4-FFF2-40B4-BE49-F238E27FC236}">
                      <a16:creationId xmlns:a16="http://schemas.microsoft.com/office/drawing/2014/main" id="{2FA23526-2488-FA56-324B-90A22C709C32}"/>
                    </a:ext>
                  </a:extLst>
                </p:cNvPr>
                <p:cNvSpPr txBox="1"/>
                <p:nvPr/>
              </p:nvSpPr>
              <p:spPr>
                <a:xfrm>
                  <a:off x="5476420" y="6190854"/>
                  <a:ext cx="808968"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End of life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Recycling</a:t>
                  </a:r>
                </a:p>
              </p:txBody>
            </p:sp>
            <p:sp>
              <p:nvSpPr>
                <p:cNvPr id="1041" name="Textfeld 1040">
                  <a:extLst>
                    <a:ext uri="{FF2B5EF4-FFF2-40B4-BE49-F238E27FC236}">
                      <a16:creationId xmlns:a16="http://schemas.microsoft.com/office/drawing/2014/main" id="{22CFEE82-74BC-3845-E84A-0D09120CA5EE}"/>
                    </a:ext>
                  </a:extLst>
                </p:cNvPr>
                <p:cNvSpPr txBox="1"/>
                <p:nvPr/>
              </p:nvSpPr>
              <p:spPr>
                <a:xfrm>
                  <a:off x="4919423" y="4959081"/>
                  <a:ext cx="348394" cy="213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Use</a:t>
                  </a:r>
                </a:p>
              </p:txBody>
            </p:sp>
            <p:sp>
              <p:nvSpPr>
                <p:cNvPr id="1042" name="Textfeld 1041">
                  <a:extLst>
                    <a:ext uri="{FF2B5EF4-FFF2-40B4-BE49-F238E27FC236}">
                      <a16:creationId xmlns:a16="http://schemas.microsoft.com/office/drawing/2014/main" id="{58D9166B-1762-B908-D389-5C223EE98147}"/>
                    </a:ext>
                  </a:extLst>
                </p:cNvPr>
                <p:cNvSpPr txBox="1"/>
                <p:nvPr/>
              </p:nvSpPr>
              <p:spPr>
                <a:xfrm>
                  <a:off x="3929676" y="6190973"/>
                  <a:ext cx="760675"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Logistic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Commerce</a:t>
                  </a:r>
                </a:p>
              </p:txBody>
            </p:sp>
            <p:sp>
              <p:nvSpPr>
                <p:cNvPr id="1043" name="Textfeld 1042">
                  <a:extLst>
                    <a:ext uri="{FF2B5EF4-FFF2-40B4-BE49-F238E27FC236}">
                      <a16:creationId xmlns:a16="http://schemas.microsoft.com/office/drawing/2014/main" id="{01B97790-934E-82E4-2C1D-4599C2F4FA5C}"/>
                    </a:ext>
                  </a:extLst>
                </p:cNvPr>
                <p:cNvSpPr txBox="1"/>
                <p:nvPr/>
              </p:nvSpPr>
              <p:spPr>
                <a:xfrm>
                  <a:off x="3145127" y="4967978"/>
                  <a:ext cx="753904" cy="213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Production</a:t>
                  </a:r>
                </a:p>
              </p:txBody>
            </p:sp>
          </p:grpSp>
          <p:grpSp>
            <p:nvGrpSpPr>
              <p:cNvPr id="1056" name="Gruppieren 1055">
                <a:extLst>
                  <a:ext uri="{FF2B5EF4-FFF2-40B4-BE49-F238E27FC236}">
                    <a16:creationId xmlns:a16="http://schemas.microsoft.com/office/drawing/2014/main" id="{2C8F37B6-D79D-B3AF-DEA5-B302552C77E6}"/>
                  </a:ext>
                </a:extLst>
              </p:cNvPr>
              <p:cNvGrpSpPr/>
              <p:nvPr/>
            </p:nvGrpSpPr>
            <p:grpSpPr>
              <a:xfrm>
                <a:off x="16283969" y="21832352"/>
                <a:ext cx="4794185" cy="1244368"/>
                <a:chOff x="1562101" y="2684514"/>
                <a:chExt cx="9082305" cy="2357383"/>
              </a:xfrm>
            </p:grpSpPr>
            <p:sp>
              <p:nvSpPr>
                <p:cNvPr id="1057" name="Rounded Rectangle 29">
                  <a:extLst>
                    <a:ext uri="{FF2B5EF4-FFF2-40B4-BE49-F238E27FC236}">
                      <a16:creationId xmlns:a16="http://schemas.microsoft.com/office/drawing/2014/main" id="{8C4BE725-5B53-F5CE-591F-79F4DF747140}"/>
                    </a:ext>
                  </a:extLst>
                </p:cNvPr>
                <p:cNvSpPr/>
                <p:nvPr/>
              </p:nvSpPr>
              <p:spPr>
                <a:xfrm>
                  <a:off x="1644826" y="2768597"/>
                  <a:ext cx="8908874" cy="2209800"/>
                </a:xfrm>
                <a:prstGeom prst="roundRect">
                  <a:avLst>
                    <a:gd name="adj" fmla="val 50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058" name="Group 30" descr="Gear">
                  <a:extLst>
                    <a:ext uri="{FF2B5EF4-FFF2-40B4-BE49-F238E27FC236}">
                      <a16:creationId xmlns:a16="http://schemas.microsoft.com/office/drawing/2014/main" id="{33B5521B-FD70-42C0-08AD-0AAD4834A9C6}"/>
                    </a:ext>
                  </a:extLst>
                </p:cNvPr>
                <p:cNvGrpSpPr/>
                <p:nvPr/>
              </p:nvGrpSpPr>
              <p:grpSpPr>
                <a:xfrm>
                  <a:off x="3550219" y="3010623"/>
                  <a:ext cx="1729080" cy="1729080"/>
                  <a:chOff x="2532189" y="2905126"/>
                  <a:chExt cx="2099696" cy="2099696"/>
                </a:xfrm>
              </p:grpSpPr>
              <p:sp>
                <p:nvSpPr>
                  <p:cNvPr id="1095" name="Freeform 5">
                    <a:extLst>
                      <a:ext uri="{FF2B5EF4-FFF2-40B4-BE49-F238E27FC236}">
                        <a16:creationId xmlns:a16="http://schemas.microsoft.com/office/drawing/2014/main" id="{EA3FAC43-0FB4-C72B-B6F2-B0224C9A0012}"/>
                      </a:ext>
                    </a:extLst>
                  </p:cNvPr>
                  <p:cNvSpPr>
                    <a:spLocks/>
                  </p:cNvSpPr>
                  <p:nvPr/>
                </p:nvSpPr>
                <p:spPr bwMode="auto">
                  <a:xfrm rot="303161">
                    <a:off x="2532189"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6" name="Oval 32">
                    <a:extLst>
                      <a:ext uri="{FF2B5EF4-FFF2-40B4-BE49-F238E27FC236}">
                        <a16:creationId xmlns:a16="http://schemas.microsoft.com/office/drawing/2014/main" id="{D38BCFB0-387C-0F13-DCF6-BBA5AE9F6D87}"/>
                      </a:ext>
                    </a:extLst>
                  </p:cNvPr>
                  <p:cNvSpPr/>
                  <p:nvPr/>
                </p:nvSpPr>
                <p:spPr>
                  <a:xfrm>
                    <a:off x="2685932" y="3058869"/>
                    <a:ext cx="1792209" cy="1792209"/>
                  </a:xfrm>
                  <a:prstGeom prst="ellipse">
                    <a:avLst/>
                  </a:prstGeom>
                  <a:solidFill>
                    <a:srgbClr val="8B169F"/>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7" name="Freeform 7">
                    <a:extLst>
                      <a:ext uri="{FF2B5EF4-FFF2-40B4-BE49-F238E27FC236}">
                        <a16:creationId xmlns:a16="http://schemas.microsoft.com/office/drawing/2014/main" id="{3DD5BDA9-1562-30CB-C31D-CA8F7901F4A7}"/>
                      </a:ext>
                    </a:extLst>
                  </p:cNvPr>
                  <p:cNvSpPr>
                    <a:spLocks/>
                  </p:cNvSpPr>
                  <p:nvPr/>
                </p:nvSpPr>
                <p:spPr bwMode="auto">
                  <a:xfrm>
                    <a:off x="2920010" y="3155508"/>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59" name="Group 34" descr="Gear">
                  <a:extLst>
                    <a:ext uri="{FF2B5EF4-FFF2-40B4-BE49-F238E27FC236}">
                      <a16:creationId xmlns:a16="http://schemas.microsoft.com/office/drawing/2014/main" id="{120ED9AC-01C4-1324-895F-9BBFC384F61F}"/>
                    </a:ext>
                  </a:extLst>
                </p:cNvPr>
                <p:cNvGrpSpPr/>
                <p:nvPr/>
              </p:nvGrpSpPr>
              <p:grpSpPr>
                <a:xfrm>
                  <a:off x="5228169" y="3009896"/>
                  <a:ext cx="1729080" cy="1729080"/>
                  <a:chOff x="4606787" y="2904243"/>
                  <a:chExt cx="2099696" cy="2099696"/>
                </a:xfrm>
              </p:grpSpPr>
              <p:sp>
                <p:nvSpPr>
                  <p:cNvPr id="1092" name="Freeform 35">
                    <a:extLst>
                      <a:ext uri="{FF2B5EF4-FFF2-40B4-BE49-F238E27FC236}">
                        <a16:creationId xmlns:a16="http://schemas.microsoft.com/office/drawing/2014/main" id="{D3F4C23F-587A-DA5F-DD30-123543E87C77}"/>
                      </a:ext>
                    </a:extLst>
                  </p:cNvPr>
                  <p:cNvSpPr>
                    <a:spLocks/>
                  </p:cNvSpPr>
                  <p:nvPr/>
                </p:nvSpPr>
                <p:spPr bwMode="auto">
                  <a:xfrm>
                    <a:off x="4606787" y="2904243"/>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3" name="Oval 36">
                    <a:extLst>
                      <a:ext uri="{FF2B5EF4-FFF2-40B4-BE49-F238E27FC236}">
                        <a16:creationId xmlns:a16="http://schemas.microsoft.com/office/drawing/2014/main" id="{D6AB4570-807D-78FB-9D02-628E0BF16925}"/>
                      </a:ext>
                    </a:extLst>
                  </p:cNvPr>
                  <p:cNvSpPr/>
                  <p:nvPr/>
                </p:nvSpPr>
                <p:spPr>
                  <a:xfrm>
                    <a:off x="4760530" y="3057986"/>
                    <a:ext cx="1792209" cy="1792209"/>
                  </a:xfrm>
                  <a:prstGeom prst="ellipse">
                    <a:avLst/>
                  </a:prstGeom>
                  <a:solidFill>
                    <a:srgbClr val="002060"/>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4" name="Freeform 7">
                    <a:extLst>
                      <a:ext uri="{FF2B5EF4-FFF2-40B4-BE49-F238E27FC236}">
                        <a16:creationId xmlns:a16="http://schemas.microsoft.com/office/drawing/2014/main" id="{556DCA28-FCF3-1866-E85A-1205426CE3F1}"/>
                      </a:ext>
                    </a:extLst>
                  </p:cNvPr>
                  <p:cNvSpPr>
                    <a:spLocks/>
                  </p:cNvSpPr>
                  <p:nvPr/>
                </p:nvSpPr>
                <p:spPr bwMode="auto">
                  <a:xfrm>
                    <a:off x="5000600" y="3154626"/>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60" name="Group 38" descr="Gear">
                  <a:extLst>
                    <a:ext uri="{FF2B5EF4-FFF2-40B4-BE49-F238E27FC236}">
                      <a16:creationId xmlns:a16="http://schemas.microsoft.com/office/drawing/2014/main" id="{4E37711D-0D69-5EDE-7351-C43BAB9427E3}"/>
                    </a:ext>
                  </a:extLst>
                </p:cNvPr>
                <p:cNvGrpSpPr/>
                <p:nvPr/>
              </p:nvGrpSpPr>
              <p:grpSpPr>
                <a:xfrm>
                  <a:off x="6915664" y="3010623"/>
                  <a:ext cx="1729080" cy="1729080"/>
                  <a:chOff x="5391664" y="2782026"/>
                  <a:chExt cx="1729080" cy="1729080"/>
                </a:xfrm>
              </p:grpSpPr>
              <p:sp>
                <p:nvSpPr>
                  <p:cNvPr id="1089" name="Freeform 5">
                    <a:extLst>
                      <a:ext uri="{FF2B5EF4-FFF2-40B4-BE49-F238E27FC236}">
                        <a16:creationId xmlns:a16="http://schemas.microsoft.com/office/drawing/2014/main" id="{0E5CB082-B584-D363-1B00-72044AFECCF1}"/>
                      </a:ext>
                    </a:extLst>
                  </p:cNvPr>
                  <p:cNvSpPr>
                    <a:spLocks/>
                  </p:cNvSpPr>
                  <p:nvPr/>
                </p:nvSpPr>
                <p:spPr bwMode="auto">
                  <a:xfrm rot="304948">
                    <a:off x="5391664" y="2782026"/>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0" name="Oval 40">
                    <a:extLst>
                      <a:ext uri="{FF2B5EF4-FFF2-40B4-BE49-F238E27FC236}">
                        <a16:creationId xmlns:a16="http://schemas.microsoft.com/office/drawing/2014/main" id="{7D57BE76-E833-D70E-AF24-0E2F1BA785EE}"/>
                      </a:ext>
                    </a:extLst>
                  </p:cNvPr>
                  <p:cNvSpPr/>
                  <p:nvPr/>
                </p:nvSpPr>
                <p:spPr>
                  <a:xfrm>
                    <a:off x="5518270" y="2908632"/>
                    <a:ext cx="1475867" cy="1475867"/>
                  </a:xfrm>
                  <a:prstGeom prst="ellipse">
                    <a:avLst/>
                  </a:prstGeom>
                  <a:gradFill flip="none" rotWithShape="1">
                    <a:gsLst>
                      <a:gs pos="0">
                        <a:schemeClr val="accent5"/>
                      </a:gs>
                      <a:gs pos="100000">
                        <a:schemeClr val="accent5">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1" name="Freeform 7">
                    <a:extLst>
                      <a:ext uri="{FF2B5EF4-FFF2-40B4-BE49-F238E27FC236}">
                        <a16:creationId xmlns:a16="http://schemas.microsoft.com/office/drawing/2014/main" id="{0C17D482-7ABB-8452-B7AF-10C775B08368}"/>
                      </a:ext>
                    </a:extLst>
                  </p:cNvPr>
                  <p:cNvSpPr>
                    <a:spLocks/>
                  </p:cNvSpPr>
                  <p:nvPr/>
                </p:nvSpPr>
                <p:spPr bwMode="auto">
                  <a:xfrm>
                    <a:off x="5711031" y="2988213"/>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61" name="Group 42" descr="Gear">
                  <a:extLst>
                    <a:ext uri="{FF2B5EF4-FFF2-40B4-BE49-F238E27FC236}">
                      <a16:creationId xmlns:a16="http://schemas.microsoft.com/office/drawing/2014/main" id="{3AD18526-2C26-76D2-E7DF-6B2335D07F18}"/>
                    </a:ext>
                  </a:extLst>
                </p:cNvPr>
                <p:cNvGrpSpPr/>
                <p:nvPr/>
              </p:nvGrpSpPr>
              <p:grpSpPr>
                <a:xfrm>
                  <a:off x="1870389" y="3010623"/>
                  <a:ext cx="1729080" cy="1729080"/>
                  <a:chOff x="456318" y="2905126"/>
                  <a:chExt cx="2099696" cy="2099696"/>
                </a:xfrm>
              </p:grpSpPr>
              <p:sp>
                <p:nvSpPr>
                  <p:cNvPr id="1086" name="Freeform 5">
                    <a:extLst>
                      <a:ext uri="{FF2B5EF4-FFF2-40B4-BE49-F238E27FC236}">
                        <a16:creationId xmlns:a16="http://schemas.microsoft.com/office/drawing/2014/main" id="{A5D8AACD-AA61-CBDD-E743-B34C6B74A45B}"/>
                      </a:ext>
                    </a:extLst>
                  </p:cNvPr>
                  <p:cNvSpPr>
                    <a:spLocks/>
                  </p:cNvSpPr>
                  <p:nvPr/>
                </p:nvSpPr>
                <p:spPr bwMode="auto">
                  <a:xfrm rot="618432">
                    <a:off x="456318"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7" name="Oval 44">
                    <a:extLst>
                      <a:ext uri="{FF2B5EF4-FFF2-40B4-BE49-F238E27FC236}">
                        <a16:creationId xmlns:a16="http://schemas.microsoft.com/office/drawing/2014/main" id="{366975F8-0646-C380-9141-D5A4F0933DB1}"/>
                      </a:ext>
                    </a:extLst>
                  </p:cNvPr>
                  <p:cNvSpPr/>
                  <p:nvPr/>
                </p:nvSpPr>
                <p:spPr>
                  <a:xfrm>
                    <a:off x="610061" y="3058869"/>
                    <a:ext cx="1792209" cy="1792209"/>
                  </a:xfrm>
                  <a:prstGeom prst="ellipse">
                    <a:avLst/>
                  </a:prstGeom>
                  <a:solidFill>
                    <a:srgbClr val="8B169F"/>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8" name="Freeform 7">
                    <a:extLst>
                      <a:ext uri="{FF2B5EF4-FFF2-40B4-BE49-F238E27FC236}">
                        <a16:creationId xmlns:a16="http://schemas.microsoft.com/office/drawing/2014/main" id="{44004A76-A7FE-1BE7-BAED-D416432F0A93}"/>
                      </a:ext>
                    </a:extLst>
                  </p:cNvPr>
                  <p:cNvSpPr>
                    <a:spLocks/>
                  </p:cNvSpPr>
                  <p:nvPr/>
                </p:nvSpPr>
                <p:spPr bwMode="auto">
                  <a:xfrm>
                    <a:off x="844139" y="3155508"/>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99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62" name="Group 46" descr="Gear">
                  <a:extLst>
                    <a:ext uri="{FF2B5EF4-FFF2-40B4-BE49-F238E27FC236}">
                      <a16:creationId xmlns:a16="http://schemas.microsoft.com/office/drawing/2014/main" id="{1D851220-C50D-F53E-7934-D96CB7DC6928}"/>
                    </a:ext>
                  </a:extLst>
                </p:cNvPr>
                <p:cNvGrpSpPr/>
                <p:nvPr/>
              </p:nvGrpSpPr>
              <p:grpSpPr>
                <a:xfrm>
                  <a:off x="8589436" y="3009896"/>
                  <a:ext cx="1729080" cy="1729080"/>
                  <a:chOff x="7065436" y="2781299"/>
                  <a:chExt cx="1729080" cy="1729080"/>
                </a:xfrm>
              </p:grpSpPr>
              <p:sp>
                <p:nvSpPr>
                  <p:cNvPr id="1083" name="Freeform 47">
                    <a:extLst>
                      <a:ext uri="{FF2B5EF4-FFF2-40B4-BE49-F238E27FC236}">
                        <a16:creationId xmlns:a16="http://schemas.microsoft.com/office/drawing/2014/main" id="{878CC6FE-8CDD-2984-184E-4B61AC7A3B4A}"/>
                      </a:ext>
                    </a:extLst>
                  </p:cNvPr>
                  <p:cNvSpPr>
                    <a:spLocks/>
                  </p:cNvSpPr>
                  <p:nvPr/>
                </p:nvSpPr>
                <p:spPr bwMode="auto">
                  <a:xfrm>
                    <a:off x="7065436" y="2781299"/>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4" name="Oval 48">
                    <a:extLst>
                      <a:ext uri="{FF2B5EF4-FFF2-40B4-BE49-F238E27FC236}">
                        <a16:creationId xmlns:a16="http://schemas.microsoft.com/office/drawing/2014/main" id="{B1CB8C89-B104-5AF4-84DE-5380C61471B6}"/>
                      </a:ext>
                    </a:extLst>
                  </p:cNvPr>
                  <p:cNvSpPr/>
                  <p:nvPr/>
                </p:nvSpPr>
                <p:spPr>
                  <a:xfrm>
                    <a:off x="7192042" y="2907905"/>
                    <a:ext cx="1475867" cy="1475867"/>
                  </a:xfrm>
                  <a:prstGeom prst="ellipse">
                    <a:avLst/>
                  </a:prstGeom>
                  <a:gradFill flip="none" rotWithShape="1">
                    <a:gsLst>
                      <a:gs pos="99000">
                        <a:schemeClr val="accent1">
                          <a:lumMod val="50000"/>
                        </a:schemeClr>
                      </a:gs>
                      <a:gs pos="0">
                        <a:schemeClr val="accent1"/>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5" name="Freeform 7">
                    <a:extLst>
                      <a:ext uri="{FF2B5EF4-FFF2-40B4-BE49-F238E27FC236}">
                        <a16:creationId xmlns:a16="http://schemas.microsoft.com/office/drawing/2014/main" id="{682AC725-5841-0195-F9B5-75AE74289FFD}"/>
                      </a:ext>
                    </a:extLst>
                  </p:cNvPr>
                  <p:cNvSpPr>
                    <a:spLocks/>
                  </p:cNvSpPr>
                  <p:nvPr/>
                </p:nvSpPr>
                <p:spPr bwMode="auto">
                  <a:xfrm>
                    <a:off x="7389737" y="2987487"/>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63" name="Group 51">
                  <a:extLst>
                    <a:ext uri="{FF2B5EF4-FFF2-40B4-BE49-F238E27FC236}">
                      <a16:creationId xmlns:a16="http://schemas.microsoft.com/office/drawing/2014/main" id="{C07B83CB-98F8-2A43-D904-E35C16599944}"/>
                    </a:ext>
                  </a:extLst>
                </p:cNvPr>
                <p:cNvGrpSpPr/>
                <p:nvPr/>
              </p:nvGrpSpPr>
              <p:grpSpPr>
                <a:xfrm>
                  <a:off x="1562101" y="2684514"/>
                  <a:ext cx="9082305" cy="2357383"/>
                  <a:chOff x="38100" y="2455917"/>
                  <a:chExt cx="9082305" cy="2357383"/>
                </a:xfrm>
              </p:grpSpPr>
              <p:sp>
                <p:nvSpPr>
                  <p:cNvPr id="1076" name="Freeform 7">
                    <a:extLst>
                      <a:ext uri="{FF2B5EF4-FFF2-40B4-BE49-F238E27FC236}">
                        <a16:creationId xmlns:a16="http://schemas.microsoft.com/office/drawing/2014/main" id="{C22CE2A9-1E80-51EF-9DC1-7ECCBADAF654}"/>
                      </a:ext>
                    </a:extLst>
                  </p:cNvPr>
                  <p:cNvSpPr>
                    <a:spLocks noEditPoints="1"/>
                  </p:cNvSpPr>
                  <p:nvPr/>
                </p:nvSpPr>
                <p:spPr bwMode="auto">
                  <a:xfrm>
                    <a:off x="38100" y="2462213"/>
                    <a:ext cx="9082305" cy="2351087"/>
                  </a:xfrm>
                  <a:custGeom>
                    <a:avLst/>
                    <a:gdLst>
                      <a:gd name="T0" fmla="*/ 1121 w 9758"/>
                      <a:gd name="T1" fmla="*/ 8 h 2528"/>
                      <a:gd name="T2" fmla="*/ 43 w 9758"/>
                      <a:gd name="T3" fmla="*/ 1593 h 2528"/>
                      <a:gd name="T4" fmla="*/ 8971 w 9758"/>
                      <a:gd name="T5" fmla="*/ 2435 h 2528"/>
                      <a:gd name="T6" fmla="*/ 9347 w 9758"/>
                      <a:gd name="T7" fmla="*/ 1346 h 2528"/>
                      <a:gd name="T8" fmla="*/ 9287 w 9758"/>
                      <a:gd name="T9" fmla="*/ 1582 h 2528"/>
                      <a:gd name="T10" fmla="*/ 9231 w 9758"/>
                      <a:gd name="T11" fmla="*/ 1831 h 2528"/>
                      <a:gd name="T12" fmla="*/ 8976 w 9758"/>
                      <a:gd name="T13" fmla="*/ 1966 h 2528"/>
                      <a:gd name="T14" fmla="*/ 8751 w 9758"/>
                      <a:gd name="T15" fmla="*/ 2079 h 2528"/>
                      <a:gd name="T16" fmla="*/ 8527 w 9758"/>
                      <a:gd name="T17" fmla="*/ 2197 h 2528"/>
                      <a:gd name="T18" fmla="*/ 8143 w 9758"/>
                      <a:gd name="T19" fmla="*/ 2124 h 2528"/>
                      <a:gd name="T20" fmla="*/ 7768 w 9758"/>
                      <a:gd name="T21" fmla="*/ 2124 h 2528"/>
                      <a:gd name="T22" fmla="*/ 7384 w 9758"/>
                      <a:gd name="T23" fmla="*/ 2196 h 2528"/>
                      <a:gd name="T24" fmla="*/ 6993 w 9758"/>
                      <a:gd name="T25" fmla="*/ 2117 h 2528"/>
                      <a:gd name="T26" fmla="*/ 6640 w 9758"/>
                      <a:gd name="T27" fmla="*/ 2197 h 2528"/>
                      <a:gd name="T28" fmla="*/ 6258 w 9758"/>
                      <a:gd name="T29" fmla="*/ 2122 h 2528"/>
                      <a:gd name="T30" fmla="*/ 5865 w 9758"/>
                      <a:gd name="T31" fmla="*/ 2190 h 2528"/>
                      <a:gd name="T32" fmla="*/ 5498 w 9758"/>
                      <a:gd name="T33" fmla="*/ 2193 h 2528"/>
                      <a:gd name="T34" fmla="*/ 5106 w 9758"/>
                      <a:gd name="T35" fmla="*/ 2118 h 2528"/>
                      <a:gd name="T36" fmla="*/ 4738 w 9758"/>
                      <a:gd name="T37" fmla="*/ 2197 h 2528"/>
                      <a:gd name="T38" fmla="*/ 4372 w 9758"/>
                      <a:gd name="T39" fmla="*/ 2119 h 2528"/>
                      <a:gd name="T40" fmla="*/ 3981 w 9758"/>
                      <a:gd name="T41" fmla="*/ 2190 h 2528"/>
                      <a:gd name="T42" fmla="*/ 3613 w 9758"/>
                      <a:gd name="T43" fmla="*/ 2190 h 2528"/>
                      <a:gd name="T44" fmla="*/ 3220 w 9758"/>
                      <a:gd name="T45" fmla="*/ 2119 h 2528"/>
                      <a:gd name="T46" fmla="*/ 2838 w 9758"/>
                      <a:gd name="T47" fmla="*/ 2197 h 2528"/>
                      <a:gd name="T48" fmla="*/ 2486 w 9758"/>
                      <a:gd name="T49" fmla="*/ 2118 h 2528"/>
                      <a:gd name="T50" fmla="*/ 2097 w 9758"/>
                      <a:gd name="T51" fmla="*/ 2193 h 2528"/>
                      <a:gd name="T52" fmla="*/ 1708 w 9758"/>
                      <a:gd name="T53" fmla="*/ 2124 h 2528"/>
                      <a:gd name="T54" fmla="*/ 1334 w 9758"/>
                      <a:gd name="T55" fmla="*/ 2122 h 2528"/>
                      <a:gd name="T56" fmla="*/ 1080 w 9758"/>
                      <a:gd name="T57" fmla="*/ 2100 h 2528"/>
                      <a:gd name="T58" fmla="*/ 792 w 9758"/>
                      <a:gd name="T59" fmla="*/ 2068 h 2528"/>
                      <a:gd name="T60" fmla="*/ 581 w 9758"/>
                      <a:gd name="T61" fmla="*/ 1902 h 2528"/>
                      <a:gd name="T62" fmla="*/ 496 w 9758"/>
                      <a:gd name="T63" fmla="*/ 1659 h 2528"/>
                      <a:gd name="T64" fmla="*/ 334 w 9758"/>
                      <a:gd name="T65" fmla="*/ 1434 h 2528"/>
                      <a:gd name="T66" fmla="*/ 364 w 9758"/>
                      <a:gd name="T67" fmla="*/ 1168 h 2528"/>
                      <a:gd name="T68" fmla="*/ 461 w 9758"/>
                      <a:gd name="T69" fmla="*/ 943 h 2528"/>
                      <a:gd name="T70" fmla="*/ 535 w 9758"/>
                      <a:gd name="T71" fmla="*/ 666 h 2528"/>
                      <a:gd name="T72" fmla="*/ 768 w 9758"/>
                      <a:gd name="T73" fmla="*/ 555 h 2528"/>
                      <a:gd name="T74" fmla="*/ 996 w 9758"/>
                      <a:gd name="T75" fmla="*/ 449 h 2528"/>
                      <a:gd name="T76" fmla="*/ 1237 w 9758"/>
                      <a:gd name="T77" fmla="*/ 331 h 2528"/>
                      <a:gd name="T78" fmla="*/ 1603 w 9758"/>
                      <a:gd name="T79" fmla="*/ 409 h 2528"/>
                      <a:gd name="T80" fmla="*/ 1994 w 9758"/>
                      <a:gd name="T81" fmla="*/ 338 h 2528"/>
                      <a:gd name="T82" fmla="*/ 2363 w 9758"/>
                      <a:gd name="T83" fmla="*/ 338 h 2528"/>
                      <a:gd name="T84" fmla="*/ 2756 w 9758"/>
                      <a:gd name="T85" fmla="*/ 409 h 2528"/>
                      <a:gd name="T86" fmla="*/ 3137 w 9758"/>
                      <a:gd name="T87" fmla="*/ 331 h 2528"/>
                      <a:gd name="T88" fmla="*/ 3490 w 9758"/>
                      <a:gd name="T89" fmla="*/ 410 h 2528"/>
                      <a:gd name="T90" fmla="*/ 3879 w 9758"/>
                      <a:gd name="T91" fmla="*/ 335 h 2528"/>
                      <a:gd name="T92" fmla="*/ 4267 w 9758"/>
                      <a:gd name="T93" fmla="*/ 404 h 2528"/>
                      <a:gd name="T94" fmla="*/ 4642 w 9758"/>
                      <a:gd name="T95" fmla="*/ 406 h 2528"/>
                      <a:gd name="T96" fmla="*/ 5021 w 9758"/>
                      <a:gd name="T97" fmla="*/ 331 h 2528"/>
                      <a:gd name="T98" fmla="*/ 5376 w 9758"/>
                      <a:gd name="T99" fmla="*/ 411 h 2528"/>
                      <a:gd name="T100" fmla="*/ 5766 w 9758"/>
                      <a:gd name="T101" fmla="*/ 332 h 2528"/>
                      <a:gd name="T102" fmla="*/ 6152 w 9758"/>
                      <a:gd name="T103" fmla="*/ 404 h 2528"/>
                      <a:gd name="T104" fmla="*/ 6526 w 9758"/>
                      <a:gd name="T105" fmla="*/ 404 h 2528"/>
                      <a:gd name="T106" fmla="*/ 6908 w 9758"/>
                      <a:gd name="T107" fmla="*/ 331 h 2528"/>
                      <a:gd name="T108" fmla="*/ 7302 w 9758"/>
                      <a:gd name="T109" fmla="*/ 411 h 2528"/>
                      <a:gd name="T110" fmla="*/ 7651 w 9758"/>
                      <a:gd name="T111" fmla="*/ 331 h 2528"/>
                      <a:gd name="T112" fmla="*/ 8036 w 9758"/>
                      <a:gd name="T113" fmla="*/ 406 h 2528"/>
                      <a:gd name="T114" fmla="*/ 8429 w 9758"/>
                      <a:gd name="T115" fmla="*/ 338 h 2528"/>
                      <a:gd name="T116" fmla="*/ 8682 w 9758"/>
                      <a:gd name="T117" fmla="*/ 432 h 2528"/>
                      <a:gd name="T118" fmla="*/ 8944 w 9758"/>
                      <a:gd name="T119" fmla="*/ 494 h 2528"/>
                      <a:gd name="T120" fmla="*/ 9164 w 9758"/>
                      <a:gd name="T121" fmla="*/ 625 h 2528"/>
                      <a:gd name="T122" fmla="*/ 9252 w 9758"/>
                      <a:gd name="T123" fmla="*/ 881 h 2528"/>
                      <a:gd name="T124" fmla="*/ 9409 w 9758"/>
                      <a:gd name="T125" fmla="*/ 1097 h 2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58" h="2528">
                        <a:moveTo>
                          <a:pt x="9756" y="1219"/>
                        </a:moveTo>
                        <a:lnTo>
                          <a:pt x="9756" y="1219"/>
                        </a:lnTo>
                        <a:lnTo>
                          <a:pt x="9755" y="1187"/>
                        </a:lnTo>
                        <a:lnTo>
                          <a:pt x="9753" y="1154"/>
                        </a:lnTo>
                        <a:lnTo>
                          <a:pt x="9749" y="1122"/>
                        </a:lnTo>
                        <a:lnTo>
                          <a:pt x="9745" y="1090"/>
                        </a:lnTo>
                        <a:lnTo>
                          <a:pt x="9740" y="1059"/>
                        </a:lnTo>
                        <a:lnTo>
                          <a:pt x="9735" y="1027"/>
                        </a:lnTo>
                        <a:lnTo>
                          <a:pt x="9729" y="996"/>
                        </a:lnTo>
                        <a:lnTo>
                          <a:pt x="9722" y="965"/>
                        </a:lnTo>
                        <a:lnTo>
                          <a:pt x="9714" y="935"/>
                        </a:lnTo>
                        <a:lnTo>
                          <a:pt x="9706" y="905"/>
                        </a:lnTo>
                        <a:lnTo>
                          <a:pt x="9696" y="875"/>
                        </a:lnTo>
                        <a:lnTo>
                          <a:pt x="9686" y="845"/>
                        </a:lnTo>
                        <a:lnTo>
                          <a:pt x="9676" y="816"/>
                        </a:lnTo>
                        <a:lnTo>
                          <a:pt x="9665" y="787"/>
                        </a:lnTo>
                        <a:lnTo>
                          <a:pt x="9653" y="759"/>
                        </a:lnTo>
                        <a:lnTo>
                          <a:pt x="9640" y="731"/>
                        </a:lnTo>
                        <a:lnTo>
                          <a:pt x="9627" y="703"/>
                        </a:lnTo>
                        <a:lnTo>
                          <a:pt x="9612" y="675"/>
                        </a:lnTo>
                        <a:lnTo>
                          <a:pt x="9599" y="649"/>
                        </a:lnTo>
                        <a:lnTo>
                          <a:pt x="9583" y="622"/>
                        </a:lnTo>
                        <a:lnTo>
                          <a:pt x="9550" y="570"/>
                        </a:lnTo>
                        <a:lnTo>
                          <a:pt x="9516" y="521"/>
                        </a:lnTo>
                        <a:lnTo>
                          <a:pt x="9479" y="472"/>
                        </a:lnTo>
                        <a:lnTo>
                          <a:pt x="9439" y="426"/>
                        </a:lnTo>
                        <a:lnTo>
                          <a:pt x="9399" y="382"/>
                        </a:lnTo>
                        <a:lnTo>
                          <a:pt x="9354" y="338"/>
                        </a:lnTo>
                        <a:lnTo>
                          <a:pt x="9310" y="299"/>
                        </a:lnTo>
                        <a:lnTo>
                          <a:pt x="9262" y="261"/>
                        </a:lnTo>
                        <a:lnTo>
                          <a:pt x="9214" y="225"/>
                        </a:lnTo>
                        <a:lnTo>
                          <a:pt x="9162" y="192"/>
                        </a:lnTo>
                        <a:lnTo>
                          <a:pt x="9110" y="161"/>
                        </a:lnTo>
                        <a:lnTo>
                          <a:pt x="9056" y="131"/>
                        </a:lnTo>
                        <a:lnTo>
                          <a:pt x="9029" y="119"/>
                        </a:lnTo>
                        <a:lnTo>
                          <a:pt x="9000" y="105"/>
                        </a:lnTo>
                        <a:lnTo>
                          <a:pt x="8972" y="94"/>
                        </a:lnTo>
                        <a:lnTo>
                          <a:pt x="8944" y="83"/>
                        </a:lnTo>
                        <a:lnTo>
                          <a:pt x="8915" y="72"/>
                        </a:lnTo>
                        <a:lnTo>
                          <a:pt x="8886" y="62"/>
                        </a:lnTo>
                        <a:lnTo>
                          <a:pt x="8856" y="52"/>
                        </a:lnTo>
                        <a:lnTo>
                          <a:pt x="8827" y="44"/>
                        </a:lnTo>
                        <a:lnTo>
                          <a:pt x="8796" y="36"/>
                        </a:lnTo>
                        <a:lnTo>
                          <a:pt x="8766" y="29"/>
                        </a:lnTo>
                        <a:lnTo>
                          <a:pt x="8735" y="23"/>
                        </a:lnTo>
                        <a:lnTo>
                          <a:pt x="8704" y="18"/>
                        </a:lnTo>
                        <a:lnTo>
                          <a:pt x="8672" y="13"/>
                        </a:lnTo>
                        <a:lnTo>
                          <a:pt x="8642" y="9"/>
                        </a:lnTo>
                        <a:lnTo>
                          <a:pt x="8609" y="5"/>
                        </a:lnTo>
                        <a:lnTo>
                          <a:pt x="8577" y="3"/>
                        </a:lnTo>
                        <a:lnTo>
                          <a:pt x="8545" y="0"/>
                        </a:lnTo>
                        <a:lnTo>
                          <a:pt x="8513" y="0"/>
                        </a:lnTo>
                        <a:lnTo>
                          <a:pt x="8481" y="0"/>
                        </a:lnTo>
                        <a:lnTo>
                          <a:pt x="8449" y="0"/>
                        </a:lnTo>
                        <a:lnTo>
                          <a:pt x="1218" y="0"/>
                        </a:lnTo>
                        <a:lnTo>
                          <a:pt x="1218" y="0"/>
                        </a:lnTo>
                        <a:lnTo>
                          <a:pt x="1186" y="3"/>
                        </a:lnTo>
                        <a:lnTo>
                          <a:pt x="1153" y="4"/>
                        </a:lnTo>
                        <a:lnTo>
                          <a:pt x="1121" y="8"/>
                        </a:lnTo>
                        <a:lnTo>
                          <a:pt x="1089" y="12"/>
                        </a:lnTo>
                        <a:lnTo>
                          <a:pt x="1058" y="17"/>
                        </a:lnTo>
                        <a:lnTo>
                          <a:pt x="1026" y="23"/>
                        </a:lnTo>
                        <a:lnTo>
                          <a:pt x="995" y="29"/>
                        </a:lnTo>
                        <a:lnTo>
                          <a:pt x="964" y="35"/>
                        </a:lnTo>
                        <a:lnTo>
                          <a:pt x="935" y="44"/>
                        </a:lnTo>
                        <a:lnTo>
                          <a:pt x="904" y="52"/>
                        </a:lnTo>
                        <a:lnTo>
                          <a:pt x="874" y="61"/>
                        </a:lnTo>
                        <a:lnTo>
                          <a:pt x="845" y="71"/>
                        </a:lnTo>
                        <a:lnTo>
                          <a:pt x="815" y="82"/>
                        </a:lnTo>
                        <a:lnTo>
                          <a:pt x="787" y="93"/>
                        </a:lnTo>
                        <a:lnTo>
                          <a:pt x="758" y="105"/>
                        </a:lnTo>
                        <a:lnTo>
                          <a:pt x="730" y="118"/>
                        </a:lnTo>
                        <a:lnTo>
                          <a:pt x="703" y="131"/>
                        </a:lnTo>
                        <a:lnTo>
                          <a:pt x="676" y="145"/>
                        </a:lnTo>
                        <a:lnTo>
                          <a:pt x="649" y="160"/>
                        </a:lnTo>
                        <a:lnTo>
                          <a:pt x="622" y="174"/>
                        </a:lnTo>
                        <a:lnTo>
                          <a:pt x="570" y="208"/>
                        </a:lnTo>
                        <a:lnTo>
                          <a:pt x="520" y="242"/>
                        </a:lnTo>
                        <a:lnTo>
                          <a:pt x="471" y="279"/>
                        </a:lnTo>
                        <a:lnTo>
                          <a:pt x="425" y="317"/>
                        </a:lnTo>
                        <a:lnTo>
                          <a:pt x="381" y="359"/>
                        </a:lnTo>
                        <a:lnTo>
                          <a:pt x="338" y="403"/>
                        </a:lnTo>
                        <a:lnTo>
                          <a:pt x="298" y="448"/>
                        </a:lnTo>
                        <a:lnTo>
                          <a:pt x="260" y="495"/>
                        </a:lnTo>
                        <a:lnTo>
                          <a:pt x="224" y="544"/>
                        </a:lnTo>
                        <a:lnTo>
                          <a:pt x="191" y="595"/>
                        </a:lnTo>
                        <a:lnTo>
                          <a:pt x="160" y="648"/>
                        </a:lnTo>
                        <a:lnTo>
                          <a:pt x="132" y="701"/>
                        </a:lnTo>
                        <a:lnTo>
                          <a:pt x="118" y="729"/>
                        </a:lnTo>
                        <a:lnTo>
                          <a:pt x="105" y="757"/>
                        </a:lnTo>
                        <a:lnTo>
                          <a:pt x="94" y="785"/>
                        </a:lnTo>
                        <a:lnTo>
                          <a:pt x="83" y="813"/>
                        </a:lnTo>
                        <a:lnTo>
                          <a:pt x="72" y="843"/>
                        </a:lnTo>
                        <a:lnTo>
                          <a:pt x="62" y="872"/>
                        </a:lnTo>
                        <a:lnTo>
                          <a:pt x="52" y="902"/>
                        </a:lnTo>
                        <a:lnTo>
                          <a:pt x="43" y="932"/>
                        </a:lnTo>
                        <a:lnTo>
                          <a:pt x="36" y="961"/>
                        </a:lnTo>
                        <a:lnTo>
                          <a:pt x="28" y="992"/>
                        </a:lnTo>
                        <a:lnTo>
                          <a:pt x="22" y="1023"/>
                        </a:lnTo>
                        <a:lnTo>
                          <a:pt x="17" y="1054"/>
                        </a:lnTo>
                        <a:lnTo>
                          <a:pt x="12" y="1085"/>
                        </a:lnTo>
                        <a:lnTo>
                          <a:pt x="9" y="1117"/>
                        </a:lnTo>
                        <a:lnTo>
                          <a:pt x="5" y="1147"/>
                        </a:lnTo>
                        <a:lnTo>
                          <a:pt x="2" y="1180"/>
                        </a:lnTo>
                        <a:lnTo>
                          <a:pt x="0" y="1212"/>
                        </a:lnTo>
                        <a:lnTo>
                          <a:pt x="0" y="1244"/>
                        </a:lnTo>
                        <a:lnTo>
                          <a:pt x="0" y="1277"/>
                        </a:lnTo>
                        <a:lnTo>
                          <a:pt x="0" y="1309"/>
                        </a:lnTo>
                        <a:lnTo>
                          <a:pt x="0" y="1309"/>
                        </a:lnTo>
                        <a:lnTo>
                          <a:pt x="2" y="1341"/>
                        </a:lnTo>
                        <a:lnTo>
                          <a:pt x="5" y="1374"/>
                        </a:lnTo>
                        <a:lnTo>
                          <a:pt x="7" y="1406"/>
                        </a:lnTo>
                        <a:lnTo>
                          <a:pt x="11" y="1439"/>
                        </a:lnTo>
                        <a:lnTo>
                          <a:pt x="16" y="1469"/>
                        </a:lnTo>
                        <a:lnTo>
                          <a:pt x="22" y="1501"/>
                        </a:lnTo>
                        <a:lnTo>
                          <a:pt x="28" y="1532"/>
                        </a:lnTo>
                        <a:lnTo>
                          <a:pt x="35" y="1563"/>
                        </a:lnTo>
                        <a:lnTo>
                          <a:pt x="43" y="1593"/>
                        </a:lnTo>
                        <a:lnTo>
                          <a:pt x="52" y="1624"/>
                        </a:lnTo>
                        <a:lnTo>
                          <a:pt x="60" y="1653"/>
                        </a:lnTo>
                        <a:lnTo>
                          <a:pt x="70" y="1683"/>
                        </a:lnTo>
                        <a:lnTo>
                          <a:pt x="81" y="1712"/>
                        </a:lnTo>
                        <a:lnTo>
                          <a:pt x="92" y="1741"/>
                        </a:lnTo>
                        <a:lnTo>
                          <a:pt x="105" y="1769"/>
                        </a:lnTo>
                        <a:lnTo>
                          <a:pt x="117" y="1797"/>
                        </a:lnTo>
                        <a:lnTo>
                          <a:pt x="131" y="1825"/>
                        </a:lnTo>
                        <a:lnTo>
                          <a:pt x="144" y="1852"/>
                        </a:lnTo>
                        <a:lnTo>
                          <a:pt x="159" y="1879"/>
                        </a:lnTo>
                        <a:lnTo>
                          <a:pt x="174" y="1906"/>
                        </a:lnTo>
                        <a:lnTo>
                          <a:pt x="207" y="1958"/>
                        </a:lnTo>
                        <a:lnTo>
                          <a:pt x="242" y="2007"/>
                        </a:lnTo>
                        <a:lnTo>
                          <a:pt x="279" y="2056"/>
                        </a:lnTo>
                        <a:lnTo>
                          <a:pt x="317" y="2102"/>
                        </a:lnTo>
                        <a:lnTo>
                          <a:pt x="359" y="2146"/>
                        </a:lnTo>
                        <a:lnTo>
                          <a:pt x="402" y="2190"/>
                        </a:lnTo>
                        <a:lnTo>
                          <a:pt x="448" y="2229"/>
                        </a:lnTo>
                        <a:lnTo>
                          <a:pt x="495" y="2267"/>
                        </a:lnTo>
                        <a:lnTo>
                          <a:pt x="544" y="2303"/>
                        </a:lnTo>
                        <a:lnTo>
                          <a:pt x="594" y="2336"/>
                        </a:lnTo>
                        <a:lnTo>
                          <a:pt x="647" y="2367"/>
                        </a:lnTo>
                        <a:lnTo>
                          <a:pt x="700" y="2396"/>
                        </a:lnTo>
                        <a:lnTo>
                          <a:pt x="729" y="2409"/>
                        </a:lnTo>
                        <a:lnTo>
                          <a:pt x="756" y="2421"/>
                        </a:lnTo>
                        <a:lnTo>
                          <a:pt x="784" y="2434"/>
                        </a:lnTo>
                        <a:lnTo>
                          <a:pt x="813" y="2445"/>
                        </a:lnTo>
                        <a:lnTo>
                          <a:pt x="842" y="2456"/>
                        </a:lnTo>
                        <a:lnTo>
                          <a:pt x="872" y="2466"/>
                        </a:lnTo>
                        <a:lnTo>
                          <a:pt x="902" y="2476"/>
                        </a:lnTo>
                        <a:lnTo>
                          <a:pt x="931" y="2483"/>
                        </a:lnTo>
                        <a:lnTo>
                          <a:pt x="961" y="2492"/>
                        </a:lnTo>
                        <a:lnTo>
                          <a:pt x="992" y="2499"/>
                        </a:lnTo>
                        <a:lnTo>
                          <a:pt x="1022" y="2505"/>
                        </a:lnTo>
                        <a:lnTo>
                          <a:pt x="1053" y="2510"/>
                        </a:lnTo>
                        <a:lnTo>
                          <a:pt x="1084" y="2515"/>
                        </a:lnTo>
                        <a:lnTo>
                          <a:pt x="1116" y="2519"/>
                        </a:lnTo>
                        <a:lnTo>
                          <a:pt x="1147" y="2523"/>
                        </a:lnTo>
                        <a:lnTo>
                          <a:pt x="1179" y="2525"/>
                        </a:lnTo>
                        <a:lnTo>
                          <a:pt x="1211" y="2526"/>
                        </a:lnTo>
                        <a:lnTo>
                          <a:pt x="1243" y="2528"/>
                        </a:lnTo>
                        <a:lnTo>
                          <a:pt x="1276" y="2528"/>
                        </a:lnTo>
                        <a:lnTo>
                          <a:pt x="1309" y="2528"/>
                        </a:lnTo>
                        <a:lnTo>
                          <a:pt x="8539" y="2528"/>
                        </a:lnTo>
                        <a:lnTo>
                          <a:pt x="8539" y="2528"/>
                        </a:lnTo>
                        <a:lnTo>
                          <a:pt x="8571" y="2525"/>
                        </a:lnTo>
                        <a:lnTo>
                          <a:pt x="8603" y="2523"/>
                        </a:lnTo>
                        <a:lnTo>
                          <a:pt x="8635" y="2520"/>
                        </a:lnTo>
                        <a:lnTo>
                          <a:pt x="8667" y="2516"/>
                        </a:lnTo>
                        <a:lnTo>
                          <a:pt x="8700" y="2512"/>
                        </a:lnTo>
                        <a:lnTo>
                          <a:pt x="8730" y="2505"/>
                        </a:lnTo>
                        <a:lnTo>
                          <a:pt x="8761" y="2499"/>
                        </a:lnTo>
                        <a:lnTo>
                          <a:pt x="8792" y="2492"/>
                        </a:lnTo>
                        <a:lnTo>
                          <a:pt x="8823" y="2484"/>
                        </a:lnTo>
                        <a:lnTo>
                          <a:pt x="8852" y="2476"/>
                        </a:lnTo>
                        <a:lnTo>
                          <a:pt x="8883" y="2467"/>
                        </a:lnTo>
                        <a:lnTo>
                          <a:pt x="8913" y="2457"/>
                        </a:lnTo>
                        <a:lnTo>
                          <a:pt x="8941" y="2446"/>
                        </a:lnTo>
                        <a:lnTo>
                          <a:pt x="8971" y="2435"/>
                        </a:lnTo>
                        <a:lnTo>
                          <a:pt x="8999" y="2423"/>
                        </a:lnTo>
                        <a:lnTo>
                          <a:pt x="9026" y="2410"/>
                        </a:lnTo>
                        <a:lnTo>
                          <a:pt x="9055" y="2397"/>
                        </a:lnTo>
                        <a:lnTo>
                          <a:pt x="9082" y="2383"/>
                        </a:lnTo>
                        <a:lnTo>
                          <a:pt x="9109" y="2368"/>
                        </a:lnTo>
                        <a:lnTo>
                          <a:pt x="9135" y="2354"/>
                        </a:lnTo>
                        <a:lnTo>
                          <a:pt x="9187" y="2320"/>
                        </a:lnTo>
                        <a:lnTo>
                          <a:pt x="9237" y="2286"/>
                        </a:lnTo>
                        <a:lnTo>
                          <a:pt x="9285" y="2249"/>
                        </a:lnTo>
                        <a:lnTo>
                          <a:pt x="9332" y="2211"/>
                        </a:lnTo>
                        <a:lnTo>
                          <a:pt x="9377" y="2169"/>
                        </a:lnTo>
                        <a:lnTo>
                          <a:pt x="9419" y="2125"/>
                        </a:lnTo>
                        <a:lnTo>
                          <a:pt x="9459" y="2080"/>
                        </a:lnTo>
                        <a:lnTo>
                          <a:pt x="9497" y="2033"/>
                        </a:lnTo>
                        <a:lnTo>
                          <a:pt x="9533" y="1984"/>
                        </a:lnTo>
                        <a:lnTo>
                          <a:pt x="9566" y="1933"/>
                        </a:lnTo>
                        <a:lnTo>
                          <a:pt x="9597" y="1880"/>
                        </a:lnTo>
                        <a:lnTo>
                          <a:pt x="9626" y="1827"/>
                        </a:lnTo>
                        <a:lnTo>
                          <a:pt x="9639" y="1799"/>
                        </a:lnTo>
                        <a:lnTo>
                          <a:pt x="9652" y="1772"/>
                        </a:lnTo>
                        <a:lnTo>
                          <a:pt x="9664" y="1743"/>
                        </a:lnTo>
                        <a:lnTo>
                          <a:pt x="9675" y="1714"/>
                        </a:lnTo>
                        <a:lnTo>
                          <a:pt x="9686" y="1685"/>
                        </a:lnTo>
                        <a:lnTo>
                          <a:pt x="9696" y="1656"/>
                        </a:lnTo>
                        <a:lnTo>
                          <a:pt x="9705" y="1626"/>
                        </a:lnTo>
                        <a:lnTo>
                          <a:pt x="9713" y="1596"/>
                        </a:lnTo>
                        <a:lnTo>
                          <a:pt x="9721" y="1567"/>
                        </a:lnTo>
                        <a:lnTo>
                          <a:pt x="9728" y="1536"/>
                        </a:lnTo>
                        <a:lnTo>
                          <a:pt x="9734" y="1505"/>
                        </a:lnTo>
                        <a:lnTo>
                          <a:pt x="9740" y="1474"/>
                        </a:lnTo>
                        <a:lnTo>
                          <a:pt x="9745" y="1443"/>
                        </a:lnTo>
                        <a:lnTo>
                          <a:pt x="9749" y="1411"/>
                        </a:lnTo>
                        <a:lnTo>
                          <a:pt x="9753" y="1381"/>
                        </a:lnTo>
                        <a:lnTo>
                          <a:pt x="9755" y="1348"/>
                        </a:lnTo>
                        <a:lnTo>
                          <a:pt x="9756" y="1316"/>
                        </a:lnTo>
                        <a:lnTo>
                          <a:pt x="9758" y="1284"/>
                        </a:lnTo>
                        <a:lnTo>
                          <a:pt x="9758" y="1251"/>
                        </a:lnTo>
                        <a:lnTo>
                          <a:pt x="9756" y="1219"/>
                        </a:lnTo>
                        <a:lnTo>
                          <a:pt x="9756" y="1219"/>
                        </a:lnTo>
                        <a:close/>
                        <a:moveTo>
                          <a:pt x="9416" y="1267"/>
                        </a:moveTo>
                        <a:lnTo>
                          <a:pt x="9416" y="1267"/>
                        </a:lnTo>
                        <a:lnTo>
                          <a:pt x="9384" y="1277"/>
                        </a:lnTo>
                        <a:lnTo>
                          <a:pt x="9384" y="1277"/>
                        </a:lnTo>
                        <a:lnTo>
                          <a:pt x="9351" y="1287"/>
                        </a:lnTo>
                        <a:lnTo>
                          <a:pt x="9351" y="1287"/>
                        </a:lnTo>
                        <a:lnTo>
                          <a:pt x="9347" y="1288"/>
                        </a:lnTo>
                        <a:lnTo>
                          <a:pt x="9346" y="1291"/>
                        </a:lnTo>
                        <a:lnTo>
                          <a:pt x="9343" y="1293"/>
                        </a:lnTo>
                        <a:lnTo>
                          <a:pt x="9343" y="1295"/>
                        </a:lnTo>
                        <a:lnTo>
                          <a:pt x="9343" y="1295"/>
                        </a:lnTo>
                        <a:lnTo>
                          <a:pt x="9342" y="1316"/>
                        </a:lnTo>
                        <a:lnTo>
                          <a:pt x="9342" y="1316"/>
                        </a:lnTo>
                        <a:lnTo>
                          <a:pt x="9341" y="1336"/>
                        </a:lnTo>
                        <a:lnTo>
                          <a:pt x="9341" y="1336"/>
                        </a:lnTo>
                        <a:lnTo>
                          <a:pt x="9341" y="1339"/>
                        </a:lnTo>
                        <a:lnTo>
                          <a:pt x="9342" y="1342"/>
                        </a:lnTo>
                        <a:lnTo>
                          <a:pt x="9345" y="1345"/>
                        </a:lnTo>
                        <a:lnTo>
                          <a:pt x="9347" y="1346"/>
                        </a:lnTo>
                        <a:lnTo>
                          <a:pt x="9347" y="1346"/>
                        </a:lnTo>
                        <a:lnTo>
                          <a:pt x="9379" y="1360"/>
                        </a:lnTo>
                        <a:lnTo>
                          <a:pt x="9379" y="1360"/>
                        </a:lnTo>
                        <a:lnTo>
                          <a:pt x="9410" y="1373"/>
                        </a:lnTo>
                        <a:lnTo>
                          <a:pt x="9410" y="1373"/>
                        </a:lnTo>
                        <a:lnTo>
                          <a:pt x="9412" y="1376"/>
                        </a:lnTo>
                        <a:lnTo>
                          <a:pt x="9415" y="1378"/>
                        </a:lnTo>
                        <a:lnTo>
                          <a:pt x="9416" y="1381"/>
                        </a:lnTo>
                        <a:lnTo>
                          <a:pt x="9416" y="1384"/>
                        </a:lnTo>
                        <a:lnTo>
                          <a:pt x="9414" y="1403"/>
                        </a:lnTo>
                        <a:lnTo>
                          <a:pt x="9411" y="1420"/>
                        </a:lnTo>
                        <a:lnTo>
                          <a:pt x="9411" y="1420"/>
                        </a:lnTo>
                        <a:lnTo>
                          <a:pt x="9410" y="1424"/>
                        </a:lnTo>
                        <a:lnTo>
                          <a:pt x="9407" y="1426"/>
                        </a:lnTo>
                        <a:lnTo>
                          <a:pt x="9405" y="1427"/>
                        </a:lnTo>
                        <a:lnTo>
                          <a:pt x="9401" y="1429"/>
                        </a:lnTo>
                        <a:lnTo>
                          <a:pt x="9401" y="1429"/>
                        </a:lnTo>
                        <a:lnTo>
                          <a:pt x="9368" y="1434"/>
                        </a:lnTo>
                        <a:lnTo>
                          <a:pt x="9368" y="1434"/>
                        </a:lnTo>
                        <a:lnTo>
                          <a:pt x="9333" y="1437"/>
                        </a:lnTo>
                        <a:lnTo>
                          <a:pt x="9333" y="1437"/>
                        </a:lnTo>
                        <a:lnTo>
                          <a:pt x="9330" y="1437"/>
                        </a:lnTo>
                        <a:lnTo>
                          <a:pt x="9327" y="1440"/>
                        </a:lnTo>
                        <a:lnTo>
                          <a:pt x="9326" y="1442"/>
                        </a:lnTo>
                        <a:lnTo>
                          <a:pt x="9325" y="1445"/>
                        </a:lnTo>
                        <a:lnTo>
                          <a:pt x="9325" y="1445"/>
                        </a:lnTo>
                        <a:lnTo>
                          <a:pt x="9324" y="1451"/>
                        </a:lnTo>
                        <a:lnTo>
                          <a:pt x="9324" y="1451"/>
                        </a:lnTo>
                        <a:lnTo>
                          <a:pt x="9320" y="1464"/>
                        </a:lnTo>
                        <a:lnTo>
                          <a:pt x="9320" y="1464"/>
                        </a:lnTo>
                        <a:lnTo>
                          <a:pt x="9315" y="1483"/>
                        </a:lnTo>
                        <a:lnTo>
                          <a:pt x="9315" y="1483"/>
                        </a:lnTo>
                        <a:lnTo>
                          <a:pt x="9315" y="1487"/>
                        </a:lnTo>
                        <a:lnTo>
                          <a:pt x="9316" y="1489"/>
                        </a:lnTo>
                        <a:lnTo>
                          <a:pt x="9317" y="1493"/>
                        </a:lnTo>
                        <a:lnTo>
                          <a:pt x="9320" y="1494"/>
                        </a:lnTo>
                        <a:lnTo>
                          <a:pt x="9320" y="1494"/>
                        </a:lnTo>
                        <a:lnTo>
                          <a:pt x="9348" y="1513"/>
                        </a:lnTo>
                        <a:lnTo>
                          <a:pt x="9348" y="1513"/>
                        </a:lnTo>
                        <a:lnTo>
                          <a:pt x="9377" y="1532"/>
                        </a:lnTo>
                        <a:lnTo>
                          <a:pt x="9377" y="1532"/>
                        </a:lnTo>
                        <a:lnTo>
                          <a:pt x="9379" y="1535"/>
                        </a:lnTo>
                        <a:lnTo>
                          <a:pt x="9380" y="1537"/>
                        </a:lnTo>
                        <a:lnTo>
                          <a:pt x="9382" y="1541"/>
                        </a:lnTo>
                        <a:lnTo>
                          <a:pt x="9380" y="1545"/>
                        </a:lnTo>
                        <a:lnTo>
                          <a:pt x="9380" y="1545"/>
                        </a:lnTo>
                        <a:lnTo>
                          <a:pt x="9375" y="1562"/>
                        </a:lnTo>
                        <a:lnTo>
                          <a:pt x="9375" y="1562"/>
                        </a:lnTo>
                        <a:lnTo>
                          <a:pt x="9369" y="1579"/>
                        </a:lnTo>
                        <a:lnTo>
                          <a:pt x="9369" y="1579"/>
                        </a:lnTo>
                        <a:lnTo>
                          <a:pt x="9368" y="1582"/>
                        </a:lnTo>
                        <a:lnTo>
                          <a:pt x="9365" y="1584"/>
                        </a:lnTo>
                        <a:lnTo>
                          <a:pt x="9362" y="1585"/>
                        </a:lnTo>
                        <a:lnTo>
                          <a:pt x="9359" y="1585"/>
                        </a:lnTo>
                        <a:lnTo>
                          <a:pt x="9359" y="1585"/>
                        </a:lnTo>
                        <a:lnTo>
                          <a:pt x="9325" y="1584"/>
                        </a:lnTo>
                        <a:lnTo>
                          <a:pt x="9325" y="1584"/>
                        </a:lnTo>
                        <a:lnTo>
                          <a:pt x="9290" y="1582"/>
                        </a:lnTo>
                        <a:lnTo>
                          <a:pt x="9290" y="1582"/>
                        </a:lnTo>
                        <a:lnTo>
                          <a:pt x="9287" y="1582"/>
                        </a:lnTo>
                        <a:lnTo>
                          <a:pt x="9284" y="1583"/>
                        </a:lnTo>
                        <a:lnTo>
                          <a:pt x="9282" y="1585"/>
                        </a:lnTo>
                        <a:lnTo>
                          <a:pt x="9280" y="1588"/>
                        </a:lnTo>
                        <a:lnTo>
                          <a:pt x="9280" y="1588"/>
                        </a:lnTo>
                        <a:lnTo>
                          <a:pt x="9272" y="1606"/>
                        </a:lnTo>
                        <a:lnTo>
                          <a:pt x="9272" y="1606"/>
                        </a:lnTo>
                        <a:lnTo>
                          <a:pt x="9264" y="1624"/>
                        </a:lnTo>
                        <a:lnTo>
                          <a:pt x="9264" y="1624"/>
                        </a:lnTo>
                        <a:lnTo>
                          <a:pt x="9263" y="1627"/>
                        </a:lnTo>
                        <a:lnTo>
                          <a:pt x="9263" y="1630"/>
                        </a:lnTo>
                        <a:lnTo>
                          <a:pt x="9264" y="1633"/>
                        </a:lnTo>
                        <a:lnTo>
                          <a:pt x="9267" y="1636"/>
                        </a:lnTo>
                        <a:lnTo>
                          <a:pt x="9267" y="1636"/>
                        </a:lnTo>
                        <a:lnTo>
                          <a:pt x="9291" y="1659"/>
                        </a:lnTo>
                        <a:lnTo>
                          <a:pt x="9291" y="1659"/>
                        </a:lnTo>
                        <a:lnTo>
                          <a:pt x="9316" y="1683"/>
                        </a:lnTo>
                        <a:lnTo>
                          <a:pt x="9316" y="1683"/>
                        </a:lnTo>
                        <a:lnTo>
                          <a:pt x="9319" y="1686"/>
                        </a:lnTo>
                        <a:lnTo>
                          <a:pt x="9319" y="1689"/>
                        </a:lnTo>
                        <a:lnTo>
                          <a:pt x="9319" y="1693"/>
                        </a:lnTo>
                        <a:lnTo>
                          <a:pt x="9319" y="1695"/>
                        </a:lnTo>
                        <a:lnTo>
                          <a:pt x="9309" y="1712"/>
                        </a:lnTo>
                        <a:lnTo>
                          <a:pt x="9309" y="1712"/>
                        </a:lnTo>
                        <a:lnTo>
                          <a:pt x="9305" y="1720"/>
                        </a:lnTo>
                        <a:lnTo>
                          <a:pt x="9305" y="1720"/>
                        </a:lnTo>
                        <a:lnTo>
                          <a:pt x="9301" y="1727"/>
                        </a:lnTo>
                        <a:lnTo>
                          <a:pt x="9301" y="1727"/>
                        </a:lnTo>
                        <a:lnTo>
                          <a:pt x="9299" y="1730"/>
                        </a:lnTo>
                        <a:lnTo>
                          <a:pt x="9295" y="1732"/>
                        </a:lnTo>
                        <a:lnTo>
                          <a:pt x="9293" y="1733"/>
                        </a:lnTo>
                        <a:lnTo>
                          <a:pt x="9289" y="1732"/>
                        </a:lnTo>
                        <a:lnTo>
                          <a:pt x="9289" y="1732"/>
                        </a:lnTo>
                        <a:lnTo>
                          <a:pt x="9256" y="1725"/>
                        </a:lnTo>
                        <a:lnTo>
                          <a:pt x="9256" y="1725"/>
                        </a:lnTo>
                        <a:lnTo>
                          <a:pt x="9222" y="1716"/>
                        </a:lnTo>
                        <a:lnTo>
                          <a:pt x="9222" y="1716"/>
                        </a:lnTo>
                        <a:lnTo>
                          <a:pt x="9220" y="1716"/>
                        </a:lnTo>
                        <a:lnTo>
                          <a:pt x="9216" y="1717"/>
                        </a:lnTo>
                        <a:lnTo>
                          <a:pt x="9214" y="1718"/>
                        </a:lnTo>
                        <a:lnTo>
                          <a:pt x="9211" y="1721"/>
                        </a:lnTo>
                        <a:lnTo>
                          <a:pt x="9211" y="1721"/>
                        </a:lnTo>
                        <a:lnTo>
                          <a:pt x="9200" y="1737"/>
                        </a:lnTo>
                        <a:lnTo>
                          <a:pt x="9200" y="1737"/>
                        </a:lnTo>
                        <a:lnTo>
                          <a:pt x="9193" y="1748"/>
                        </a:lnTo>
                        <a:lnTo>
                          <a:pt x="9193" y="1748"/>
                        </a:lnTo>
                        <a:lnTo>
                          <a:pt x="9189" y="1754"/>
                        </a:lnTo>
                        <a:lnTo>
                          <a:pt x="9189" y="1754"/>
                        </a:lnTo>
                        <a:lnTo>
                          <a:pt x="9188" y="1757"/>
                        </a:lnTo>
                        <a:lnTo>
                          <a:pt x="9188" y="1759"/>
                        </a:lnTo>
                        <a:lnTo>
                          <a:pt x="9188" y="1763"/>
                        </a:lnTo>
                        <a:lnTo>
                          <a:pt x="9189" y="1765"/>
                        </a:lnTo>
                        <a:lnTo>
                          <a:pt x="9189" y="1765"/>
                        </a:lnTo>
                        <a:lnTo>
                          <a:pt x="9210" y="1792"/>
                        </a:lnTo>
                        <a:lnTo>
                          <a:pt x="9210" y="1792"/>
                        </a:lnTo>
                        <a:lnTo>
                          <a:pt x="9230" y="1821"/>
                        </a:lnTo>
                        <a:lnTo>
                          <a:pt x="9230" y="1821"/>
                        </a:lnTo>
                        <a:lnTo>
                          <a:pt x="9232" y="1825"/>
                        </a:lnTo>
                        <a:lnTo>
                          <a:pt x="9232" y="1827"/>
                        </a:lnTo>
                        <a:lnTo>
                          <a:pt x="9231" y="1831"/>
                        </a:lnTo>
                        <a:lnTo>
                          <a:pt x="9230" y="1833"/>
                        </a:lnTo>
                        <a:lnTo>
                          <a:pt x="9208" y="1862"/>
                        </a:lnTo>
                        <a:lnTo>
                          <a:pt x="9208" y="1862"/>
                        </a:lnTo>
                        <a:lnTo>
                          <a:pt x="9205" y="1864"/>
                        </a:lnTo>
                        <a:lnTo>
                          <a:pt x="9201" y="1865"/>
                        </a:lnTo>
                        <a:lnTo>
                          <a:pt x="9198" y="1865"/>
                        </a:lnTo>
                        <a:lnTo>
                          <a:pt x="9195" y="1865"/>
                        </a:lnTo>
                        <a:lnTo>
                          <a:pt x="9195" y="1865"/>
                        </a:lnTo>
                        <a:lnTo>
                          <a:pt x="9163" y="1852"/>
                        </a:lnTo>
                        <a:lnTo>
                          <a:pt x="9163" y="1852"/>
                        </a:lnTo>
                        <a:lnTo>
                          <a:pt x="9132" y="1837"/>
                        </a:lnTo>
                        <a:lnTo>
                          <a:pt x="9132" y="1837"/>
                        </a:lnTo>
                        <a:lnTo>
                          <a:pt x="9129" y="1837"/>
                        </a:lnTo>
                        <a:lnTo>
                          <a:pt x="9126" y="1837"/>
                        </a:lnTo>
                        <a:lnTo>
                          <a:pt x="9123" y="1838"/>
                        </a:lnTo>
                        <a:lnTo>
                          <a:pt x="9120" y="1839"/>
                        </a:lnTo>
                        <a:lnTo>
                          <a:pt x="9120" y="1839"/>
                        </a:lnTo>
                        <a:lnTo>
                          <a:pt x="9106" y="1854"/>
                        </a:lnTo>
                        <a:lnTo>
                          <a:pt x="9106" y="1854"/>
                        </a:lnTo>
                        <a:lnTo>
                          <a:pt x="9093" y="1868"/>
                        </a:lnTo>
                        <a:lnTo>
                          <a:pt x="9093" y="1868"/>
                        </a:lnTo>
                        <a:lnTo>
                          <a:pt x="9090" y="1870"/>
                        </a:lnTo>
                        <a:lnTo>
                          <a:pt x="9090" y="1874"/>
                        </a:lnTo>
                        <a:lnTo>
                          <a:pt x="9090" y="1878"/>
                        </a:lnTo>
                        <a:lnTo>
                          <a:pt x="9092" y="1880"/>
                        </a:lnTo>
                        <a:lnTo>
                          <a:pt x="9092" y="1880"/>
                        </a:lnTo>
                        <a:lnTo>
                          <a:pt x="9106" y="1911"/>
                        </a:lnTo>
                        <a:lnTo>
                          <a:pt x="9106" y="1911"/>
                        </a:lnTo>
                        <a:lnTo>
                          <a:pt x="9121" y="1942"/>
                        </a:lnTo>
                        <a:lnTo>
                          <a:pt x="9121" y="1942"/>
                        </a:lnTo>
                        <a:lnTo>
                          <a:pt x="9123" y="1945"/>
                        </a:lnTo>
                        <a:lnTo>
                          <a:pt x="9123" y="1948"/>
                        </a:lnTo>
                        <a:lnTo>
                          <a:pt x="9121" y="1952"/>
                        </a:lnTo>
                        <a:lnTo>
                          <a:pt x="9119" y="1954"/>
                        </a:lnTo>
                        <a:lnTo>
                          <a:pt x="9119" y="1954"/>
                        </a:lnTo>
                        <a:lnTo>
                          <a:pt x="9111" y="1960"/>
                        </a:lnTo>
                        <a:lnTo>
                          <a:pt x="9111" y="1960"/>
                        </a:lnTo>
                        <a:lnTo>
                          <a:pt x="9105" y="1966"/>
                        </a:lnTo>
                        <a:lnTo>
                          <a:pt x="9092" y="1977"/>
                        </a:lnTo>
                        <a:lnTo>
                          <a:pt x="9092" y="1977"/>
                        </a:lnTo>
                        <a:lnTo>
                          <a:pt x="9089" y="1980"/>
                        </a:lnTo>
                        <a:lnTo>
                          <a:pt x="9086" y="1980"/>
                        </a:lnTo>
                        <a:lnTo>
                          <a:pt x="9082" y="1980"/>
                        </a:lnTo>
                        <a:lnTo>
                          <a:pt x="9079" y="1979"/>
                        </a:lnTo>
                        <a:lnTo>
                          <a:pt x="9079" y="1979"/>
                        </a:lnTo>
                        <a:lnTo>
                          <a:pt x="9051" y="1960"/>
                        </a:lnTo>
                        <a:lnTo>
                          <a:pt x="9051" y="1960"/>
                        </a:lnTo>
                        <a:lnTo>
                          <a:pt x="9021" y="1940"/>
                        </a:lnTo>
                        <a:lnTo>
                          <a:pt x="9021" y="1940"/>
                        </a:lnTo>
                        <a:lnTo>
                          <a:pt x="9019" y="1939"/>
                        </a:lnTo>
                        <a:lnTo>
                          <a:pt x="9016" y="1939"/>
                        </a:lnTo>
                        <a:lnTo>
                          <a:pt x="9013" y="1939"/>
                        </a:lnTo>
                        <a:lnTo>
                          <a:pt x="9010" y="1940"/>
                        </a:lnTo>
                        <a:lnTo>
                          <a:pt x="9010" y="1940"/>
                        </a:lnTo>
                        <a:lnTo>
                          <a:pt x="8994" y="1953"/>
                        </a:lnTo>
                        <a:lnTo>
                          <a:pt x="8994" y="1953"/>
                        </a:lnTo>
                        <a:lnTo>
                          <a:pt x="8978" y="1964"/>
                        </a:lnTo>
                        <a:lnTo>
                          <a:pt x="8978" y="1964"/>
                        </a:lnTo>
                        <a:lnTo>
                          <a:pt x="8976" y="1966"/>
                        </a:lnTo>
                        <a:lnTo>
                          <a:pt x="8975" y="1969"/>
                        </a:lnTo>
                        <a:lnTo>
                          <a:pt x="8973" y="1973"/>
                        </a:lnTo>
                        <a:lnTo>
                          <a:pt x="8975" y="1976"/>
                        </a:lnTo>
                        <a:lnTo>
                          <a:pt x="8975" y="1976"/>
                        </a:lnTo>
                        <a:lnTo>
                          <a:pt x="8984" y="2008"/>
                        </a:lnTo>
                        <a:lnTo>
                          <a:pt x="8984" y="2008"/>
                        </a:lnTo>
                        <a:lnTo>
                          <a:pt x="8993" y="2042"/>
                        </a:lnTo>
                        <a:lnTo>
                          <a:pt x="8993" y="2042"/>
                        </a:lnTo>
                        <a:lnTo>
                          <a:pt x="8994" y="2045"/>
                        </a:lnTo>
                        <a:lnTo>
                          <a:pt x="8993" y="2048"/>
                        </a:lnTo>
                        <a:lnTo>
                          <a:pt x="8992" y="2051"/>
                        </a:lnTo>
                        <a:lnTo>
                          <a:pt x="8989" y="2054"/>
                        </a:lnTo>
                        <a:lnTo>
                          <a:pt x="8989" y="2054"/>
                        </a:lnTo>
                        <a:lnTo>
                          <a:pt x="8973" y="2063"/>
                        </a:lnTo>
                        <a:lnTo>
                          <a:pt x="8973" y="2063"/>
                        </a:lnTo>
                        <a:lnTo>
                          <a:pt x="8957" y="2072"/>
                        </a:lnTo>
                        <a:lnTo>
                          <a:pt x="8957" y="2072"/>
                        </a:lnTo>
                        <a:lnTo>
                          <a:pt x="8955" y="2074"/>
                        </a:lnTo>
                        <a:lnTo>
                          <a:pt x="8951" y="2074"/>
                        </a:lnTo>
                        <a:lnTo>
                          <a:pt x="8949" y="2072"/>
                        </a:lnTo>
                        <a:lnTo>
                          <a:pt x="8945" y="2071"/>
                        </a:lnTo>
                        <a:lnTo>
                          <a:pt x="8945" y="2071"/>
                        </a:lnTo>
                        <a:lnTo>
                          <a:pt x="8920" y="2048"/>
                        </a:lnTo>
                        <a:lnTo>
                          <a:pt x="8920" y="2048"/>
                        </a:lnTo>
                        <a:lnTo>
                          <a:pt x="8896" y="2023"/>
                        </a:lnTo>
                        <a:lnTo>
                          <a:pt x="8896" y="2023"/>
                        </a:lnTo>
                        <a:lnTo>
                          <a:pt x="8893" y="2022"/>
                        </a:lnTo>
                        <a:lnTo>
                          <a:pt x="8891" y="2021"/>
                        </a:lnTo>
                        <a:lnTo>
                          <a:pt x="8887" y="2021"/>
                        </a:lnTo>
                        <a:lnTo>
                          <a:pt x="8884" y="2022"/>
                        </a:lnTo>
                        <a:lnTo>
                          <a:pt x="8849" y="2039"/>
                        </a:lnTo>
                        <a:lnTo>
                          <a:pt x="8849" y="2039"/>
                        </a:lnTo>
                        <a:lnTo>
                          <a:pt x="8846" y="2040"/>
                        </a:lnTo>
                        <a:lnTo>
                          <a:pt x="8844" y="2043"/>
                        </a:lnTo>
                        <a:lnTo>
                          <a:pt x="8843" y="2047"/>
                        </a:lnTo>
                        <a:lnTo>
                          <a:pt x="8843" y="2049"/>
                        </a:lnTo>
                        <a:lnTo>
                          <a:pt x="8843" y="2049"/>
                        </a:lnTo>
                        <a:lnTo>
                          <a:pt x="8846" y="2084"/>
                        </a:lnTo>
                        <a:lnTo>
                          <a:pt x="8846" y="2084"/>
                        </a:lnTo>
                        <a:lnTo>
                          <a:pt x="8850" y="2118"/>
                        </a:lnTo>
                        <a:lnTo>
                          <a:pt x="8850" y="2118"/>
                        </a:lnTo>
                        <a:lnTo>
                          <a:pt x="8850" y="2121"/>
                        </a:lnTo>
                        <a:lnTo>
                          <a:pt x="8849" y="2124"/>
                        </a:lnTo>
                        <a:lnTo>
                          <a:pt x="8846" y="2127"/>
                        </a:lnTo>
                        <a:lnTo>
                          <a:pt x="8844" y="2129"/>
                        </a:lnTo>
                        <a:lnTo>
                          <a:pt x="8825" y="2135"/>
                        </a:lnTo>
                        <a:lnTo>
                          <a:pt x="8809" y="2142"/>
                        </a:lnTo>
                        <a:lnTo>
                          <a:pt x="8809" y="2142"/>
                        </a:lnTo>
                        <a:lnTo>
                          <a:pt x="8807" y="2143"/>
                        </a:lnTo>
                        <a:lnTo>
                          <a:pt x="8803" y="2142"/>
                        </a:lnTo>
                        <a:lnTo>
                          <a:pt x="8799" y="2140"/>
                        </a:lnTo>
                        <a:lnTo>
                          <a:pt x="8797" y="2138"/>
                        </a:lnTo>
                        <a:lnTo>
                          <a:pt x="8797" y="2138"/>
                        </a:lnTo>
                        <a:lnTo>
                          <a:pt x="8777" y="2111"/>
                        </a:lnTo>
                        <a:lnTo>
                          <a:pt x="8777" y="2111"/>
                        </a:lnTo>
                        <a:lnTo>
                          <a:pt x="8756" y="2082"/>
                        </a:lnTo>
                        <a:lnTo>
                          <a:pt x="8756" y="2082"/>
                        </a:lnTo>
                        <a:lnTo>
                          <a:pt x="8755" y="2080"/>
                        </a:lnTo>
                        <a:lnTo>
                          <a:pt x="8751" y="2079"/>
                        </a:lnTo>
                        <a:lnTo>
                          <a:pt x="8749" y="2079"/>
                        </a:lnTo>
                        <a:lnTo>
                          <a:pt x="8745" y="2079"/>
                        </a:lnTo>
                        <a:lnTo>
                          <a:pt x="8745" y="2079"/>
                        </a:lnTo>
                        <a:lnTo>
                          <a:pt x="8740" y="2080"/>
                        </a:lnTo>
                        <a:lnTo>
                          <a:pt x="8740" y="2080"/>
                        </a:lnTo>
                        <a:lnTo>
                          <a:pt x="8727" y="2085"/>
                        </a:lnTo>
                        <a:lnTo>
                          <a:pt x="8727" y="2085"/>
                        </a:lnTo>
                        <a:lnTo>
                          <a:pt x="8707" y="2090"/>
                        </a:lnTo>
                        <a:lnTo>
                          <a:pt x="8707" y="2090"/>
                        </a:lnTo>
                        <a:lnTo>
                          <a:pt x="8704" y="2091"/>
                        </a:lnTo>
                        <a:lnTo>
                          <a:pt x="8702" y="2093"/>
                        </a:lnTo>
                        <a:lnTo>
                          <a:pt x="8701" y="2096"/>
                        </a:lnTo>
                        <a:lnTo>
                          <a:pt x="8700" y="2098"/>
                        </a:lnTo>
                        <a:lnTo>
                          <a:pt x="8700" y="2098"/>
                        </a:lnTo>
                        <a:lnTo>
                          <a:pt x="8698" y="2133"/>
                        </a:lnTo>
                        <a:lnTo>
                          <a:pt x="8698" y="2133"/>
                        </a:lnTo>
                        <a:lnTo>
                          <a:pt x="8695" y="2167"/>
                        </a:lnTo>
                        <a:lnTo>
                          <a:pt x="8695" y="2167"/>
                        </a:lnTo>
                        <a:lnTo>
                          <a:pt x="8695" y="2171"/>
                        </a:lnTo>
                        <a:lnTo>
                          <a:pt x="8692" y="2174"/>
                        </a:lnTo>
                        <a:lnTo>
                          <a:pt x="8690" y="2176"/>
                        </a:lnTo>
                        <a:lnTo>
                          <a:pt x="8687" y="2177"/>
                        </a:lnTo>
                        <a:lnTo>
                          <a:pt x="8687" y="2177"/>
                        </a:lnTo>
                        <a:lnTo>
                          <a:pt x="8669" y="2181"/>
                        </a:lnTo>
                        <a:lnTo>
                          <a:pt x="8669" y="2181"/>
                        </a:lnTo>
                        <a:lnTo>
                          <a:pt x="8651" y="2183"/>
                        </a:lnTo>
                        <a:lnTo>
                          <a:pt x="8651" y="2183"/>
                        </a:lnTo>
                        <a:lnTo>
                          <a:pt x="8648" y="2183"/>
                        </a:lnTo>
                        <a:lnTo>
                          <a:pt x="8644" y="2182"/>
                        </a:lnTo>
                        <a:lnTo>
                          <a:pt x="8642" y="2181"/>
                        </a:lnTo>
                        <a:lnTo>
                          <a:pt x="8640" y="2179"/>
                        </a:lnTo>
                        <a:lnTo>
                          <a:pt x="8640" y="2179"/>
                        </a:lnTo>
                        <a:lnTo>
                          <a:pt x="8624" y="2148"/>
                        </a:lnTo>
                        <a:lnTo>
                          <a:pt x="8624" y="2148"/>
                        </a:lnTo>
                        <a:lnTo>
                          <a:pt x="8609" y="2117"/>
                        </a:lnTo>
                        <a:lnTo>
                          <a:pt x="8609" y="2117"/>
                        </a:lnTo>
                        <a:lnTo>
                          <a:pt x="8608" y="2114"/>
                        </a:lnTo>
                        <a:lnTo>
                          <a:pt x="8606" y="2112"/>
                        </a:lnTo>
                        <a:lnTo>
                          <a:pt x="8602" y="2111"/>
                        </a:lnTo>
                        <a:lnTo>
                          <a:pt x="8600" y="2111"/>
                        </a:lnTo>
                        <a:lnTo>
                          <a:pt x="8600" y="2111"/>
                        </a:lnTo>
                        <a:lnTo>
                          <a:pt x="8580" y="2113"/>
                        </a:lnTo>
                        <a:lnTo>
                          <a:pt x="8580" y="2113"/>
                        </a:lnTo>
                        <a:lnTo>
                          <a:pt x="8566" y="2114"/>
                        </a:lnTo>
                        <a:lnTo>
                          <a:pt x="8566" y="2114"/>
                        </a:lnTo>
                        <a:lnTo>
                          <a:pt x="8560" y="2114"/>
                        </a:lnTo>
                        <a:lnTo>
                          <a:pt x="8560" y="2114"/>
                        </a:lnTo>
                        <a:lnTo>
                          <a:pt x="8556" y="2116"/>
                        </a:lnTo>
                        <a:lnTo>
                          <a:pt x="8554" y="2117"/>
                        </a:lnTo>
                        <a:lnTo>
                          <a:pt x="8553" y="2119"/>
                        </a:lnTo>
                        <a:lnTo>
                          <a:pt x="8552" y="2123"/>
                        </a:lnTo>
                        <a:lnTo>
                          <a:pt x="8552" y="2123"/>
                        </a:lnTo>
                        <a:lnTo>
                          <a:pt x="8543" y="2156"/>
                        </a:lnTo>
                        <a:lnTo>
                          <a:pt x="8543" y="2156"/>
                        </a:lnTo>
                        <a:lnTo>
                          <a:pt x="8534" y="2190"/>
                        </a:lnTo>
                        <a:lnTo>
                          <a:pt x="8534" y="2190"/>
                        </a:lnTo>
                        <a:lnTo>
                          <a:pt x="8532" y="2192"/>
                        </a:lnTo>
                        <a:lnTo>
                          <a:pt x="8529" y="2195"/>
                        </a:lnTo>
                        <a:lnTo>
                          <a:pt x="8527" y="2197"/>
                        </a:lnTo>
                        <a:lnTo>
                          <a:pt x="8523" y="2197"/>
                        </a:lnTo>
                        <a:lnTo>
                          <a:pt x="8506" y="2197"/>
                        </a:lnTo>
                        <a:lnTo>
                          <a:pt x="8489" y="2197"/>
                        </a:lnTo>
                        <a:lnTo>
                          <a:pt x="8489" y="2197"/>
                        </a:lnTo>
                        <a:lnTo>
                          <a:pt x="8486" y="2197"/>
                        </a:lnTo>
                        <a:lnTo>
                          <a:pt x="8482" y="2196"/>
                        </a:lnTo>
                        <a:lnTo>
                          <a:pt x="8480" y="2193"/>
                        </a:lnTo>
                        <a:lnTo>
                          <a:pt x="8479" y="2190"/>
                        </a:lnTo>
                        <a:lnTo>
                          <a:pt x="8457" y="2124"/>
                        </a:lnTo>
                        <a:lnTo>
                          <a:pt x="8457" y="2124"/>
                        </a:lnTo>
                        <a:lnTo>
                          <a:pt x="8455" y="2122"/>
                        </a:lnTo>
                        <a:lnTo>
                          <a:pt x="8453" y="2119"/>
                        </a:lnTo>
                        <a:lnTo>
                          <a:pt x="8450" y="2118"/>
                        </a:lnTo>
                        <a:lnTo>
                          <a:pt x="8447" y="2117"/>
                        </a:lnTo>
                        <a:lnTo>
                          <a:pt x="8406" y="2117"/>
                        </a:lnTo>
                        <a:lnTo>
                          <a:pt x="8406" y="2117"/>
                        </a:lnTo>
                        <a:lnTo>
                          <a:pt x="8402" y="2118"/>
                        </a:lnTo>
                        <a:lnTo>
                          <a:pt x="8400" y="2119"/>
                        </a:lnTo>
                        <a:lnTo>
                          <a:pt x="8397" y="2122"/>
                        </a:lnTo>
                        <a:lnTo>
                          <a:pt x="8396" y="2124"/>
                        </a:lnTo>
                        <a:lnTo>
                          <a:pt x="8376" y="2190"/>
                        </a:lnTo>
                        <a:lnTo>
                          <a:pt x="8376" y="2190"/>
                        </a:lnTo>
                        <a:lnTo>
                          <a:pt x="8375" y="2193"/>
                        </a:lnTo>
                        <a:lnTo>
                          <a:pt x="8373" y="2196"/>
                        </a:lnTo>
                        <a:lnTo>
                          <a:pt x="8370" y="2197"/>
                        </a:lnTo>
                        <a:lnTo>
                          <a:pt x="8367" y="2197"/>
                        </a:lnTo>
                        <a:lnTo>
                          <a:pt x="8332" y="2197"/>
                        </a:lnTo>
                        <a:lnTo>
                          <a:pt x="8332" y="2197"/>
                        </a:lnTo>
                        <a:lnTo>
                          <a:pt x="8328" y="2197"/>
                        </a:lnTo>
                        <a:lnTo>
                          <a:pt x="8326" y="2196"/>
                        </a:lnTo>
                        <a:lnTo>
                          <a:pt x="8323" y="2193"/>
                        </a:lnTo>
                        <a:lnTo>
                          <a:pt x="8322" y="2190"/>
                        </a:lnTo>
                        <a:lnTo>
                          <a:pt x="8300" y="2124"/>
                        </a:lnTo>
                        <a:lnTo>
                          <a:pt x="8300" y="2124"/>
                        </a:lnTo>
                        <a:lnTo>
                          <a:pt x="8299" y="2122"/>
                        </a:lnTo>
                        <a:lnTo>
                          <a:pt x="8296" y="2119"/>
                        </a:lnTo>
                        <a:lnTo>
                          <a:pt x="8294" y="2118"/>
                        </a:lnTo>
                        <a:lnTo>
                          <a:pt x="8290" y="2117"/>
                        </a:lnTo>
                        <a:lnTo>
                          <a:pt x="8248" y="2117"/>
                        </a:lnTo>
                        <a:lnTo>
                          <a:pt x="8248" y="2117"/>
                        </a:lnTo>
                        <a:lnTo>
                          <a:pt x="8246" y="2118"/>
                        </a:lnTo>
                        <a:lnTo>
                          <a:pt x="8242" y="2119"/>
                        </a:lnTo>
                        <a:lnTo>
                          <a:pt x="8239" y="2122"/>
                        </a:lnTo>
                        <a:lnTo>
                          <a:pt x="8238" y="2124"/>
                        </a:lnTo>
                        <a:lnTo>
                          <a:pt x="8220" y="2190"/>
                        </a:lnTo>
                        <a:lnTo>
                          <a:pt x="8220" y="2190"/>
                        </a:lnTo>
                        <a:lnTo>
                          <a:pt x="8217" y="2193"/>
                        </a:lnTo>
                        <a:lnTo>
                          <a:pt x="8216" y="2196"/>
                        </a:lnTo>
                        <a:lnTo>
                          <a:pt x="8212" y="2197"/>
                        </a:lnTo>
                        <a:lnTo>
                          <a:pt x="8210" y="2197"/>
                        </a:lnTo>
                        <a:lnTo>
                          <a:pt x="8191" y="2197"/>
                        </a:lnTo>
                        <a:lnTo>
                          <a:pt x="8175" y="2197"/>
                        </a:lnTo>
                        <a:lnTo>
                          <a:pt x="8175" y="2197"/>
                        </a:lnTo>
                        <a:lnTo>
                          <a:pt x="8172" y="2197"/>
                        </a:lnTo>
                        <a:lnTo>
                          <a:pt x="8169" y="2196"/>
                        </a:lnTo>
                        <a:lnTo>
                          <a:pt x="8167" y="2193"/>
                        </a:lnTo>
                        <a:lnTo>
                          <a:pt x="8165" y="2190"/>
                        </a:lnTo>
                        <a:lnTo>
                          <a:pt x="8143" y="2124"/>
                        </a:lnTo>
                        <a:lnTo>
                          <a:pt x="8143" y="2124"/>
                        </a:lnTo>
                        <a:lnTo>
                          <a:pt x="8142" y="2122"/>
                        </a:lnTo>
                        <a:lnTo>
                          <a:pt x="8140" y="2119"/>
                        </a:lnTo>
                        <a:lnTo>
                          <a:pt x="8136" y="2118"/>
                        </a:lnTo>
                        <a:lnTo>
                          <a:pt x="8133" y="2117"/>
                        </a:lnTo>
                        <a:lnTo>
                          <a:pt x="8092" y="2117"/>
                        </a:lnTo>
                        <a:lnTo>
                          <a:pt x="8092" y="2117"/>
                        </a:lnTo>
                        <a:lnTo>
                          <a:pt x="8088" y="2118"/>
                        </a:lnTo>
                        <a:lnTo>
                          <a:pt x="8085" y="2119"/>
                        </a:lnTo>
                        <a:lnTo>
                          <a:pt x="8083" y="2122"/>
                        </a:lnTo>
                        <a:lnTo>
                          <a:pt x="8082" y="2124"/>
                        </a:lnTo>
                        <a:lnTo>
                          <a:pt x="8062" y="2190"/>
                        </a:lnTo>
                        <a:lnTo>
                          <a:pt x="8062" y="2190"/>
                        </a:lnTo>
                        <a:lnTo>
                          <a:pt x="8061" y="2193"/>
                        </a:lnTo>
                        <a:lnTo>
                          <a:pt x="8058" y="2196"/>
                        </a:lnTo>
                        <a:lnTo>
                          <a:pt x="8056" y="2197"/>
                        </a:lnTo>
                        <a:lnTo>
                          <a:pt x="8052" y="2197"/>
                        </a:lnTo>
                        <a:lnTo>
                          <a:pt x="8018" y="2197"/>
                        </a:lnTo>
                        <a:lnTo>
                          <a:pt x="8018" y="2197"/>
                        </a:lnTo>
                        <a:lnTo>
                          <a:pt x="8015" y="2197"/>
                        </a:lnTo>
                        <a:lnTo>
                          <a:pt x="8011" y="2196"/>
                        </a:lnTo>
                        <a:lnTo>
                          <a:pt x="8009" y="2193"/>
                        </a:lnTo>
                        <a:lnTo>
                          <a:pt x="8008" y="2190"/>
                        </a:lnTo>
                        <a:lnTo>
                          <a:pt x="7987" y="2124"/>
                        </a:lnTo>
                        <a:lnTo>
                          <a:pt x="7987" y="2124"/>
                        </a:lnTo>
                        <a:lnTo>
                          <a:pt x="7984" y="2122"/>
                        </a:lnTo>
                        <a:lnTo>
                          <a:pt x="7982" y="2119"/>
                        </a:lnTo>
                        <a:lnTo>
                          <a:pt x="7979" y="2118"/>
                        </a:lnTo>
                        <a:lnTo>
                          <a:pt x="7977" y="2117"/>
                        </a:lnTo>
                        <a:lnTo>
                          <a:pt x="7935" y="2117"/>
                        </a:lnTo>
                        <a:lnTo>
                          <a:pt x="7935" y="2117"/>
                        </a:lnTo>
                        <a:lnTo>
                          <a:pt x="7931" y="2118"/>
                        </a:lnTo>
                        <a:lnTo>
                          <a:pt x="7929" y="2119"/>
                        </a:lnTo>
                        <a:lnTo>
                          <a:pt x="7926" y="2122"/>
                        </a:lnTo>
                        <a:lnTo>
                          <a:pt x="7925" y="2124"/>
                        </a:lnTo>
                        <a:lnTo>
                          <a:pt x="7905" y="2190"/>
                        </a:lnTo>
                        <a:lnTo>
                          <a:pt x="7905" y="2190"/>
                        </a:lnTo>
                        <a:lnTo>
                          <a:pt x="7904" y="2193"/>
                        </a:lnTo>
                        <a:lnTo>
                          <a:pt x="7902" y="2196"/>
                        </a:lnTo>
                        <a:lnTo>
                          <a:pt x="7899" y="2197"/>
                        </a:lnTo>
                        <a:lnTo>
                          <a:pt x="7895" y="2197"/>
                        </a:lnTo>
                        <a:lnTo>
                          <a:pt x="7877" y="2197"/>
                        </a:lnTo>
                        <a:lnTo>
                          <a:pt x="7861" y="2197"/>
                        </a:lnTo>
                        <a:lnTo>
                          <a:pt x="7861" y="2197"/>
                        </a:lnTo>
                        <a:lnTo>
                          <a:pt x="7858" y="2197"/>
                        </a:lnTo>
                        <a:lnTo>
                          <a:pt x="7855" y="2196"/>
                        </a:lnTo>
                        <a:lnTo>
                          <a:pt x="7852" y="2193"/>
                        </a:lnTo>
                        <a:lnTo>
                          <a:pt x="7851" y="2190"/>
                        </a:lnTo>
                        <a:lnTo>
                          <a:pt x="7829" y="2124"/>
                        </a:lnTo>
                        <a:lnTo>
                          <a:pt x="7829" y="2124"/>
                        </a:lnTo>
                        <a:lnTo>
                          <a:pt x="7828" y="2122"/>
                        </a:lnTo>
                        <a:lnTo>
                          <a:pt x="7825" y="2119"/>
                        </a:lnTo>
                        <a:lnTo>
                          <a:pt x="7823" y="2118"/>
                        </a:lnTo>
                        <a:lnTo>
                          <a:pt x="7819" y="2117"/>
                        </a:lnTo>
                        <a:lnTo>
                          <a:pt x="7777" y="2117"/>
                        </a:lnTo>
                        <a:lnTo>
                          <a:pt x="7777" y="2117"/>
                        </a:lnTo>
                        <a:lnTo>
                          <a:pt x="7775" y="2118"/>
                        </a:lnTo>
                        <a:lnTo>
                          <a:pt x="7772" y="2119"/>
                        </a:lnTo>
                        <a:lnTo>
                          <a:pt x="7770" y="2122"/>
                        </a:lnTo>
                        <a:lnTo>
                          <a:pt x="7768" y="2124"/>
                        </a:lnTo>
                        <a:lnTo>
                          <a:pt x="7749" y="2190"/>
                        </a:lnTo>
                        <a:lnTo>
                          <a:pt x="7749" y="2190"/>
                        </a:lnTo>
                        <a:lnTo>
                          <a:pt x="7747" y="2193"/>
                        </a:lnTo>
                        <a:lnTo>
                          <a:pt x="7745" y="2196"/>
                        </a:lnTo>
                        <a:lnTo>
                          <a:pt x="7741" y="2197"/>
                        </a:lnTo>
                        <a:lnTo>
                          <a:pt x="7739" y="2197"/>
                        </a:lnTo>
                        <a:lnTo>
                          <a:pt x="7704" y="2197"/>
                        </a:lnTo>
                        <a:lnTo>
                          <a:pt x="7704" y="2197"/>
                        </a:lnTo>
                        <a:lnTo>
                          <a:pt x="7701" y="2197"/>
                        </a:lnTo>
                        <a:lnTo>
                          <a:pt x="7698" y="2196"/>
                        </a:lnTo>
                        <a:lnTo>
                          <a:pt x="7696" y="2193"/>
                        </a:lnTo>
                        <a:lnTo>
                          <a:pt x="7694" y="2190"/>
                        </a:lnTo>
                        <a:lnTo>
                          <a:pt x="7672" y="2124"/>
                        </a:lnTo>
                        <a:lnTo>
                          <a:pt x="7672" y="2124"/>
                        </a:lnTo>
                        <a:lnTo>
                          <a:pt x="7671" y="2122"/>
                        </a:lnTo>
                        <a:lnTo>
                          <a:pt x="7668" y="2119"/>
                        </a:lnTo>
                        <a:lnTo>
                          <a:pt x="7666" y="2118"/>
                        </a:lnTo>
                        <a:lnTo>
                          <a:pt x="7662" y="2117"/>
                        </a:lnTo>
                        <a:lnTo>
                          <a:pt x="7620" y="2117"/>
                        </a:lnTo>
                        <a:lnTo>
                          <a:pt x="7620" y="2117"/>
                        </a:lnTo>
                        <a:lnTo>
                          <a:pt x="7618" y="2118"/>
                        </a:lnTo>
                        <a:lnTo>
                          <a:pt x="7614" y="2119"/>
                        </a:lnTo>
                        <a:lnTo>
                          <a:pt x="7612" y="2122"/>
                        </a:lnTo>
                        <a:lnTo>
                          <a:pt x="7611" y="2124"/>
                        </a:lnTo>
                        <a:lnTo>
                          <a:pt x="7592" y="2190"/>
                        </a:lnTo>
                        <a:lnTo>
                          <a:pt x="7592" y="2190"/>
                        </a:lnTo>
                        <a:lnTo>
                          <a:pt x="7590" y="2193"/>
                        </a:lnTo>
                        <a:lnTo>
                          <a:pt x="7588" y="2196"/>
                        </a:lnTo>
                        <a:lnTo>
                          <a:pt x="7585" y="2197"/>
                        </a:lnTo>
                        <a:lnTo>
                          <a:pt x="7582" y="2197"/>
                        </a:lnTo>
                        <a:lnTo>
                          <a:pt x="7564" y="2197"/>
                        </a:lnTo>
                        <a:lnTo>
                          <a:pt x="7548" y="2197"/>
                        </a:lnTo>
                        <a:lnTo>
                          <a:pt x="7548" y="2197"/>
                        </a:lnTo>
                        <a:lnTo>
                          <a:pt x="7544" y="2197"/>
                        </a:lnTo>
                        <a:lnTo>
                          <a:pt x="7541" y="2196"/>
                        </a:lnTo>
                        <a:lnTo>
                          <a:pt x="7539" y="2193"/>
                        </a:lnTo>
                        <a:lnTo>
                          <a:pt x="7537" y="2190"/>
                        </a:lnTo>
                        <a:lnTo>
                          <a:pt x="7516" y="2124"/>
                        </a:lnTo>
                        <a:lnTo>
                          <a:pt x="7516" y="2124"/>
                        </a:lnTo>
                        <a:lnTo>
                          <a:pt x="7514" y="2122"/>
                        </a:lnTo>
                        <a:lnTo>
                          <a:pt x="7512" y="2119"/>
                        </a:lnTo>
                        <a:lnTo>
                          <a:pt x="7508" y="2118"/>
                        </a:lnTo>
                        <a:lnTo>
                          <a:pt x="7506" y="2117"/>
                        </a:lnTo>
                        <a:lnTo>
                          <a:pt x="7464" y="2117"/>
                        </a:lnTo>
                        <a:lnTo>
                          <a:pt x="7464" y="2117"/>
                        </a:lnTo>
                        <a:lnTo>
                          <a:pt x="7460" y="2118"/>
                        </a:lnTo>
                        <a:lnTo>
                          <a:pt x="7458" y="2119"/>
                        </a:lnTo>
                        <a:lnTo>
                          <a:pt x="7455" y="2122"/>
                        </a:lnTo>
                        <a:lnTo>
                          <a:pt x="7454" y="2124"/>
                        </a:lnTo>
                        <a:lnTo>
                          <a:pt x="7434" y="2190"/>
                        </a:lnTo>
                        <a:lnTo>
                          <a:pt x="7434" y="2190"/>
                        </a:lnTo>
                        <a:lnTo>
                          <a:pt x="7433" y="2193"/>
                        </a:lnTo>
                        <a:lnTo>
                          <a:pt x="7430" y="2196"/>
                        </a:lnTo>
                        <a:lnTo>
                          <a:pt x="7428" y="2197"/>
                        </a:lnTo>
                        <a:lnTo>
                          <a:pt x="7424" y="2197"/>
                        </a:lnTo>
                        <a:lnTo>
                          <a:pt x="7390" y="2197"/>
                        </a:lnTo>
                        <a:lnTo>
                          <a:pt x="7390" y="2197"/>
                        </a:lnTo>
                        <a:lnTo>
                          <a:pt x="7387" y="2197"/>
                        </a:lnTo>
                        <a:lnTo>
                          <a:pt x="7384" y="2196"/>
                        </a:lnTo>
                        <a:lnTo>
                          <a:pt x="7381" y="2193"/>
                        </a:lnTo>
                        <a:lnTo>
                          <a:pt x="7380" y="2190"/>
                        </a:lnTo>
                        <a:lnTo>
                          <a:pt x="7359" y="2124"/>
                        </a:lnTo>
                        <a:lnTo>
                          <a:pt x="7359" y="2124"/>
                        </a:lnTo>
                        <a:lnTo>
                          <a:pt x="7356" y="2122"/>
                        </a:lnTo>
                        <a:lnTo>
                          <a:pt x="7354" y="2119"/>
                        </a:lnTo>
                        <a:lnTo>
                          <a:pt x="7352" y="2118"/>
                        </a:lnTo>
                        <a:lnTo>
                          <a:pt x="7348" y="2117"/>
                        </a:lnTo>
                        <a:lnTo>
                          <a:pt x="7307" y="2117"/>
                        </a:lnTo>
                        <a:lnTo>
                          <a:pt x="7307" y="2117"/>
                        </a:lnTo>
                        <a:lnTo>
                          <a:pt x="7303" y="2118"/>
                        </a:lnTo>
                        <a:lnTo>
                          <a:pt x="7301" y="2119"/>
                        </a:lnTo>
                        <a:lnTo>
                          <a:pt x="7299" y="2122"/>
                        </a:lnTo>
                        <a:lnTo>
                          <a:pt x="7297" y="2124"/>
                        </a:lnTo>
                        <a:lnTo>
                          <a:pt x="7278" y="2190"/>
                        </a:lnTo>
                        <a:lnTo>
                          <a:pt x="7278" y="2190"/>
                        </a:lnTo>
                        <a:lnTo>
                          <a:pt x="7276" y="2193"/>
                        </a:lnTo>
                        <a:lnTo>
                          <a:pt x="7274" y="2196"/>
                        </a:lnTo>
                        <a:lnTo>
                          <a:pt x="7271" y="2197"/>
                        </a:lnTo>
                        <a:lnTo>
                          <a:pt x="7268" y="2197"/>
                        </a:lnTo>
                        <a:lnTo>
                          <a:pt x="7249" y="2197"/>
                        </a:lnTo>
                        <a:lnTo>
                          <a:pt x="7233" y="2197"/>
                        </a:lnTo>
                        <a:lnTo>
                          <a:pt x="7233" y="2197"/>
                        </a:lnTo>
                        <a:lnTo>
                          <a:pt x="7229" y="2197"/>
                        </a:lnTo>
                        <a:lnTo>
                          <a:pt x="7227" y="2196"/>
                        </a:lnTo>
                        <a:lnTo>
                          <a:pt x="7225" y="2193"/>
                        </a:lnTo>
                        <a:lnTo>
                          <a:pt x="7223" y="2190"/>
                        </a:lnTo>
                        <a:lnTo>
                          <a:pt x="7201" y="2124"/>
                        </a:lnTo>
                        <a:lnTo>
                          <a:pt x="7201" y="2124"/>
                        </a:lnTo>
                        <a:lnTo>
                          <a:pt x="7200" y="2122"/>
                        </a:lnTo>
                        <a:lnTo>
                          <a:pt x="7197" y="2119"/>
                        </a:lnTo>
                        <a:lnTo>
                          <a:pt x="7195" y="2118"/>
                        </a:lnTo>
                        <a:lnTo>
                          <a:pt x="7191" y="2117"/>
                        </a:lnTo>
                        <a:lnTo>
                          <a:pt x="7149" y="2117"/>
                        </a:lnTo>
                        <a:lnTo>
                          <a:pt x="7149" y="2117"/>
                        </a:lnTo>
                        <a:lnTo>
                          <a:pt x="7147" y="2118"/>
                        </a:lnTo>
                        <a:lnTo>
                          <a:pt x="7143" y="2119"/>
                        </a:lnTo>
                        <a:lnTo>
                          <a:pt x="7142" y="2122"/>
                        </a:lnTo>
                        <a:lnTo>
                          <a:pt x="7139" y="2124"/>
                        </a:lnTo>
                        <a:lnTo>
                          <a:pt x="7121" y="2190"/>
                        </a:lnTo>
                        <a:lnTo>
                          <a:pt x="7121" y="2190"/>
                        </a:lnTo>
                        <a:lnTo>
                          <a:pt x="7120" y="2193"/>
                        </a:lnTo>
                        <a:lnTo>
                          <a:pt x="7117" y="2196"/>
                        </a:lnTo>
                        <a:lnTo>
                          <a:pt x="7114" y="2197"/>
                        </a:lnTo>
                        <a:lnTo>
                          <a:pt x="7111" y="2197"/>
                        </a:lnTo>
                        <a:lnTo>
                          <a:pt x="7077" y="2197"/>
                        </a:lnTo>
                        <a:lnTo>
                          <a:pt x="7077" y="2197"/>
                        </a:lnTo>
                        <a:lnTo>
                          <a:pt x="7073" y="2197"/>
                        </a:lnTo>
                        <a:lnTo>
                          <a:pt x="7070" y="2196"/>
                        </a:lnTo>
                        <a:lnTo>
                          <a:pt x="7068" y="2193"/>
                        </a:lnTo>
                        <a:lnTo>
                          <a:pt x="7067" y="2190"/>
                        </a:lnTo>
                        <a:lnTo>
                          <a:pt x="7044" y="2124"/>
                        </a:lnTo>
                        <a:lnTo>
                          <a:pt x="7044" y="2124"/>
                        </a:lnTo>
                        <a:lnTo>
                          <a:pt x="7043" y="2122"/>
                        </a:lnTo>
                        <a:lnTo>
                          <a:pt x="7041" y="2119"/>
                        </a:lnTo>
                        <a:lnTo>
                          <a:pt x="7037" y="2118"/>
                        </a:lnTo>
                        <a:lnTo>
                          <a:pt x="7035" y="2117"/>
                        </a:lnTo>
                        <a:lnTo>
                          <a:pt x="6993" y="2117"/>
                        </a:lnTo>
                        <a:lnTo>
                          <a:pt x="6993" y="2117"/>
                        </a:lnTo>
                        <a:lnTo>
                          <a:pt x="6990" y="2118"/>
                        </a:lnTo>
                        <a:lnTo>
                          <a:pt x="6986" y="2119"/>
                        </a:lnTo>
                        <a:lnTo>
                          <a:pt x="6984" y="2122"/>
                        </a:lnTo>
                        <a:lnTo>
                          <a:pt x="6983" y="2124"/>
                        </a:lnTo>
                        <a:lnTo>
                          <a:pt x="6963" y="2190"/>
                        </a:lnTo>
                        <a:lnTo>
                          <a:pt x="6963" y="2190"/>
                        </a:lnTo>
                        <a:lnTo>
                          <a:pt x="6962" y="2193"/>
                        </a:lnTo>
                        <a:lnTo>
                          <a:pt x="6959" y="2196"/>
                        </a:lnTo>
                        <a:lnTo>
                          <a:pt x="6957" y="2197"/>
                        </a:lnTo>
                        <a:lnTo>
                          <a:pt x="6954" y="2197"/>
                        </a:lnTo>
                        <a:lnTo>
                          <a:pt x="6936" y="2197"/>
                        </a:lnTo>
                        <a:lnTo>
                          <a:pt x="6919" y="2197"/>
                        </a:lnTo>
                        <a:lnTo>
                          <a:pt x="6919" y="2197"/>
                        </a:lnTo>
                        <a:lnTo>
                          <a:pt x="6916" y="2197"/>
                        </a:lnTo>
                        <a:lnTo>
                          <a:pt x="6914" y="2196"/>
                        </a:lnTo>
                        <a:lnTo>
                          <a:pt x="6911" y="2193"/>
                        </a:lnTo>
                        <a:lnTo>
                          <a:pt x="6909" y="2190"/>
                        </a:lnTo>
                        <a:lnTo>
                          <a:pt x="6888" y="2124"/>
                        </a:lnTo>
                        <a:lnTo>
                          <a:pt x="6888" y="2124"/>
                        </a:lnTo>
                        <a:lnTo>
                          <a:pt x="6885" y="2122"/>
                        </a:lnTo>
                        <a:lnTo>
                          <a:pt x="6884" y="2119"/>
                        </a:lnTo>
                        <a:lnTo>
                          <a:pt x="6880" y="2118"/>
                        </a:lnTo>
                        <a:lnTo>
                          <a:pt x="6878" y="2117"/>
                        </a:lnTo>
                        <a:lnTo>
                          <a:pt x="6836" y="2117"/>
                        </a:lnTo>
                        <a:lnTo>
                          <a:pt x="6836" y="2117"/>
                        </a:lnTo>
                        <a:lnTo>
                          <a:pt x="6832" y="2118"/>
                        </a:lnTo>
                        <a:lnTo>
                          <a:pt x="6830" y="2119"/>
                        </a:lnTo>
                        <a:lnTo>
                          <a:pt x="6827" y="2122"/>
                        </a:lnTo>
                        <a:lnTo>
                          <a:pt x="6826" y="2124"/>
                        </a:lnTo>
                        <a:lnTo>
                          <a:pt x="6806" y="2190"/>
                        </a:lnTo>
                        <a:lnTo>
                          <a:pt x="6806" y="2190"/>
                        </a:lnTo>
                        <a:lnTo>
                          <a:pt x="6805" y="2193"/>
                        </a:lnTo>
                        <a:lnTo>
                          <a:pt x="6803" y="2196"/>
                        </a:lnTo>
                        <a:lnTo>
                          <a:pt x="6800" y="2197"/>
                        </a:lnTo>
                        <a:lnTo>
                          <a:pt x="6797" y="2197"/>
                        </a:lnTo>
                        <a:lnTo>
                          <a:pt x="6762" y="2197"/>
                        </a:lnTo>
                        <a:lnTo>
                          <a:pt x="6762" y="2197"/>
                        </a:lnTo>
                        <a:lnTo>
                          <a:pt x="6760" y="2197"/>
                        </a:lnTo>
                        <a:lnTo>
                          <a:pt x="6756" y="2196"/>
                        </a:lnTo>
                        <a:lnTo>
                          <a:pt x="6753" y="2193"/>
                        </a:lnTo>
                        <a:lnTo>
                          <a:pt x="6752" y="2190"/>
                        </a:lnTo>
                        <a:lnTo>
                          <a:pt x="6730" y="2124"/>
                        </a:lnTo>
                        <a:lnTo>
                          <a:pt x="6730" y="2124"/>
                        </a:lnTo>
                        <a:lnTo>
                          <a:pt x="6729" y="2122"/>
                        </a:lnTo>
                        <a:lnTo>
                          <a:pt x="6726" y="2119"/>
                        </a:lnTo>
                        <a:lnTo>
                          <a:pt x="6724" y="2118"/>
                        </a:lnTo>
                        <a:lnTo>
                          <a:pt x="6720" y="2117"/>
                        </a:lnTo>
                        <a:lnTo>
                          <a:pt x="6679" y="2117"/>
                        </a:lnTo>
                        <a:lnTo>
                          <a:pt x="6679" y="2117"/>
                        </a:lnTo>
                        <a:lnTo>
                          <a:pt x="6676" y="2118"/>
                        </a:lnTo>
                        <a:lnTo>
                          <a:pt x="6673" y="2119"/>
                        </a:lnTo>
                        <a:lnTo>
                          <a:pt x="6671" y="2122"/>
                        </a:lnTo>
                        <a:lnTo>
                          <a:pt x="6670" y="2124"/>
                        </a:lnTo>
                        <a:lnTo>
                          <a:pt x="6650" y="2190"/>
                        </a:lnTo>
                        <a:lnTo>
                          <a:pt x="6650" y="2190"/>
                        </a:lnTo>
                        <a:lnTo>
                          <a:pt x="6649" y="2193"/>
                        </a:lnTo>
                        <a:lnTo>
                          <a:pt x="6646" y="2196"/>
                        </a:lnTo>
                        <a:lnTo>
                          <a:pt x="6644" y="2197"/>
                        </a:lnTo>
                        <a:lnTo>
                          <a:pt x="6640" y="2197"/>
                        </a:lnTo>
                        <a:lnTo>
                          <a:pt x="6621" y="2197"/>
                        </a:lnTo>
                        <a:lnTo>
                          <a:pt x="6605" y="2197"/>
                        </a:lnTo>
                        <a:lnTo>
                          <a:pt x="6605" y="2197"/>
                        </a:lnTo>
                        <a:lnTo>
                          <a:pt x="6602" y="2197"/>
                        </a:lnTo>
                        <a:lnTo>
                          <a:pt x="6599" y="2196"/>
                        </a:lnTo>
                        <a:lnTo>
                          <a:pt x="6597" y="2193"/>
                        </a:lnTo>
                        <a:lnTo>
                          <a:pt x="6596" y="2190"/>
                        </a:lnTo>
                        <a:lnTo>
                          <a:pt x="6573" y="2124"/>
                        </a:lnTo>
                        <a:lnTo>
                          <a:pt x="6573" y="2124"/>
                        </a:lnTo>
                        <a:lnTo>
                          <a:pt x="6572" y="2122"/>
                        </a:lnTo>
                        <a:lnTo>
                          <a:pt x="6570" y="2119"/>
                        </a:lnTo>
                        <a:lnTo>
                          <a:pt x="6567" y="2118"/>
                        </a:lnTo>
                        <a:lnTo>
                          <a:pt x="6563" y="2117"/>
                        </a:lnTo>
                        <a:lnTo>
                          <a:pt x="6522" y="2117"/>
                        </a:lnTo>
                        <a:lnTo>
                          <a:pt x="6522" y="2117"/>
                        </a:lnTo>
                        <a:lnTo>
                          <a:pt x="6519" y="2118"/>
                        </a:lnTo>
                        <a:lnTo>
                          <a:pt x="6515" y="2119"/>
                        </a:lnTo>
                        <a:lnTo>
                          <a:pt x="6514" y="2122"/>
                        </a:lnTo>
                        <a:lnTo>
                          <a:pt x="6512" y="2124"/>
                        </a:lnTo>
                        <a:lnTo>
                          <a:pt x="6493" y="2190"/>
                        </a:lnTo>
                        <a:lnTo>
                          <a:pt x="6493" y="2190"/>
                        </a:lnTo>
                        <a:lnTo>
                          <a:pt x="6491" y="2193"/>
                        </a:lnTo>
                        <a:lnTo>
                          <a:pt x="6489" y="2196"/>
                        </a:lnTo>
                        <a:lnTo>
                          <a:pt x="6486" y="2197"/>
                        </a:lnTo>
                        <a:lnTo>
                          <a:pt x="6483" y="2197"/>
                        </a:lnTo>
                        <a:lnTo>
                          <a:pt x="6449" y="2197"/>
                        </a:lnTo>
                        <a:lnTo>
                          <a:pt x="6449" y="2197"/>
                        </a:lnTo>
                        <a:lnTo>
                          <a:pt x="6445" y="2197"/>
                        </a:lnTo>
                        <a:lnTo>
                          <a:pt x="6443" y="2196"/>
                        </a:lnTo>
                        <a:lnTo>
                          <a:pt x="6440" y="2193"/>
                        </a:lnTo>
                        <a:lnTo>
                          <a:pt x="6439" y="2190"/>
                        </a:lnTo>
                        <a:lnTo>
                          <a:pt x="6417" y="2124"/>
                        </a:lnTo>
                        <a:lnTo>
                          <a:pt x="6417" y="2124"/>
                        </a:lnTo>
                        <a:lnTo>
                          <a:pt x="6415" y="2122"/>
                        </a:lnTo>
                        <a:lnTo>
                          <a:pt x="6413" y="2119"/>
                        </a:lnTo>
                        <a:lnTo>
                          <a:pt x="6409" y="2118"/>
                        </a:lnTo>
                        <a:lnTo>
                          <a:pt x="6407" y="2117"/>
                        </a:lnTo>
                        <a:lnTo>
                          <a:pt x="6365" y="2117"/>
                        </a:lnTo>
                        <a:lnTo>
                          <a:pt x="6365" y="2117"/>
                        </a:lnTo>
                        <a:lnTo>
                          <a:pt x="6361" y="2118"/>
                        </a:lnTo>
                        <a:lnTo>
                          <a:pt x="6359" y="2119"/>
                        </a:lnTo>
                        <a:lnTo>
                          <a:pt x="6356" y="2122"/>
                        </a:lnTo>
                        <a:lnTo>
                          <a:pt x="6355" y="2124"/>
                        </a:lnTo>
                        <a:lnTo>
                          <a:pt x="6335" y="2190"/>
                        </a:lnTo>
                        <a:lnTo>
                          <a:pt x="6335" y="2190"/>
                        </a:lnTo>
                        <a:lnTo>
                          <a:pt x="6334" y="2193"/>
                        </a:lnTo>
                        <a:lnTo>
                          <a:pt x="6332" y="2196"/>
                        </a:lnTo>
                        <a:lnTo>
                          <a:pt x="6329" y="2197"/>
                        </a:lnTo>
                        <a:lnTo>
                          <a:pt x="6325" y="2197"/>
                        </a:lnTo>
                        <a:lnTo>
                          <a:pt x="6308" y="2197"/>
                        </a:lnTo>
                        <a:lnTo>
                          <a:pt x="6291" y="2197"/>
                        </a:lnTo>
                        <a:lnTo>
                          <a:pt x="6291" y="2197"/>
                        </a:lnTo>
                        <a:lnTo>
                          <a:pt x="6288" y="2197"/>
                        </a:lnTo>
                        <a:lnTo>
                          <a:pt x="6285" y="2196"/>
                        </a:lnTo>
                        <a:lnTo>
                          <a:pt x="6282" y="2193"/>
                        </a:lnTo>
                        <a:lnTo>
                          <a:pt x="6281" y="2190"/>
                        </a:lnTo>
                        <a:lnTo>
                          <a:pt x="6260" y="2124"/>
                        </a:lnTo>
                        <a:lnTo>
                          <a:pt x="6260" y="2124"/>
                        </a:lnTo>
                        <a:lnTo>
                          <a:pt x="6258" y="2122"/>
                        </a:lnTo>
                        <a:lnTo>
                          <a:pt x="6255" y="2119"/>
                        </a:lnTo>
                        <a:lnTo>
                          <a:pt x="6253" y="2118"/>
                        </a:lnTo>
                        <a:lnTo>
                          <a:pt x="6250" y="2117"/>
                        </a:lnTo>
                        <a:lnTo>
                          <a:pt x="6208" y="2117"/>
                        </a:lnTo>
                        <a:lnTo>
                          <a:pt x="6208" y="2117"/>
                        </a:lnTo>
                        <a:lnTo>
                          <a:pt x="6205" y="2118"/>
                        </a:lnTo>
                        <a:lnTo>
                          <a:pt x="6202" y="2119"/>
                        </a:lnTo>
                        <a:lnTo>
                          <a:pt x="6200" y="2122"/>
                        </a:lnTo>
                        <a:lnTo>
                          <a:pt x="6198" y="2124"/>
                        </a:lnTo>
                        <a:lnTo>
                          <a:pt x="6179" y="2190"/>
                        </a:lnTo>
                        <a:lnTo>
                          <a:pt x="6179" y="2190"/>
                        </a:lnTo>
                        <a:lnTo>
                          <a:pt x="6177" y="2193"/>
                        </a:lnTo>
                        <a:lnTo>
                          <a:pt x="6175" y="2196"/>
                        </a:lnTo>
                        <a:lnTo>
                          <a:pt x="6173" y="2197"/>
                        </a:lnTo>
                        <a:lnTo>
                          <a:pt x="6169" y="2197"/>
                        </a:lnTo>
                        <a:lnTo>
                          <a:pt x="6134" y="2197"/>
                        </a:lnTo>
                        <a:lnTo>
                          <a:pt x="6134" y="2197"/>
                        </a:lnTo>
                        <a:lnTo>
                          <a:pt x="6132" y="2197"/>
                        </a:lnTo>
                        <a:lnTo>
                          <a:pt x="6128" y="2196"/>
                        </a:lnTo>
                        <a:lnTo>
                          <a:pt x="6126" y="2193"/>
                        </a:lnTo>
                        <a:lnTo>
                          <a:pt x="6124" y="2190"/>
                        </a:lnTo>
                        <a:lnTo>
                          <a:pt x="6102" y="2124"/>
                        </a:lnTo>
                        <a:lnTo>
                          <a:pt x="6102" y="2124"/>
                        </a:lnTo>
                        <a:lnTo>
                          <a:pt x="6101" y="2122"/>
                        </a:lnTo>
                        <a:lnTo>
                          <a:pt x="6099" y="2119"/>
                        </a:lnTo>
                        <a:lnTo>
                          <a:pt x="6096" y="2118"/>
                        </a:lnTo>
                        <a:lnTo>
                          <a:pt x="6092" y="2117"/>
                        </a:lnTo>
                        <a:lnTo>
                          <a:pt x="6050" y="2117"/>
                        </a:lnTo>
                        <a:lnTo>
                          <a:pt x="6050" y="2117"/>
                        </a:lnTo>
                        <a:lnTo>
                          <a:pt x="6048" y="2118"/>
                        </a:lnTo>
                        <a:lnTo>
                          <a:pt x="6046" y="2119"/>
                        </a:lnTo>
                        <a:lnTo>
                          <a:pt x="6043" y="2122"/>
                        </a:lnTo>
                        <a:lnTo>
                          <a:pt x="6042" y="2124"/>
                        </a:lnTo>
                        <a:lnTo>
                          <a:pt x="6022" y="2190"/>
                        </a:lnTo>
                        <a:lnTo>
                          <a:pt x="6022" y="2190"/>
                        </a:lnTo>
                        <a:lnTo>
                          <a:pt x="6021" y="2193"/>
                        </a:lnTo>
                        <a:lnTo>
                          <a:pt x="6018" y="2196"/>
                        </a:lnTo>
                        <a:lnTo>
                          <a:pt x="6015" y="2197"/>
                        </a:lnTo>
                        <a:lnTo>
                          <a:pt x="6012" y="2197"/>
                        </a:lnTo>
                        <a:lnTo>
                          <a:pt x="5994" y="2197"/>
                        </a:lnTo>
                        <a:lnTo>
                          <a:pt x="5978" y="2197"/>
                        </a:lnTo>
                        <a:lnTo>
                          <a:pt x="5978" y="2197"/>
                        </a:lnTo>
                        <a:lnTo>
                          <a:pt x="5974" y="2197"/>
                        </a:lnTo>
                        <a:lnTo>
                          <a:pt x="5972" y="2196"/>
                        </a:lnTo>
                        <a:lnTo>
                          <a:pt x="5969" y="2193"/>
                        </a:lnTo>
                        <a:lnTo>
                          <a:pt x="5968" y="2190"/>
                        </a:lnTo>
                        <a:lnTo>
                          <a:pt x="5946" y="2124"/>
                        </a:lnTo>
                        <a:lnTo>
                          <a:pt x="5946" y="2124"/>
                        </a:lnTo>
                        <a:lnTo>
                          <a:pt x="5944" y="2122"/>
                        </a:lnTo>
                        <a:lnTo>
                          <a:pt x="5942" y="2119"/>
                        </a:lnTo>
                        <a:lnTo>
                          <a:pt x="5939" y="2118"/>
                        </a:lnTo>
                        <a:lnTo>
                          <a:pt x="5936" y="2117"/>
                        </a:lnTo>
                        <a:lnTo>
                          <a:pt x="5894" y="2117"/>
                        </a:lnTo>
                        <a:lnTo>
                          <a:pt x="5894" y="2117"/>
                        </a:lnTo>
                        <a:lnTo>
                          <a:pt x="5891" y="2118"/>
                        </a:lnTo>
                        <a:lnTo>
                          <a:pt x="5888" y="2119"/>
                        </a:lnTo>
                        <a:lnTo>
                          <a:pt x="5885" y="2122"/>
                        </a:lnTo>
                        <a:lnTo>
                          <a:pt x="5884" y="2124"/>
                        </a:lnTo>
                        <a:lnTo>
                          <a:pt x="5865" y="2190"/>
                        </a:lnTo>
                        <a:lnTo>
                          <a:pt x="5865" y="2190"/>
                        </a:lnTo>
                        <a:lnTo>
                          <a:pt x="5863" y="2193"/>
                        </a:lnTo>
                        <a:lnTo>
                          <a:pt x="5862" y="2196"/>
                        </a:lnTo>
                        <a:lnTo>
                          <a:pt x="5858" y="2197"/>
                        </a:lnTo>
                        <a:lnTo>
                          <a:pt x="5856" y="2197"/>
                        </a:lnTo>
                        <a:lnTo>
                          <a:pt x="5821" y="2197"/>
                        </a:lnTo>
                        <a:lnTo>
                          <a:pt x="5821" y="2197"/>
                        </a:lnTo>
                        <a:lnTo>
                          <a:pt x="5817" y="2197"/>
                        </a:lnTo>
                        <a:lnTo>
                          <a:pt x="5815" y="2196"/>
                        </a:lnTo>
                        <a:lnTo>
                          <a:pt x="5812" y="2193"/>
                        </a:lnTo>
                        <a:lnTo>
                          <a:pt x="5810" y="2190"/>
                        </a:lnTo>
                        <a:lnTo>
                          <a:pt x="5789" y="2124"/>
                        </a:lnTo>
                        <a:lnTo>
                          <a:pt x="5789" y="2124"/>
                        </a:lnTo>
                        <a:lnTo>
                          <a:pt x="5788" y="2122"/>
                        </a:lnTo>
                        <a:lnTo>
                          <a:pt x="5785" y="2119"/>
                        </a:lnTo>
                        <a:lnTo>
                          <a:pt x="5782" y="2118"/>
                        </a:lnTo>
                        <a:lnTo>
                          <a:pt x="5779" y="2117"/>
                        </a:lnTo>
                        <a:lnTo>
                          <a:pt x="5737" y="2117"/>
                        </a:lnTo>
                        <a:lnTo>
                          <a:pt x="5737" y="2117"/>
                        </a:lnTo>
                        <a:lnTo>
                          <a:pt x="5733" y="2118"/>
                        </a:lnTo>
                        <a:lnTo>
                          <a:pt x="5731" y="2119"/>
                        </a:lnTo>
                        <a:lnTo>
                          <a:pt x="5729" y="2122"/>
                        </a:lnTo>
                        <a:lnTo>
                          <a:pt x="5727" y="2124"/>
                        </a:lnTo>
                        <a:lnTo>
                          <a:pt x="5708" y="2190"/>
                        </a:lnTo>
                        <a:lnTo>
                          <a:pt x="5708" y="2190"/>
                        </a:lnTo>
                        <a:lnTo>
                          <a:pt x="5706" y="2193"/>
                        </a:lnTo>
                        <a:lnTo>
                          <a:pt x="5704" y="2196"/>
                        </a:lnTo>
                        <a:lnTo>
                          <a:pt x="5701" y="2197"/>
                        </a:lnTo>
                        <a:lnTo>
                          <a:pt x="5698" y="2197"/>
                        </a:lnTo>
                        <a:lnTo>
                          <a:pt x="5680" y="2197"/>
                        </a:lnTo>
                        <a:lnTo>
                          <a:pt x="5663" y="2197"/>
                        </a:lnTo>
                        <a:lnTo>
                          <a:pt x="5663" y="2197"/>
                        </a:lnTo>
                        <a:lnTo>
                          <a:pt x="5661" y="2197"/>
                        </a:lnTo>
                        <a:lnTo>
                          <a:pt x="5657" y="2196"/>
                        </a:lnTo>
                        <a:lnTo>
                          <a:pt x="5655" y="2193"/>
                        </a:lnTo>
                        <a:lnTo>
                          <a:pt x="5653" y="2190"/>
                        </a:lnTo>
                        <a:lnTo>
                          <a:pt x="5632" y="2124"/>
                        </a:lnTo>
                        <a:lnTo>
                          <a:pt x="5632" y="2124"/>
                        </a:lnTo>
                        <a:lnTo>
                          <a:pt x="5630" y="2122"/>
                        </a:lnTo>
                        <a:lnTo>
                          <a:pt x="5627" y="2119"/>
                        </a:lnTo>
                        <a:lnTo>
                          <a:pt x="5625" y="2118"/>
                        </a:lnTo>
                        <a:lnTo>
                          <a:pt x="5621" y="2117"/>
                        </a:lnTo>
                        <a:lnTo>
                          <a:pt x="5581" y="2117"/>
                        </a:lnTo>
                        <a:lnTo>
                          <a:pt x="5581" y="2117"/>
                        </a:lnTo>
                        <a:lnTo>
                          <a:pt x="5577" y="2118"/>
                        </a:lnTo>
                        <a:lnTo>
                          <a:pt x="5574" y="2119"/>
                        </a:lnTo>
                        <a:lnTo>
                          <a:pt x="5572" y="2122"/>
                        </a:lnTo>
                        <a:lnTo>
                          <a:pt x="5571" y="2124"/>
                        </a:lnTo>
                        <a:lnTo>
                          <a:pt x="5551" y="2190"/>
                        </a:lnTo>
                        <a:lnTo>
                          <a:pt x="5551" y="2190"/>
                        </a:lnTo>
                        <a:lnTo>
                          <a:pt x="5550" y="2193"/>
                        </a:lnTo>
                        <a:lnTo>
                          <a:pt x="5547" y="2196"/>
                        </a:lnTo>
                        <a:lnTo>
                          <a:pt x="5545" y="2197"/>
                        </a:lnTo>
                        <a:lnTo>
                          <a:pt x="5541" y="2197"/>
                        </a:lnTo>
                        <a:lnTo>
                          <a:pt x="5507" y="2197"/>
                        </a:lnTo>
                        <a:lnTo>
                          <a:pt x="5507" y="2197"/>
                        </a:lnTo>
                        <a:lnTo>
                          <a:pt x="5503" y="2197"/>
                        </a:lnTo>
                        <a:lnTo>
                          <a:pt x="5500" y="2196"/>
                        </a:lnTo>
                        <a:lnTo>
                          <a:pt x="5498" y="2193"/>
                        </a:lnTo>
                        <a:lnTo>
                          <a:pt x="5497" y="2190"/>
                        </a:lnTo>
                        <a:lnTo>
                          <a:pt x="5474" y="2124"/>
                        </a:lnTo>
                        <a:lnTo>
                          <a:pt x="5474" y="2124"/>
                        </a:lnTo>
                        <a:lnTo>
                          <a:pt x="5473" y="2122"/>
                        </a:lnTo>
                        <a:lnTo>
                          <a:pt x="5471" y="2119"/>
                        </a:lnTo>
                        <a:lnTo>
                          <a:pt x="5468" y="2118"/>
                        </a:lnTo>
                        <a:lnTo>
                          <a:pt x="5465" y="2117"/>
                        </a:lnTo>
                        <a:lnTo>
                          <a:pt x="5423" y="2117"/>
                        </a:lnTo>
                        <a:lnTo>
                          <a:pt x="5423" y="2117"/>
                        </a:lnTo>
                        <a:lnTo>
                          <a:pt x="5420" y="2118"/>
                        </a:lnTo>
                        <a:lnTo>
                          <a:pt x="5417" y="2119"/>
                        </a:lnTo>
                        <a:lnTo>
                          <a:pt x="5415" y="2122"/>
                        </a:lnTo>
                        <a:lnTo>
                          <a:pt x="5413" y="2124"/>
                        </a:lnTo>
                        <a:lnTo>
                          <a:pt x="5394" y="2190"/>
                        </a:lnTo>
                        <a:lnTo>
                          <a:pt x="5394" y="2190"/>
                        </a:lnTo>
                        <a:lnTo>
                          <a:pt x="5393" y="2193"/>
                        </a:lnTo>
                        <a:lnTo>
                          <a:pt x="5391" y="2196"/>
                        </a:lnTo>
                        <a:lnTo>
                          <a:pt x="5387" y="2197"/>
                        </a:lnTo>
                        <a:lnTo>
                          <a:pt x="5384" y="2197"/>
                        </a:lnTo>
                        <a:lnTo>
                          <a:pt x="5366" y="2197"/>
                        </a:lnTo>
                        <a:lnTo>
                          <a:pt x="5350" y="2197"/>
                        </a:lnTo>
                        <a:lnTo>
                          <a:pt x="5350" y="2197"/>
                        </a:lnTo>
                        <a:lnTo>
                          <a:pt x="5346" y="2197"/>
                        </a:lnTo>
                        <a:lnTo>
                          <a:pt x="5344" y="2196"/>
                        </a:lnTo>
                        <a:lnTo>
                          <a:pt x="5341" y="2193"/>
                        </a:lnTo>
                        <a:lnTo>
                          <a:pt x="5340" y="2190"/>
                        </a:lnTo>
                        <a:lnTo>
                          <a:pt x="5318" y="2124"/>
                        </a:lnTo>
                        <a:lnTo>
                          <a:pt x="5318" y="2124"/>
                        </a:lnTo>
                        <a:lnTo>
                          <a:pt x="5317" y="2122"/>
                        </a:lnTo>
                        <a:lnTo>
                          <a:pt x="5314" y="2119"/>
                        </a:lnTo>
                        <a:lnTo>
                          <a:pt x="5310" y="2118"/>
                        </a:lnTo>
                        <a:lnTo>
                          <a:pt x="5308" y="2117"/>
                        </a:lnTo>
                        <a:lnTo>
                          <a:pt x="5266" y="2117"/>
                        </a:lnTo>
                        <a:lnTo>
                          <a:pt x="5266" y="2117"/>
                        </a:lnTo>
                        <a:lnTo>
                          <a:pt x="5264" y="2118"/>
                        </a:lnTo>
                        <a:lnTo>
                          <a:pt x="5260" y="2119"/>
                        </a:lnTo>
                        <a:lnTo>
                          <a:pt x="5257" y="2122"/>
                        </a:lnTo>
                        <a:lnTo>
                          <a:pt x="5256" y="2124"/>
                        </a:lnTo>
                        <a:lnTo>
                          <a:pt x="5236" y="2190"/>
                        </a:lnTo>
                        <a:lnTo>
                          <a:pt x="5236" y="2190"/>
                        </a:lnTo>
                        <a:lnTo>
                          <a:pt x="5235" y="2193"/>
                        </a:lnTo>
                        <a:lnTo>
                          <a:pt x="5233" y="2196"/>
                        </a:lnTo>
                        <a:lnTo>
                          <a:pt x="5230" y="2197"/>
                        </a:lnTo>
                        <a:lnTo>
                          <a:pt x="5228" y="2197"/>
                        </a:lnTo>
                        <a:lnTo>
                          <a:pt x="5192" y="2197"/>
                        </a:lnTo>
                        <a:lnTo>
                          <a:pt x="5192" y="2197"/>
                        </a:lnTo>
                        <a:lnTo>
                          <a:pt x="5190" y="2197"/>
                        </a:lnTo>
                        <a:lnTo>
                          <a:pt x="5187" y="2196"/>
                        </a:lnTo>
                        <a:lnTo>
                          <a:pt x="5185" y="2193"/>
                        </a:lnTo>
                        <a:lnTo>
                          <a:pt x="5182" y="2190"/>
                        </a:lnTo>
                        <a:lnTo>
                          <a:pt x="5161" y="2124"/>
                        </a:lnTo>
                        <a:lnTo>
                          <a:pt x="5161" y="2124"/>
                        </a:lnTo>
                        <a:lnTo>
                          <a:pt x="5160" y="2122"/>
                        </a:lnTo>
                        <a:lnTo>
                          <a:pt x="5158" y="2119"/>
                        </a:lnTo>
                        <a:lnTo>
                          <a:pt x="5154" y="2118"/>
                        </a:lnTo>
                        <a:lnTo>
                          <a:pt x="5151" y="2117"/>
                        </a:lnTo>
                        <a:lnTo>
                          <a:pt x="5109" y="2117"/>
                        </a:lnTo>
                        <a:lnTo>
                          <a:pt x="5109" y="2117"/>
                        </a:lnTo>
                        <a:lnTo>
                          <a:pt x="5106" y="2118"/>
                        </a:lnTo>
                        <a:lnTo>
                          <a:pt x="5103" y="2119"/>
                        </a:lnTo>
                        <a:lnTo>
                          <a:pt x="5101" y="2122"/>
                        </a:lnTo>
                        <a:lnTo>
                          <a:pt x="5100" y="2124"/>
                        </a:lnTo>
                        <a:lnTo>
                          <a:pt x="5080" y="2190"/>
                        </a:lnTo>
                        <a:lnTo>
                          <a:pt x="5080" y="2190"/>
                        </a:lnTo>
                        <a:lnTo>
                          <a:pt x="5079" y="2193"/>
                        </a:lnTo>
                        <a:lnTo>
                          <a:pt x="5076" y="2196"/>
                        </a:lnTo>
                        <a:lnTo>
                          <a:pt x="5074" y="2197"/>
                        </a:lnTo>
                        <a:lnTo>
                          <a:pt x="5070" y="2197"/>
                        </a:lnTo>
                        <a:lnTo>
                          <a:pt x="5053" y="2197"/>
                        </a:lnTo>
                        <a:lnTo>
                          <a:pt x="5035" y="2197"/>
                        </a:lnTo>
                        <a:lnTo>
                          <a:pt x="5035" y="2197"/>
                        </a:lnTo>
                        <a:lnTo>
                          <a:pt x="5033" y="2197"/>
                        </a:lnTo>
                        <a:lnTo>
                          <a:pt x="5029" y="2196"/>
                        </a:lnTo>
                        <a:lnTo>
                          <a:pt x="5027" y="2193"/>
                        </a:lnTo>
                        <a:lnTo>
                          <a:pt x="5026" y="2190"/>
                        </a:lnTo>
                        <a:lnTo>
                          <a:pt x="5003" y="2124"/>
                        </a:lnTo>
                        <a:lnTo>
                          <a:pt x="5003" y="2124"/>
                        </a:lnTo>
                        <a:lnTo>
                          <a:pt x="5002" y="2122"/>
                        </a:lnTo>
                        <a:lnTo>
                          <a:pt x="5000" y="2119"/>
                        </a:lnTo>
                        <a:lnTo>
                          <a:pt x="4997" y="2118"/>
                        </a:lnTo>
                        <a:lnTo>
                          <a:pt x="4994" y="2117"/>
                        </a:lnTo>
                        <a:lnTo>
                          <a:pt x="4953" y="2117"/>
                        </a:lnTo>
                        <a:lnTo>
                          <a:pt x="4953" y="2117"/>
                        </a:lnTo>
                        <a:lnTo>
                          <a:pt x="4949" y="2118"/>
                        </a:lnTo>
                        <a:lnTo>
                          <a:pt x="4947" y="2119"/>
                        </a:lnTo>
                        <a:lnTo>
                          <a:pt x="4944" y="2122"/>
                        </a:lnTo>
                        <a:lnTo>
                          <a:pt x="4943" y="2124"/>
                        </a:lnTo>
                        <a:lnTo>
                          <a:pt x="4923" y="2190"/>
                        </a:lnTo>
                        <a:lnTo>
                          <a:pt x="4923" y="2190"/>
                        </a:lnTo>
                        <a:lnTo>
                          <a:pt x="4922" y="2193"/>
                        </a:lnTo>
                        <a:lnTo>
                          <a:pt x="4920" y="2196"/>
                        </a:lnTo>
                        <a:lnTo>
                          <a:pt x="4917" y="2197"/>
                        </a:lnTo>
                        <a:lnTo>
                          <a:pt x="4913" y="2197"/>
                        </a:lnTo>
                        <a:lnTo>
                          <a:pt x="4879" y="2197"/>
                        </a:lnTo>
                        <a:lnTo>
                          <a:pt x="4879" y="2197"/>
                        </a:lnTo>
                        <a:lnTo>
                          <a:pt x="4875" y="2197"/>
                        </a:lnTo>
                        <a:lnTo>
                          <a:pt x="4873" y="2196"/>
                        </a:lnTo>
                        <a:lnTo>
                          <a:pt x="4870" y="2193"/>
                        </a:lnTo>
                        <a:lnTo>
                          <a:pt x="4869" y="2190"/>
                        </a:lnTo>
                        <a:lnTo>
                          <a:pt x="4847" y="2124"/>
                        </a:lnTo>
                        <a:lnTo>
                          <a:pt x="4847" y="2124"/>
                        </a:lnTo>
                        <a:lnTo>
                          <a:pt x="4846" y="2122"/>
                        </a:lnTo>
                        <a:lnTo>
                          <a:pt x="4843" y="2119"/>
                        </a:lnTo>
                        <a:lnTo>
                          <a:pt x="4841" y="2118"/>
                        </a:lnTo>
                        <a:lnTo>
                          <a:pt x="4837" y="2117"/>
                        </a:lnTo>
                        <a:lnTo>
                          <a:pt x="4795" y="2117"/>
                        </a:lnTo>
                        <a:lnTo>
                          <a:pt x="4795" y="2117"/>
                        </a:lnTo>
                        <a:lnTo>
                          <a:pt x="4792" y="2118"/>
                        </a:lnTo>
                        <a:lnTo>
                          <a:pt x="4789" y="2119"/>
                        </a:lnTo>
                        <a:lnTo>
                          <a:pt x="4788" y="2122"/>
                        </a:lnTo>
                        <a:lnTo>
                          <a:pt x="4785" y="2124"/>
                        </a:lnTo>
                        <a:lnTo>
                          <a:pt x="4767" y="2190"/>
                        </a:lnTo>
                        <a:lnTo>
                          <a:pt x="4767" y="2190"/>
                        </a:lnTo>
                        <a:lnTo>
                          <a:pt x="4765" y="2193"/>
                        </a:lnTo>
                        <a:lnTo>
                          <a:pt x="4763" y="2196"/>
                        </a:lnTo>
                        <a:lnTo>
                          <a:pt x="4759" y="2197"/>
                        </a:lnTo>
                        <a:lnTo>
                          <a:pt x="4757" y="2197"/>
                        </a:lnTo>
                        <a:lnTo>
                          <a:pt x="4738" y="2197"/>
                        </a:lnTo>
                        <a:lnTo>
                          <a:pt x="4722" y="2197"/>
                        </a:lnTo>
                        <a:lnTo>
                          <a:pt x="4722" y="2197"/>
                        </a:lnTo>
                        <a:lnTo>
                          <a:pt x="4719" y="2197"/>
                        </a:lnTo>
                        <a:lnTo>
                          <a:pt x="4716" y="2196"/>
                        </a:lnTo>
                        <a:lnTo>
                          <a:pt x="4714" y="2193"/>
                        </a:lnTo>
                        <a:lnTo>
                          <a:pt x="4712" y="2190"/>
                        </a:lnTo>
                        <a:lnTo>
                          <a:pt x="4690" y="2124"/>
                        </a:lnTo>
                        <a:lnTo>
                          <a:pt x="4690" y="2124"/>
                        </a:lnTo>
                        <a:lnTo>
                          <a:pt x="4689" y="2122"/>
                        </a:lnTo>
                        <a:lnTo>
                          <a:pt x="4686" y="2119"/>
                        </a:lnTo>
                        <a:lnTo>
                          <a:pt x="4683" y="2118"/>
                        </a:lnTo>
                        <a:lnTo>
                          <a:pt x="4680" y="2117"/>
                        </a:lnTo>
                        <a:lnTo>
                          <a:pt x="4638" y="2117"/>
                        </a:lnTo>
                        <a:lnTo>
                          <a:pt x="4638" y="2117"/>
                        </a:lnTo>
                        <a:lnTo>
                          <a:pt x="4635" y="2118"/>
                        </a:lnTo>
                        <a:lnTo>
                          <a:pt x="4632" y="2119"/>
                        </a:lnTo>
                        <a:lnTo>
                          <a:pt x="4630" y="2122"/>
                        </a:lnTo>
                        <a:lnTo>
                          <a:pt x="4628" y="2124"/>
                        </a:lnTo>
                        <a:lnTo>
                          <a:pt x="4609" y="2190"/>
                        </a:lnTo>
                        <a:lnTo>
                          <a:pt x="4609" y="2190"/>
                        </a:lnTo>
                        <a:lnTo>
                          <a:pt x="4608" y="2193"/>
                        </a:lnTo>
                        <a:lnTo>
                          <a:pt x="4605" y="2196"/>
                        </a:lnTo>
                        <a:lnTo>
                          <a:pt x="4603" y="2197"/>
                        </a:lnTo>
                        <a:lnTo>
                          <a:pt x="4599" y="2197"/>
                        </a:lnTo>
                        <a:lnTo>
                          <a:pt x="4564" y="2197"/>
                        </a:lnTo>
                        <a:lnTo>
                          <a:pt x="4564" y="2197"/>
                        </a:lnTo>
                        <a:lnTo>
                          <a:pt x="4562" y="2197"/>
                        </a:lnTo>
                        <a:lnTo>
                          <a:pt x="4558" y="2196"/>
                        </a:lnTo>
                        <a:lnTo>
                          <a:pt x="4557" y="2193"/>
                        </a:lnTo>
                        <a:lnTo>
                          <a:pt x="4554" y="2190"/>
                        </a:lnTo>
                        <a:lnTo>
                          <a:pt x="4534" y="2124"/>
                        </a:lnTo>
                        <a:lnTo>
                          <a:pt x="4534" y="2124"/>
                        </a:lnTo>
                        <a:lnTo>
                          <a:pt x="4531" y="2122"/>
                        </a:lnTo>
                        <a:lnTo>
                          <a:pt x="4529" y="2119"/>
                        </a:lnTo>
                        <a:lnTo>
                          <a:pt x="4526" y="2118"/>
                        </a:lnTo>
                        <a:lnTo>
                          <a:pt x="4524" y="2117"/>
                        </a:lnTo>
                        <a:lnTo>
                          <a:pt x="4482" y="2117"/>
                        </a:lnTo>
                        <a:lnTo>
                          <a:pt x="4482" y="2117"/>
                        </a:lnTo>
                        <a:lnTo>
                          <a:pt x="4478" y="2118"/>
                        </a:lnTo>
                        <a:lnTo>
                          <a:pt x="4476" y="2119"/>
                        </a:lnTo>
                        <a:lnTo>
                          <a:pt x="4473" y="2122"/>
                        </a:lnTo>
                        <a:lnTo>
                          <a:pt x="4472" y="2124"/>
                        </a:lnTo>
                        <a:lnTo>
                          <a:pt x="4452" y="2190"/>
                        </a:lnTo>
                        <a:lnTo>
                          <a:pt x="4452" y="2190"/>
                        </a:lnTo>
                        <a:lnTo>
                          <a:pt x="4451" y="2193"/>
                        </a:lnTo>
                        <a:lnTo>
                          <a:pt x="4448" y="2196"/>
                        </a:lnTo>
                        <a:lnTo>
                          <a:pt x="4446" y="2197"/>
                        </a:lnTo>
                        <a:lnTo>
                          <a:pt x="4442" y="2197"/>
                        </a:lnTo>
                        <a:lnTo>
                          <a:pt x="4425" y="2197"/>
                        </a:lnTo>
                        <a:lnTo>
                          <a:pt x="4408" y="2197"/>
                        </a:lnTo>
                        <a:lnTo>
                          <a:pt x="4408" y="2197"/>
                        </a:lnTo>
                        <a:lnTo>
                          <a:pt x="4405" y="2197"/>
                        </a:lnTo>
                        <a:lnTo>
                          <a:pt x="4402" y="2196"/>
                        </a:lnTo>
                        <a:lnTo>
                          <a:pt x="4399" y="2193"/>
                        </a:lnTo>
                        <a:lnTo>
                          <a:pt x="4398" y="2190"/>
                        </a:lnTo>
                        <a:lnTo>
                          <a:pt x="4376" y="2124"/>
                        </a:lnTo>
                        <a:lnTo>
                          <a:pt x="4376" y="2124"/>
                        </a:lnTo>
                        <a:lnTo>
                          <a:pt x="4374" y="2122"/>
                        </a:lnTo>
                        <a:lnTo>
                          <a:pt x="4372" y="2119"/>
                        </a:lnTo>
                        <a:lnTo>
                          <a:pt x="4369" y="2118"/>
                        </a:lnTo>
                        <a:lnTo>
                          <a:pt x="4366" y="2117"/>
                        </a:lnTo>
                        <a:lnTo>
                          <a:pt x="4324" y="2117"/>
                        </a:lnTo>
                        <a:lnTo>
                          <a:pt x="4324" y="2117"/>
                        </a:lnTo>
                        <a:lnTo>
                          <a:pt x="4321" y="2118"/>
                        </a:lnTo>
                        <a:lnTo>
                          <a:pt x="4319" y="2119"/>
                        </a:lnTo>
                        <a:lnTo>
                          <a:pt x="4316" y="2122"/>
                        </a:lnTo>
                        <a:lnTo>
                          <a:pt x="4315" y="2124"/>
                        </a:lnTo>
                        <a:lnTo>
                          <a:pt x="4295" y="2190"/>
                        </a:lnTo>
                        <a:lnTo>
                          <a:pt x="4295" y="2190"/>
                        </a:lnTo>
                        <a:lnTo>
                          <a:pt x="4294" y="2193"/>
                        </a:lnTo>
                        <a:lnTo>
                          <a:pt x="4292" y="2196"/>
                        </a:lnTo>
                        <a:lnTo>
                          <a:pt x="4288" y="2197"/>
                        </a:lnTo>
                        <a:lnTo>
                          <a:pt x="4286" y="2197"/>
                        </a:lnTo>
                        <a:lnTo>
                          <a:pt x="4251" y="2197"/>
                        </a:lnTo>
                        <a:lnTo>
                          <a:pt x="4251" y="2197"/>
                        </a:lnTo>
                        <a:lnTo>
                          <a:pt x="4247" y="2197"/>
                        </a:lnTo>
                        <a:lnTo>
                          <a:pt x="4245" y="2196"/>
                        </a:lnTo>
                        <a:lnTo>
                          <a:pt x="4242" y="2193"/>
                        </a:lnTo>
                        <a:lnTo>
                          <a:pt x="4241" y="2190"/>
                        </a:lnTo>
                        <a:lnTo>
                          <a:pt x="4219" y="2124"/>
                        </a:lnTo>
                        <a:lnTo>
                          <a:pt x="4219" y="2124"/>
                        </a:lnTo>
                        <a:lnTo>
                          <a:pt x="4218" y="2122"/>
                        </a:lnTo>
                        <a:lnTo>
                          <a:pt x="4215" y="2119"/>
                        </a:lnTo>
                        <a:lnTo>
                          <a:pt x="4213" y="2118"/>
                        </a:lnTo>
                        <a:lnTo>
                          <a:pt x="4209" y="2117"/>
                        </a:lnTo>
                        <a:lnTo>
                          <a:pt x="4167" y="2117"/>
                        </a:lnTo>
                        <a:lnTo>
                          <a:pt x="4167" y="2117"/>
                        </a:lnTo>
                        <a:lnTo>
                          <a:pt x="4165" y="2118"/>
                        </a:lnTo>
                        <a:lnTo>
                          <a:pt x="4161" y="2119"/>
                        </a:lnTo>
                        <a:lnTo>
                          <a:pt x="4159" y="2122"/>
                        </a:lnTo>
                        <a:lnTo>
                          <a:pt x="4157" y="2124"/>
                        </a:lnTo>
                        <a:lnTo>
                          <a:pt x="4139" y="2190"/>
                        </a:lnTo>
                        <a:lnTo>
                          <a:pt x="4139" y="2190"/>
                        </a:lnTo>
                        <a:lnTo>
                          <a:pt x="4136" y="2193"/>
                        </a:lnTo>
                        <a:lnTo>
                          <a:pt x="4135" y="2196"/>
                        </a:lnTo>
                        <a:lnTo>
                          <a:pt x="4131" y="2197"/>
                        </a:lnTo>
                        <a:lnTo>
                          <a:pt x="4129" y="2197"/>
                        </a:lnTo>
                        <a:lnTo>
                          <a:pt x="4110" y="2197"/>
                        </a:lnTo>
                        <a:lnTo>
                          <a:pt x="4094" y="2197"/>
                        </a:lnTo>
                        <a:lnTo>
                          <a:pt x="4094" y="2197"/>
                        </a:lnTo>
                        <a:lnTo>
                          <a:pt x="4091" y="2197"/>
                        </a:lnTo>
                        <a:lnTo>
                          <a:pt x="4088" y="2196"/>
                        </a:lnTo>
                        <a:lnTo>
                          <a:pt x="4086" y="2193"/>
                        </a:lnTo>
                        <a:lnTo>
                          <a:pt x="4083" y="2190"/>
                        </a:lnTo>
                        <a:lnTo>
                          <a:pt x="4062" y="2124"/>
                        </a:lnTo>
                        <a:lnTo>
                          <a:pt x="4062" y="2124"/>
                        </a:lnTo>
                        <a:lnTo>
                          <a:pt x="4061" y="2122"/>
                        </a:lnTo>
                        <a:lnTo>
                          <a:pt x="4059" y="2119"/>
                        </a:lnTo>
                        <a:lnTo>
                          <a:pt x="4055" y="2118"/>
                        </a:lnTo>
                        <a:lnTo>
                          <a:pt x="4053" y="2117"/>
                        </a:lnTo>
                        <a:lnTo>
                          <a:pt x="4011" y="2117"/>
                        </a:lnTo>
                        <a:lnTo>
                          <a:pt x="4011" y="2117"/>
                        </a:lnTo>
                        <a:lnTo>
                          <a:pt x="4007" y="2118"/>
                        </a:lnTo>
                        <a:lnTo>
                          <a:pt x="4004" y="2119"/>
                        </a:lnTo>
                        <a:lnTo>
                          <a:pt x="4002" y="2122"/>
                        </a:lnTo>
                        <a:lnTo>
                          <a:pt x="4001" y="2124"/>
                        </a:lnTo>
                        <a:lnTo>
                          <a:pt x="3981" y="2190"/>
                        </a:lnTo>
                        <a:lnTo>
                          <a:pt x="3981" y="2190"/>
                        </a:lnTo>
                        <a:lnTo>
                          <a:pt x="3980" y="2193"/>
                        </a:lnTo>
                        <a:lnTo>
                          <a:pt x="3977" y="2196"/>
                        </a:lnTo>
                        <a:lnTo>
                          <a:pt x="3975" y="2197"/>
                        </a:lnTo>
                        <a:lnTo>
                          <a:pt x="3971" y="2197"/>
                        </a:lnTo>
                        <a:lnTo>
                          <a:pt x="3937" y="2197"/>
                        </a:lnTo>
                        <a:lnTo>
                          <a:pt x="3937" y="2197"/>
                        </a:lnTo>
                        <a:lnTo>
                          <a:pt x="3934" y="2197"/>
                        </a:lnTo>
                        <a:lnTo>
                          <a:pt x="3930" y="2196"/>
                        </a:lnTo>
                        <a:lnTo>
                          <a:pt x="3928" y="2193"/>
                        </a:lnTo>
                        <a:lnTo>
                          <a:pt x="3927" y="2190"/>
                        </a:lnTo>
                        <a:lnTo>
                          <a:pt x="3906" y="2124"/>
                        </a:lnTo>
                        <a:lnTo>
                          <a:pt x="3906" y="2124"/>
                        </a:lnTo>
                        <a:lnTo>
                          <a:pt x="3903" y="2122"/>
                        </a:lnTo>
                        <a:lnTo>
                          <a:pt x="3901" y="2119"/>
                        </a:lnTo>
                        <a:lnTo>
                          <a:pt x="3898" y="2118"/>
                        </a:lnTo>
                        <a:lnTo>
                          <a:pt x="3895" y="2117"/>
                        </a:lnTo>
                        <a:lnTo>
                          <a:pt x="3854" y="2117"/>
                        </a:lnTo>
                        <a:lnTo>
                          <a:pt x="3854" y="2117"/>
                        </a:lnTo>
                        <a:lnTo>
                          <a:pt x="3850" y="2118"/>
                        </a:lnTo>
                        <a:lnTo>
                          <a:pt x="3848" y="2119"/>
                        </a:lnTo>
                        <a:lnTo>
                          <a:pt x="3845" y="2122"/>
                        </a:lnTo>
                        <a:lnTo>
                          <a:pt x="3844" y="2124"/>
                        </a:lnTo>
                        <a:lnTo>
                          <a:pt x="3824" y="2190"/>
                        </a:lnTo>
                        <a:lnTo>
                          <a:pt x="3824" y="2190"/>
                        </a:lnTo>
                        <a:lnTo>
                          <a:pt x="3823" y="2193"/>
                        </a:lnTo>
                        <a:lnTo>
                          <a:pt x="3821" y="2196"/>
                        </a:lnTo>
                        <a:lnTo>
                          <a:pt x="3818" y="2197"/>
                        </a:lnTo>
                        <a:lnTo>
                          <a:pt x="3815" y="2197"/>
                        </a:lnTo>
                        <a:lnTo>
                          <a:pt x="3796" y="2197"/>
                        </a:lnTo>
                        <a:lnTo>
                          <a:pt x="3780" y="2197"/>
                        </a:lnTo>
                        <a:lnTo>
                          <a:pt x="3780" y="2197"/>
                        </a:lnTo>
                        <a:lnTo>
                          <a:pt x="3776" y="2197"/>
                        </a:lnTo>
                        <a:lnTo>
                          <a:pt x="3774" y="2196"/>
                        </a:lnTo>
                        <a:lnTo>
                          <a:pt x="3771" y="2193"/>
                        </a:lnTo>
                        <a:lnTo>
                          <a:pt x="3770" y="2190"/>
                        </a:lnTo>
                        <a:lnTo>
                          <a:pt x="3748" y="2124"/>
                        </a:lnTo>
                        <a:lnTo>
                          <a:pt x="3748" y="2124"/>
                        </a:lnTo>
                        <a:lnTo>
                          <a:pt x="3747" y="2122"/>
                        </a:lnTo>
                        <a:lnTo>
                          <a:pt x="3744" y="2119"/>
                        </a:lnTo>
                        <a:lnTo>
                          <a:pt x="3742" y="2118"/>
                        </a:lnTo>
                        <a:lnTo>
                          <a:pt x="3738" y="2117"/>
                        </a:lnTo>
                        <a:lnTo>
                          <a:pt x="3696" y="2117"/>
                        </a:lnTo>
                        <a:lnTo>
                          <a:pt x="3696" y="2117"/>
                        </a:lnTo>
                        <a:lnTo>
                          <a:pt x="3694" y="2118"/>
                        </a:lnTo>
                        <a:lnTo>
                          <a:pt x="3691" y="2119"/>
                        </a:lnTo>
                        <a:lnTo>
                          <a:pt x="3689" y="2122"/>
                        </a:lnTo>
                        <a:lnTo>
                          <a:pt x="3686" y="2124"/>
                        </a:lnTo>
                        <a:lnTo>
                          <a:pt x="3668" y="2190"/>
                        </a:lnTo>
                        <a:lnTo>
                          <a:pt x="3668" y="2190"/>
                        </a:lnTo>
                        <a:lnTo>
                          <a:pt x="3667" y="2193"/>
                        </a:lnTo>
                        <a:lnTo>
                          <a:pt x="3664" y="2196"/>
                        </a:lnTo>
                        <a:lnTo>
                          <a:pt x="3660" y="2197"/>
                        </a:lnTo>
                        <a:lnTo>
                          <a:pt x="3658" y="2197"/>
                        </a:lnTo>
                        <a:lnTo>
                          <a:pt x="3623" y="2197"/>
                        </a:lnTo>
                        <a:lnTo>
                          <a:pt x="3623" y="2197"/>
                        </a:lnTo>
                        <a:lnTo>
                          <a:pt x="3620" y="2197"/>
                        </a:lnTo>
                        <a:lnTo>
                          <a:pt x="3617" y="2196"/>
                        </a:lnTo>
                        <a:lnTo>
                          <a:pt x="3615" y="2193"/>
                        </a:lnTo>
                        <a:lnTo>
                          <a:pt x="3613" y="2190"/>
                        </a:lnTo>
                        <a:lnTo>
                          <a:pt x="3591" y="2124"/>
                        </a:lnTo>
                        <a:lnTo>
                          <a:pt x="3591" y="2124"/>
                        </a:lnTo>
                        <a:lnTo>
                          <a:pt x="3590" y="2122"/>
                        </a:lnTo>
                        <a:lnTo>
                          <a:pt x="3588" y="2119"/>
                        </a:lnTo>
                        <a:lnTo>
                          <a:pt x="3584" y="2118"/>
                        </a:lnTo>
                        <a:lnTo>
                          <a:pt x="3581" y="2117"/>
                        </a:lnTo>
                        <a:lnTo>
                          <a:pt x="3539" y="2117"/>
                        </a:lnTo>
                        <a:lnTo>
                          <a:pt x="3539" y="2117"/>
                        </a:lnTo>
                        <a:lnTo>
                          <a:pt x="3537" y="2118"/>
                        </a:lnTo>
                        <a:lnTo>
                          <a:pt x="3533" y="2119"/>
                        </a:lnTo>
                        <a:lnTo>
                          <a:pt x="3531" y="2122"/>
                        </a:lnTo>
                        <a:lnTo>
                          <a:pt x="3530" y="2124"/>
                        </a:lnTo>
                        <a:lnTo>
                          <a:pt x="3511" y="2190"/>
                        </a:lnTo>
                        <a:lnTo>
                          <a:pt x="3511" y="2190"/>
                        </a:lnTo>
                        <a:lnTo>
                          <a:pt x="3509" y="2193"/>
                        </a:lnTo>
                        <a:lnTo>
                          <a:pt x="3506" y="2196"/>
                        </a:lnTo>
                        <a:lnTo>
                          <a:pt x="3504" y="2197"/>
                        </a:lnTo>
                        <a:lnTo>
                          <a:pt x="3501" y="2197"/>
                        </a:lnTo>
                        <a:lnTo>
                          <a:pt x="3483" y="2197"/>
                        </a:lnTo>
                        <a:lnTo>
                          <a:pt x="3467" y="2197"/>
                        </a:lnTo>
                        <a:lnTo>
                          <a:pt x="3467" y="2197"/>
                        </a:lnTo>
                        <a:lnTo>
                          <a:pt x="3463" y="2197"/>
                        </a:lnTo>
                        <a:lnTo>
                          <a:pt x="3461" y="2196"/>
                        </a:lnTo>
                        <a:lnTo>
                          <a:pt x="3458" y="2193"/>
                        </a:lnTo>
                        <a:lnTo>
                          <a:pt x="3456" y="2190"/>
                        </a:lnTo>
                        <a:lnTo>
                          <a:pt x="3435" y="2124"/>
                        </a:lnTo>
                        <a:lnTo>
                          <a:pt x="3435" y="2124"/>
                        </a:lnTo>
                        <a:lnTo>
                          <a:pt x="3433" y="2122"/>
                        </a:lnTo>
                        <a:lnTo>
                          <a:pt x="3431" y="2119"/>
                        </a:lnTo>
                        <a:lnTo>
                          <a:pt x="3427" y="2118"/>
                        </a:lnTo>
                        <a:lnTo>
                          <a:pt x="3425" y="2117"/>
                        </a:lnTo>
                        <a:lnTo>
                          <a:pt x="3383" y="2117"/>
                        </a:lnTo>
                        <a:lnTo>
                          <a:pt x="3383" y="2117"/>
                        </a:lnTo>
                        <a:lnTo>
                          <a:pt x="3379" y="2118"/>
                        </a:lnTo>
                        <a:lnTo>
                          <a:pt x="3377" y="2119"/>
                        </a:lnTo>
                        <a:lnTo>
                          <a:pt x="3374" y="2122"/>
                        </a:lnTo>
                        <a:lnTo>
                          <a:pt x="3373" y="2124"/>
                        </a:lnTo>
                        <a:lnTo>
                          <a:pt x="3353" y="2190"/>
                        </a:lnTo>
                        <a:lnTo>
                          <a:pt x="3353" y="2190"/>
                        </a:lnTo>
                        <a:lnTo>
                          <a:pt x="3352" y="2193"/>
                        </a:lnTo>
                        <a:lnTo>
                          <a:pt x="3350" y="2196"/>
                        </a:lnTo>
                        <a:lnTo>
                          <a:pt x="3347" y="2197"/>
                        </a:lnTo>
                        <a:lnTo>
                          <a:pt x="3343" y="2197"/>
                        </a:lnTo>
                        <a:lnTo>
                          <a:pt x="3309" y="2197"/>
                        </a:lnTo>
                        <a:lnTo>
                          <a:pt x="3309" y="2197"/>
                        </a:lnTo>
                        <a:lnTo>
                          <a:pt x="3306" y="2197"/>
                        </a:lnTo>
                        <a:lnTo>
                          <a:pt x="3303" y="2196"/>
                        </a:lnTo>
                        <a:lnTo>
                          <a:pt x="3300" y="2193"/>
                        </a:lnTo>
                        <a:lnTo>
                          <a:pt x="3299" y="2190"/>
                        </a:lnTo>
                        <a:lnTo>
                          <a:pt x="3278" y="2124"/>
                        </a:lnTo>
                        <a:lnTo>
                          <a:pt x="3278" y="2124"/>
                        </a:lnTo>
                        <a:lnTo>
                          <a:pt x="3276" y="2122"/>
                        </a:lnTo>
                        <a:lnTo>
                          <a:pt x="3273" y="2119"/>
                        </a:lnTo>
                        <a:lnTo>
                          <a:pt x="3271" y="2118"/>
                        </a:lnTo>
                        <a:lnTo>
                          <a:pt x="3267" y="2117"/>
                        </a:lnTo>
                        <a:lnTo>
                          <a:pt x="3226" y="2117"/>
                        </a:lnTo>
                        <a:lnTo>
                          <a:pt x="3226" y="2117"/>
                        </a:lnTo>
                        <a:lnTo>
                          <a:pt x="3223" y="2118"/>
                        </a:lnTo>
                        <a:lnTo>
                          <a:pt x="3220" y="2119"/>
                        </a:lnTo>
                        <a:lnTo>
                          <a:pt x="3218" y="2122"/>
                        </a:lnTo>
                        <a:lnTo>
                          <a:pt x="3216" y="2124"/>
                        </a:lnTo>
                        <a:lnTo>
                          <a:pt x="3197" y="2190"/>
                        </a:lnTo>
                        <a:lnTo>
                          <a:pt x="3197" y="2190"/>
                        </a:lnTo>
                        <a:lnTo>
                          <a:pt x="3195" y="2193"/>
                        </a:lnTo>
                        <a:lnTo>
                          <a:pt x="3193" y="2196"/>
                        </a:lnTo>
                        <a:lnTo>
                          <a:pt x="3190" y="2197"/>
                        </a:lnTo>
                        <a:lnTo>
                          <a:pt x="3187" y="2197"/>
                        </a:lnTo>
                        <a:lnTo>
                          <a:pt x="3168" y="2197"/>
                        </a:lnTo>
                        <a:lnTo>
                          <a:pt x="3152" y="2197"/>
                        </a:lnTo>
                        <a:lnTo>
                          <a:pt x="3152" y="2197"/>
                        </a:lnTo>
                        <a:lnTo>
                          <a:pt x="3149" y="2197"/>
                        </a:lnTo>
                        <a:lnTo>
                          <a:pt x="3146" y="2196"/>
                        </a:lnTo>
                        <a:lnTo>
                          <a:pt x="3144" y="2193"/>
                        </a:lnTo>
                        <a:lnTo>
                          <a:pt x="3142" y="2190"/>
                        </a:lnTo>
                        <a:lnTo>
                          <a:pt x="3120" y="2124"/>
                        </a:lnTo>
                        <a:lnTo>
                          <a:pt x="3120" y="2124"/>
                        </a:lnTo>
                        <a:lnTo>
                          <a:pt x="3119" y="2122"/>
                        </a:lnTo>
                        <a:lnTo>
                          <a:pt x="3116" y="2119"/>
                        </a:lnTo>
                        <a:lnTo>
                          <a:pt x="3114" y="2118"/>
                        </a:lnTo>
                        <a:lnTo>
                          <a:pt x="3110" y="2117"/>
                        </a:lnTo>
                        <a:lnTo>
                          <a:pt x="3068" y="2117"/>
                        </a:lnTo>
                        <a:lnTo>
                          <a:pt x="3068" y="2117"/>
                        </a:lnTo>
                        <a:lnTo>
                          <a:pt x="3066" y="2118"/>
                        </a:lnTo>
                        <a:lnTo>
                          <a:pt x="3062" y="2119"/>
                        </a:lnTo>
                        <a:lnTo>
                          <a:pt x="3061" y="2122"/>
                        </a:lnTo>
                        <a:lnTo>
                          <a:pt x="3059" y="2124"/>
                        </a:lnTo>
                        <a:lnTo>
                          <a:pt x="3040" y="2190"/>
                        </a:lnTo>
                        <a:lnTo>
                          <a:pt x="3040" y="2190"/>
                        </a:lnTo>
                        <a:lnTo>
                          <a:pt x="3039" y="2193"/>
                        </a:lnTo>
                        <a:lnTo>
                          <a:pt x="3036" y="2196"/>
                        </a:lnTo>
                        <a:lnTo>
                          <a:pt x="3033" y="2197"/>
                        </a:lnTo>
                        <a:lnTo>
                          <a:pt x="3030" y="2197"/>
                        </a:lnTo>
                        <a:lnTo>
                          <a:pt x="2996" y="2197"/>
                        </a:lnTo>
                        <a:lnTo>
                          <a:pt x="2996" y="2197"/>
                        </a:lnTo>
                        <a:lnTo>
                          <a:pt x="2992" y="2197"/>
                        </a:lnTo>
                        <a:lnTo>
                          <a:pt x="2989" y="2196"/>
                        </a:lnTo>
                        <a:lnTo>
                          <a:pt x="2987" y="2193"/>
                        </a:lnTo>
                        <a:lnTo>
                          <a:pt x="2986" y="2190"/>
                        </a:lnTo>
                        <a:lnTo>
                          <a:pt x="2964" y="2124"/>
                        </a:lnTo>
                        <a:lnTo>
                          <a:pt x="2964" y="2124"/>
                        </a:lnTo>
                        <a:lnTo>
                          <a:pt x="2962" y="2122"/>
                        </a:lnTo>
                        <a:lnTo>
                          <a:pt x="2960" y="2119"/>
                        </a:lnTo>
                        <a:lnTo>
                          <a:pt x="2956" y="2118"/>
                        </a:lnTo>
                        <a:lnTo>
                          <a:pt x="2954" y="2117"/>
                        </a:lnTo>
                        <a:lnTo>
                          <a:pt x="2912" y="2117"/>
                        </a:lnTo>
                        <a:lnTo>
                          <a:pt x="2912" y="2117"/>
                        </a:lnTo>
                        <a:lnTo>
                          <a:pt x="2909" y="2118"/>
                        </a:lnTo>
                        <a:lnTo>
                          <a:pt x="2906" y="2119"/>
                        </a:lnTo>
                        <a:lnTo>
                          <a:pt x="2903" y="2122"/>
                        </a:lnTo>
                        <a:lnTo>
                          <a:pt x="2902" y="2124"/>
                        </a:lnTo>
                        <a:lnTo>
                          <a:pt x="2882" y="2190"/>
                        </a:lnTo>
                        <a:lnTo>
                          <a:pt x="2882" y="2190"/>
                        </a:lnTo>
                        <a:lnTo>
                          <a:pt x="2881" y="2193"/>
                        </a:lnTo>
                        <a:lnTo>
                          <a:pt x="2878" y="2196"/>
                        </a:lnTo>
                        <a:lnTo>
                          <a:pt x="2876" y="2197"/>
                        </a:lnTo>
                        <a:lnTo>
                          <a:pt x="2874" y="2197"/>
                        </a:lnTo>
                        <a:lnTo>
                          <a:pt x="2855" y="2197"/>
                        </a:lnTo>
                        <a:lnTo>
                          <a:pt x="2838" y="2197"/>
                        </a:lnTo>
                        <a:lnTo>
                          <a:pt x="2838" y="2197"/>
                        </a:lnTo>
                        <a:lnTo>
                          <a:pt x="2835" y="2197"/>
                        </a:lnTo>
                        <a:lnTo>
                          <a:pt x="2832" y="2196"/>
                        </a:lnTo>
                        <a:lnTo>
                          <a:pt x="2830" y="2193"/>
                        </a:lnTo>
                        <a:lnTo>
                          <a:pt x="2828" y="2190"/>
                        </a:lnTo>
                        <a:lnTo>
                          <a:pt x="2807" y="2124"/>
                        </a:lnTo>
                        <a:lnTo>
                          <a:pt x="2807" y="2124"/>
                        </a:lnTo>
                        <a:lnTo>
                          <a:pt x="2804" y="2122"/>
                        </a:lnTo>
                        <a:lnTo>
                          <a:pt x="2803" y="2119"/>
                        </a:lnTo>
                        <a:lnTo>
                          <a:pt x="2800" y="2118"/>
                        </a:lnTo>
                        <a:lnTo>
                          <a:pt x="2797" y="2117"/>
                        </a:lnTo>
                        <a:lnTo>
                          <a:pt x="2755" y="2117"/>
                        </a:lnTo>
                        <a:lnTo>
                          <a:pt x="2755" y="2117"/>
                        </a:lnTo>
                        <a:lnTo>
                          <a:pt x="2751" y="2118"/>
                        </a:lnTo>
                        <a:lnTo>
                          <a:pt x="2749" y="2119"/>
                        </a:lnTo>
                        <a:lnTo>
                          <a:pt x="2746" y="2122"/>
                        </a:lnTo>
                        <a:lnTo>
                          <a:pt x="2745" y="2124"/>
                        </a:lnTo>
                        <a:lnTo>
                          <a:pt x="2726" y="2190"/>
                        </a:lnTo>
                        <a:lnTo>
                          <a:pt x="2726" y="2190"/>
                        </a:lnTo>
                        <a:lnTo>
                          <a:pt x="2724" y="2193"/>
                        </a:lnTo>
                        <a:lnTo>
                          <a:pt x="2722" y="2196"/>
                        </a:lnTo>
                        <a:lnTo>
                          <a:pt x="2719" y="2197"/>
                        </a:lnTo>
                        <a:lnTo>
                          <a:pt x="2716" y="2197"/>
                        </a:lnTo>
                        <a:lnTo>
                          <a:pt x="2681" y="2197"/>
                        </a:lnTo>
                        <a:lnTo>
                          <a:pt x="2681" y="2197"/>
                        </a:lnTo>
                        <a:lnTo>
                          <a:pt x="2679" y="2197"/>
                        </a:lnTo>
                        <a:lnTo>
                          <a:pt x="2675" y="2196"/>
                        </a:lnTo>
                        <a:lnTo>
                          <a:pt x="2673" y="2193"/>
                        </a:lnTo>
                        <a:lnTo>
                          <a:pt x="2671" y="2190"/>
                        </a:lnTo>
                        <a:lnTo>
                          <a:pt x="2649" y="2124"/>
                        </a:lnTo>
                        <a:lnTo>
                          <a:pt x="2649" y="2124"/>
                        </a:lnTo>
                        <a:lnTo>
                          <a:pt x="2648" y="2122"/>
                        </a:lnTo>
                        <a:lnTo>
                          <a:pt x="2645" y="2119"/>
                        </a:lnTo>
                        <a:lnTo>
                          <a:pt x="2643" y="2118"/>
                        </a:lnTo>
                        <a:lnTo>
                          <a:pt x="2639" y="2117"/>
                        </a:lnTo>
                        <a:lnTo>
                          <a:pt x="2597" y="2117"/>
                        </a:lnTo>
                        <a:lnTo>
                          <a:pt x="2597" y="2117"/>
                        </a:lnTo>
                        <a:lnTo>
                          <a:pt x="2595" y="2118"/>
                        </a:lnTo>
                        <a:lnTo>
                          <a:pt x="2592" y="2119"/>
                        </a:lnTo>
                        <a:lnTo>
                          <a:pt x="2590" y="2122"/>
                        </a:lnTo>
                        <a:lnTo>
                          <a:pt x="2589" y="2124"/>
                        </a:lnTo>
                        <a:lnTo>
                          <a:pt x="2569" y="2190"/>
                        </a:lnTo>
                        <a:lnTo>
                          <a:pt x="2569" y="2190"/>
                        </a:lnTo>
                        <a:lnTo>
                          <a:pt x="2568" y="2193"/>
                        </a:lnTo>
                        <a:lnTo>
                          <a:pt x="2565" y="2196"/>
                        </a:lnTo>
                        <a:lnTo>
                          <a:pt x="2563" y="2197"/>
                        </a:lnTo>
                        <a:lnTo>
                          <a:pt x="2559" y="2197"/>
                        </a:lnTo>
                        <a:lnTo>
                          <a:pt x="2541" y="2197"/>
                        </a:lnTo>
                        <a:lnTo>
                          <a:pt x="2525" y="2197"/>
                        </a:lnTo>
                        <a:lnTo>
                          <a:pt x="2525" y="2197"/>
                        </a:lnTo>
                        <a:lnTo>
                          <a:pt x="2521" y="2197"/>
                        </a:lnTo>
                        <a:lnTo>
                          <a:pt x="2518" y="2196"/>
                        </a:lnTo>
                        <a:lnTo>
                          <a:pt x="2516" y="2193"/>
                        </a:lnTo>
                        <a:lnTo>
                          <a:pt x="2515" y="2190"/>
                        </a:lnTo>
                        <a:lnTo>
                          <a:pt x="2492" y="2124"/>
                        </a:lnTo>
                        <a:lnTo>
                          <a:pt x="2492" y="2124"/>
                        </a:lnTo>
                        <a:lnTo>
                          <a:pt x="2491" y="2122"/>
                        </a:lnTo>
                        <a:lnTo>
                          <a:pt x="2489" y="2119"/>
                        </a:lnTo>
                        <a:lnTo>
                          <a:pt x="2486" y="2118"/>
                        </a:lnTo>
                        <a:lnTo>
                          <a:pt x="2483" y="2117"/>
                        </a:lnTo>
                        <a:lnTo>
                          <a:pt x="2441" y="2117"/>
                        </a:lnTo>
                        <a:lnTo>
                          <a:pt x="2441" y="2117"/>
                        </a:lnTo>
                        <a:lnTo>
                          <a:pt x="2438" y="2118"/>
                        </a:lnTo>
                        <a:lnTo>
                          <a:pt x="2434" y="2119"/>
                        </a:lnTo>
                        <a:lnTo>
                          <a:pt x="2432" y="2122"/>
                        </a:lnTo>
                        <a:lnTo>
                          <a:pt x="2431" y="2124"/>
                        </a:lnTo>
                        <a:lnTo>
                          <a:pt x="2412" y="2190"/>
                        </a:lnTo>
                        <a:lnTo>
                          <a:pt x="2412" y="2190"/>
                        </a:lnTo>
                        <a:lnTo>
                          <a:pt x="2410" y="2193"/>
                        </a:lnTo>
                        <a:lnTo>
                          <a:pt x="2409" y="2196"/>
                        </a:lnTo>
                        <a:lnTo>
                          <a:pt x="2405" y="2197"/>
                        </a:lnTo>
                        <a:lnTo>
                          <a:pt x="2402" y="2197"/>
                        </a:lnTo>
                        <a:lnTo>
                          <a:pt x="2368" y="2197"/>
                        </a:lnTo>
                        <a:lnTo>
                          <a:pt x="2368" y="2197"/>
                        </a:lnTo>
                        <a:lnTo>
                          <a:pt x="2364" y="2197"/>
                        </a:lnTo>
                        <a:lnTo>
                          <a:pt x="2362" y="2196"/>
                        </a:lnTo>
                        <a:lnTo>
                          <a:pt x="2359" y="2193"/>
                        </a:lnTo>
                        <a:lnTo>
                          <a:pt x="2357" y="2190"/>
                        </a:lnTo>
                        <a:lnTo>
                          <a:pt x="2336" y="2124"/>
                        </a:lnTo>
                        <a:lnTo>
                          <a:pt x="2336" y="2124"/>
                        </a:lnTo>
                        <a:lnTo>
                          <a:pt x="2335" y="2122"/>
                        </a:lnTo>
                        <a:lnTo>
                          <a:pt x="2332" y="2119"/>
                        </a:lnTo>
                        <a:lnTo>
                          <a:pt x="2328" y="2118"/>
                        </a:lnTo>
                        <a:lnTo>
                          <a:pt x="2326" y="2117"/>
                        </a:lnTo>
                        <a:lnTo>
                          <a:pt x="2284" y="2117"/>
                        </a:lnTo>
                        <a:lnTo>
                          <a:pt x="2284" y="2117"/>
                        </a:lnTo>
                        <a:lnTo>
                          <a:pt x="2280" y="2118"/>
                        </a:lnTo>
                        <a:lnTo>
                          <a:pt x="2278" y="2119"/>
                        </a:lnTo>
                        <a:lnTo>
                          <a:pt x="2275" y="2122"/>
                        </a:lnTo>
                        <a:lnTo>
                          <a:pt x="2274" y="2124"/>
                        </a:lnTo>
                        <a:lnTo>
                          <a:pt x="2254" y="2190"/>
                        </a:lnTo>
                        <a:lnTo>
                          <a:pt x="2254" y="2190"/>
                        </a:lnTo>
                        <a:lnTo>
                          <a:pt x="2253" y="2193"/>
                        </a:lnTo>
                        <a:lnTo>
                          <a:pt x="2251" y="2196"/>
                        </a:lnTo>
                        <a:lnTo>
                          <a:pt x="2248" y="2197"/>
                        </a:lnTo>
                        <a:lnTo>
                          <a:pt x="2245" y="2197"/>
                        </a:lnTo>
                        <a:lnTo>
                          <a:pt x="2227" y="2197"/>
                        </a:lnTo>
                        <a:lnTo>
                          <a:pt x="2210" y="2197"/>
                        </a:lnTo>
                        <a:lnTo>
                          <a:pt x="2210" y="2197"/>
                        </a:lnTo>
                        <a:lnTo>
                          <a:pt x="2208" y="2197"/>
                        </a:lnTo>
                        <a:lnTo>
                          <a:pt x="2204" y="2196"/>
                        </a:lnTo>
                        <a:lnTo>
                          <a:pt x="2201" y="2193"/>
                        </a:lnTo>
                        <a:lnTo>
                          <a:pt x="2200" y="2190"/>
                        </a:lnTo>
                        <a:lnTo>
                          <a:pt x="2179" y="2124"/>
                        </a:lnTo>
                        <a:lnTo>
                          <a:pt x="2179" y="2124"/>
                        </a:lnTo>
                        <a:lnTo>
                          <a:pt x="2177" y="2122"/>
                        </a:lnTo>
                        <a:lnTo>
                          <a:pt x="2174" y="2119"/>
                        </a:lnTo>
                        <a:lnTo>
                          <a:pt x="2172" y="2118"/>
                        </a:lnTo>
                        <a:lnTo>
                          <a:pt x="2169" y="2117"/>
                        </a:lnTo>
                        <a:lnTo>
                          <a:pt x="2127" y="2117"/>
                        </a:lnTo>
                        <a:lnTo>
                          <a:pt x="2127" y="2117"/>
                        </a:lnTo>
                        <a:lnTo>
                          <a:pt x="2124" y="2118"/>
                        </a:lnTo>
                        <a:lnTo>
                          <a:pt x="2121" y="2119"/>
                        </a:lnTo>
                        <a:lnTo>
                          <a:pt x="2119" y="2122"/>
                        </a:lnTo>
                        <a:lnTo>
                          <a:pt x="2118" y="2124"/>
                        </a:lnTo>
                        <a:lnTo>
                          <a:pt x="2098" y="2190"/>
                        </a:lnTo>
                        <a:lnTo>
                          <a:pt x="2098" y="2190"/>
                        </a:lnTo>
                        <a:lnTo>
                          <a:pt x="2097" y="2193"/>
                        </a:lnTo>
                        <a:lnTo>
                          <a:pt x="2094" y="2196"/>
                        </a:lnTo>
                        <a:lnTo>
                          <a:pt x="2092" y="2197"/>
                        </a:lnTo>
                        <a:lnTo>
                          <a:pt x="2088" y="2197"/>
                        </a:lnTo>
                        <a:lnTo>
                          <a:pt x="2053" y="2197"/>
                        </a:lnTo>
                        <a:lnTo>
                          <a:pt x="2053" y="2197"/>
                        </a:lnTo>
                        <a:lnTo>
                          <a:pt x="2051" y="2197"/>
                        </a:lnTo>
                        <a:lnTo>
                          <a:pt x="2047" y="2196"/>
                        </a:lnTo>
                        <a:lnTo>
                          <a:pt x="2045" y="2193"/>
                        </a:lnTo>
                        <a:lnTo>
                          <a:pt x="2044" y="2190"/>
                        </a:lnTo>
                        <a:lnTo>
                          <a:pt x="2021" y="2124"/>
                        </a:lnTo>
                        <a:lnTo>
                          <a:pt x="2021" y="2124"/>
                        </a:lnTo>
                        <a:lnTo>
                          <a:pt x="2020" y="2122"/>
                        </a:lnTo>
                        <a:lnTo>
                          <a:pt x="2018" y="2119"/>
                        </a:lnTo>
                        <a:lnTo>
                          <a:pt x="2015" y="2118"/>
                        </a:lnTo>
                        <a:lnTo>
                          <a:pt x="2011" y="2117"/>
                        </a:lnTo>
                        <a:lnTo>
                          <a:pt x="1970" y="2117"/>
                        </a:lnTo>
                        <a:lnTo>
                          <a:pt x="1970" y="2117"/>
                        </a:lnTo>
                        <a:lnTo>
                          <a:pt x="1967" y="2118"/>
                        </a:lnTo>
                        <a:lnTo>
                          <a:pt x="1965" y="2119"/>
                        </a:lnTo>
                        <a:lnTo>
                          <a:pt x="1962" y="2122"/>
                        </a:lnTo>
                        <a:lnTo>
                          <a:pt x="1961" y="2124"/>
                        </a:lnTo>
                        <a:lnTo>
                          <a:pt x="1941" y="2190"/>
                        </a:lnTo>
                        <a:lnTo>
                          <a:pt x="1941" y="2190"/>
                        </a:lnTo>
                        <a:lnTo>
                          <a:pt x="1940" y="2193"/>
                        </a:lnTo>
                        <a:lnTo>
                          <a:pt x="1937" y="2196"/>
                        </a:lnTo>
                        <a:lnTo>
                          <a:pt x="1934" y="2197"/>
                        </a:lnTo>
                        <a:lnTo>
                          <a:pt x="1931" y="2197"/>
                        </a:lnTo>
                        <a:lnTo>
                          <a:pt x="1913" y="2197"/>
                        </a:lnTo>
                        <a:lnTo>
                          <a:pt x="1897" y="2197"/>
                        </a:lnTo>
                        <a:lnTo>
                          <a:pt x="1897" y="2197"/>
                        </a:lnTo>
                        <a:lnTo>
                          <a:pt x="1893" y="2197"/>
                        </a:lnTo>
                        <a:lnTo>
                          <a:pt x="1891" y="2196"/>
                        </a:lnTo>
                        <a:lnTo>
                          <a:pt x="1888" y="2193"/>
                        </a:lnTo>
                        <a:lnTo>
                          <a:pt x="1887" y="2190"/>
                        </a:lnTo>
                        <a:lnTo>
                          <a:pt x="1865" y="2124"/>
                        </a:lnTo>
                        <a:lnTo>
                          <a:pt x="1865" y="2124"/>
                        </a:lnTo>
                        <a:lnTo>
                          <a:pt x="1863" y="2122"/>
                        </a:lnTo>
                        <a:lnTo>
                          <a:pt x="1861" y="2119"/>
                        </a:lnTo>
                        <a:lnTo>
                          <a:pt x="1859" y="2118"/>
                        </a:lnTo>
                        <a:lnTo>
                          <a:pt x="1855" y="2117"/>
                        </a:lnTo>
                        <a:lnTo>
                          <a:pt x="1813" y="2117"/>
                        </a:lnTo>
                        <a:lnTo>
                          <a:pt x="1813" y="2117"/>
                        </a:lnTo>
                        <a:lnTo>
                          <a:pt x="1810" y="2118"/>
                        </a:lnTo>
                        <a:lnTo>
                          <a:pt x="1807" y="2119"/>
                        </a:lnTo>
                        <a:lnTo>
                          <a:pt x="1804" y="2122"/>
                        </a:lnTo>
                        <a:lnTo>
                          <a:pt x="1803" y="2124"/>
                        </a:lnTo>
                        <a:lnTo>
                          <a:pt x="1785" y="2190"/>
                        </a:lnTo>
                        <a:lnTo>
                          <a:pt x="1785" y="2190"/>
                        </a:lnTo>
                        <a:lnTo>
                          <a:pt x="1782" y="2193"/>
                        </a:lnTo>
                        <a:lnTo>
                          <a:pt x="1780" y="2196"/>
                        </a:lnTo>
                        <a:lnTo>
                          <a:pt x="1777" y="2197"/>
                        </a:lnTo>
                        <a:lnTo>
                          <a:pt x="1775" y="2197"/>
                        </a:lnTo>
                        <a:lnTo>
                          <a:pt x="1740" y="2197"/>
                        </a:lnTo>
                        <a:lnTo>
                          <a:pt x="1740" y="2197"/>
                        </a:lnTo>
                        <a:lnTo>
                          <a:pt x="1736" y="2197"/>
                        </a:lnTo>
                        <a:lnTo>
                          <a:pt x="1734" y="2196"/>
                        </a:lnTo>
                        <a:lnTo>
                          <a:pt x="1732" y="2193"/>
                        </a:lnTo>
                        <a:lnTo>
                          <a:pt x="1729" y="2190"/>
                        </a:lnTo>
                        <a:lnTo>
                          <a:pt x="1708" y="2124"/>
                        </a:lnTo>
                        <a:lnTo>
                          <a:pt x="1708" y="2124"/>
                        </a:lnTo>
                        <a:lnTo>
                          <a:pt x="1707" y="2122"/>
                        </a:lnTo>
                        <a:lnTo>
                          <a:pt x="1704" y="2119"/>
                        </a:lnTo>
                        <a:lnTo>
                          <a:pt x="1701" y="2118"/>
                        </a:lnTo>
                        <a:lnTo>
                          <a:pt x="1698" y="2117"/>
                        </a:lnTo>
                        <a:lnTo>
                          <a:pt x="1656" y="2117"/>
                        </a:lnTo>
                        <a:lnTo>
                          <a:pt x="1656" y="2117"/>
                        </a:lnTo>
                        <a:lnTo>
                          <a:pt x="1653" y="2118"/>
                        </a:lnTo>
                        <a:lnTo>
                          <a:pt x="1650" y="2119"/>
                        </a:lnTo>
                        <a:lnTo>
                          <a:pt x="1648" y="2122"/>
                        </a:lnTo>
                        <a:lnTo>
                          <a:pt x="1646" y="2124"/>
                        </a:lnTo>
                        <a:lnTo>
                          <a:pt x="1627" y="2190"/>
                        </a:lnTo>
                        <a:lnTo>
                          <a:pt x="1627" y="2190"/>
                        </a:lnTo>
                        <a:lnTo>
                          <a:pt x="1625" y="2193"/>
                        </a:lnTo>
                        <a:lnTo>
                          <a:pt x="1623" y="2196"/>
                        </a:lnTo>
                        <a:lnTo>
                          <a:pt x="1621" y="2197"/>
                        </a:lnTo>
                        <a:lnTo>
                          <a:pt x="1617" y="2197"/>
                        </a:lnTo>
                        <a:lnTo>
                          <a:pt x="1600" y="2197"/>
                        </a:lnTo>
                        <a:lnTo>
                          <a:pt x="1582" y="2197"/>
                        </a:lnTo>
                        <a:lnTo>
                          <a:pt x="1582" y="2197"/>
                        </a:lnTo>
                        <a:lnTo>
                          <a:pt x="1580" y="2197"/>
                        </a:lnTo>
                        <a:lnTo>
                          <a:pt x="1576" y="2196"/>
                        </a:lnTo>
                        <a:lnTo>
                          <a:pt x="1574" y="2193"/>
                        </a:lnTo>
                        <a:lnTo>
                          <a:pt x="1572" y="2190"/>
                        </a:lnTo>
                        <a:lnTo>
                          <a:pt x="1551" y="2124"/>
                        </a:lnTo>
                        <a:lnTo>
                          <a:pt x="1551" y="2124"/>
                        </a:lnTo>
                        <a:lnTo>
                          <a:pt x="1549" y="2122"/>
                        </a:lnTo>
                        <a:lnTo>
                          <a:pt x="1547" y="2119"/>
                        </a:lnTo>
                        <a:lnTo>
                          <a:pt x="1544" y="2118"/>
                        </a:lnTo>
                        <a:lnTo>
                          <a:pt x="1540" y="2117"/>
                        </a:lnTo>
                        <a:lnTo>
                          <a:pt x="1500" y="2117"/>
                        </a:lnTo>
                        <a:lnTo>
                          <a:pt x="1500" y="2117"/>
                        </a:lnTo>
                        <a:lnTo>
                          <a:pt x="1496" y="2118"/>
                        </a:lnTo>
                        <a:lnTo>
                          <a:pt x="1493" y="2119"/>
                        </a:lnTo>
                        <a:lnTo>
                          <a:pt x="1491" y="2122"/>
                        </a:lnTo>
                        <a:lnTo>
                          <a:pt x="1490" y="2124"/>
                        </a:lnTo>
                        <a:lnTo>
                          <a:pt x="1470" y="2190"/>
                        </a:lnTo>
                        <a:lnTo>
                          <a:pt x="1470" y="2190"/>
                        </a:lnTo>
                        <a:lnTo>
                          <a:pt x="1469" y="2193"/>
                        </a:lnTo>
                        <a:lnTo>
                          <a:pt x="1466" y="2196"/>
                        </a:lnTo>
                        <a:lnTo>
                          <a:pt x="1464" y="2197"/>
                        </a:lnTo>
                        <a:lnTo>
                          <a:pt x="1460" y="2197"/>
                        </a:lnTo>
                        <a:lnTo>
                          <a:pt x="1426" y="2197"/>
                        </a:lnTo>
                        <a:lnTo>
                          <a:pt x="1426" y="2197"/>
                        </a:lnTo>
                        <a:lnTo>
                          <a:pt x="1422" y="2197"/>
                        </a:lnTo>
                        <a:lnTo>
                          <a:pt x="1419" y="2196"/>
                        </a:lnTo>
                        <a:lnTo>
                          <a:pt x="1417" y="2193"/>
                        </a:lnTo>
                        <a:lnTo>
                          <a:pt x="1416" y="2190"/>
                        </a:lnTo>
                        <a:lnTo>
                          <a:pt x="1394" y="2124"/>
                        </a:lnTo>
                        <a:lnTo>
                          <a:pt x="1394" y="2124"/>
                        </a:lnTo>
                        <a:lnTo>
                          <a:pt x="1392" y="2122"/>
                        </a:lnTo>
                        <a:lnTo>
                          <a:pt x="1390" y="2119"/>
                        </a:lnTo>
                        <a:lnTo>
                          <a:pt x="1387" y="2118"/>
                        </a:lnTo>
                        <a:lnTo>
                          <a:pt x="1384" y="2117"/>
                        </a:lnTo>
                        <a:lnTo>
                          <a:pt x="1342" y="2117"/>
                        </a:lnTo>
                        <a:lnTo>
                          <a:pt x="1342" y="2117"/>
                        </a:lnTo>
                        <a:lnTo>
                          <a:pt x="1339" y="2118"/>
                        </a:lnTo>
                        <a:lnTo>
                          <a:pt x="1336" y="2119"/>
                        </a:lnTo>
                        <a:lnTo>
                          <a:pt x="1334" y="2122"/>
                        </a:lnTo>
                        <a:lnTo>
                          <a:pt x="1332" y="2124"/>
                        </a:lnTo>
                        <a:lnTo>
                          <a:pt x="1313" y="2190"/>
                        </a:lnTo>
                        <a:lnTo>
                          <a:pt x="1313" y="2190"/>
                        </a:lnTo>
                        <a:lnTo>
                          <a:pt x="1312" y="2193"/>
                        </a:lnTo>
                        <a:lnTo>
                          <a:pt x="1310" y="2196"/>
                        </a:lnTo>
                        <a:lnTo>
                          <a:pt x="1306" y="2197"/>
                        </a:lnTo>
                        <a:lnTo>
                          <a:pt x="1304" y="2197"/>
                        </a:lnTo>
                        <a:lnTo>
                          <a:pt x="1285" y="2197"/>
                        </a:lnTo>
                        <a:lnTo>
                          <a:pt x="1268" y="2197"/>
                        </a:lnTo>
                        <a:lnTo>
                          <a:pt x="1268" y="2197"/>
                        </a:lnTo>
                        <a:lnTo>
                          <a:pt x="1265" y="2197"/>
                        </a:lnTo>
                        <a:lnTo>
                          <a:pt x="1262" y="2196"/>
                        </a:lnTo>
                        <a:lnTo>
                          <a:pt x="1259" y="2193"/>
                        </a:lnTo>
                        <a:lnTo>
                          <a:pt x="1258" y="2191"/>
                        </a:lnTo>
                        <a:lnTo>
                          <a:pt x="1258" y="2191"/>
                        </a:lnTo>
                        <a:lnTo>
                          <a:pt x="1248" y="2158"/>
                        </a:lnTo>
                        <a:lnTo>
                          <a:pt x="1248" y="2158"/>
                        </a:lnTo>
                        <a:lnTo>
                          <a:pt x="1238" y="2124"/>
                        </a:lnTo>
                        <a:lnTo>
                          <a:pt x="1238" y="2124"/>
                        </a:lnTo>
                        <a:lnTo>
                          <a:pt x="1237" y="2122"/>
                        </a:lnTo>
                        <a:lnTo>
                          <a:pt x="1235" y="2119"/>
                        </a:lnTo>
                        <a:lnTo>
                          <a:pt x="1232" y="2118"/>
                        </a:lnTo>
                        <a:lnTo>
                          <a:pt x="1228" y="2117"/>
                        </a:lnTo>
                        <a:lnTo>
                          <a:pt x="1228" y="2117"/>
                        </a:lnTo>
                        <a:lnTo>
                          <a:pt x="1209" y="2117"/>
                        </a:lnTo>
                        <a:lnTo>
                          <a:pt x="1209" y="2117"/>
                        </a:lnTo>
                        <a:lnTo>
                          <a:pt x="1195" y="2116"/>
                        </a:lnTo>
                        <a:lnTo>
                          <a:pt x="1195" y="2116"/>
                        </a:lnTo>
                        <a:lnTo>
                          <a:pt x="1189" y="2116"/>
                        </a:lnTo>
                        <a:lnTo>
                          <a:pt x="1189" y="2116"/>
                        </a:lnTo>
                        <a:lnTo>
                          <a:pt x="1186" y="2116"/>
                        </a:lnTo>
                        <a:lnTo>
                          <a:pt x="1183" y="2117"/>
                        </a:lnTo>
                        <a:lnTo>
                          <a:pt x="1180" y="2119"/>
                        </a:lnTo>
                        <a:lnTo>
                          <a:pt x="1179" y="2122"/>
                        </a:lnTo>
                        <a:lnTo>
                          <a:pt x="1179" y="2122"/>
                        </a:lnTo>
                        <a:lnTo>
                          <a:pt x="1165" y="2154"/>
                        </a:lnTo>
                        <a:lnTo>
                          <a:pt x="1165" y="2154"/>
                        </a:lnTo>
                        <a:lnTo>
                          <a:pt x="1152" y="2185"/>
                        </a:lnTo>
                        <a:lnTo>
                          <a:pt x="1152" y="2185"/>
                        </a:lnTo>
                        <a:lnTo>
                          <a:pt x="1151" y="2188"/>
                        </a:lnTo>
                        <a:lnTo>
                          <a:pt x="1148" y="2190"/>
                        </a:lnTo>
                        <a:lnTo>
                          <a:pt x="1144" y="2191"/>
                        </a:lnTo>
                        <a:lnTo>
                          <a:pt x="1141" y="2191"/>
                        </a:lnTo>
                        <a:lnTo>
                          <a:pt x="1105" y="2186"/>
                        </a:lnTo>
                        <a:lnTo>
                          <a:pt x="1105" y="2186"/>
                        </a:lnTo>
                        <a:lnTo>
                          <a:pt x="1103" y="2185"/>
                        </a:lnTo>
                        <a:lnTo>
                          <a:pt x="1099" y="2183"/>
                        </a:lnTo>
                        <a:lnTo>
                          <a:pt x="1098" y="2181"/>
                        </a:lnTo>
                        <a:lnTo>
                          <a:pt x="1096" y="2177"/>
                        </a:lnTo>
                        <a:lnTo>
                          <a:pt x="1096" y="2177"/>
                        </a:lnTo>
                        <a:lnTo>
                          <a:pt x="1091" y="2143"/>
                        </a:lnTo>
                        <a:lnTo>
                          <a:pt x="1091" y="2143"/>
                        </a:lnTo>
                        <a:lnTo>
                          <a:pt x="1088" y="2109"/>
                        </a:lnTo>
                        <a:lnTo>
                          <a:pt x="1088" y="2109"/>
                        </a:lnTo>
                        <a:lnTo>
                          <a:pt x="1087" y="2106"/>
                        </a:lnTo>
                        <a:lnTo>
                          <a:pt x="1085" y="2103"/>
                        </a:lnTo>
                        <a:lnTo>
                          <a:pt x="1083" y="2101"/>
                        </a:lnTo>
                        <a:lnTo>
                          <a:pt x="1080" y="2100"/>
                        </a:lnTo>
                        <a:lnTo>
                          <a:pt x="1080" y="2100"/>
                        </a:lnTo>
                        <a:lnTo>
                          <a:pt x="1074" y="2098"/>
                        </a:lnTo>
                        <a:lnTo>
                          <a:pt x="1061" y="2096"/>
                        </a:lnTo>
                        <a:lnTo>
                          <a:pt x="1061" y="2096"/>
                        </a:lnTo>
                        <a:lnTo>
                          <a:pt x="1041" y="2091"/>
                        </a:lnTo>
                        <a:lnTo>
                          <a:pt x="1041" y="2091"/>
                        </a:lnTo>
                        <a:lnTo>
                          <a:pt x="1038" y="2091"/>
                        </a:lnTo>
                        <a:lnTo>
                          <a:pt x="1035" y="2092"/>
                        </a:lnTo>
                        <a:lnTo>
                          <a:pt x="1032" y="2093"/>
                        </a:lnTo>
                        <a:lnTo>
                          <a:pt x="1030" y="2096"/>
                        </a:lnTo>
                        <a:lnTo>
                          <a:pt x="1030" y="2096"/>
                        </a:lnTo>
                        <a:lnTo>
                          <a:pt x="1011" y="2125"/>
                        </a:lnTo>
                        <a:lnTo>
                          <a:pt x="1011" y="2125"/>
                        </a:lnTo>
                        <a:lnTo>
                          <a:pt x="993" y="2154"/>
                        </a:lnTo>
                        <a:lnTo>
                          <a:pt x="993" y="2154"/>
                        </a:lnTo>
                        <a:lnTo>
                          <a:pt x="990" y="2156"/>
                        </a:lnTo>
                        <a:lnTo>
                          <a:pt x="988" y="2158"/>
                        </a:lnTo>
                        <a:lnTo>
                          <a:pt x="984" y="2158"/>
                        </a:lnTo>
                        <a:lnTo>
                          <a:pt x="980" y="2158"/>
                        </a:lnTo>
                        <a:lnTo>
                          <a:pt x="963" y="2153"/>
                        </a:lnTo>
                        <a:lnTo>
                          <a:pt x="946" y="2146"/>
                        </a:lnTo>
                        <a:lnTo>
                          <a:pt x="946" y="2146"/>
                        </a:lnTo>
                        <a:lnTo>
                          <a:pt x="943" y="2145"/>
                        </a:lnTo>
                        <a:lnTo>
                          <a:pt x="941" y="2143"/>
                        </a:lnTo>
                        <a:lnTo>
                          <a:pt x="940" y="2139"/>
                        </a:lnTo>
                        <a:lnTo>
                          <a:pt x="940" y="2137"/>
                        </a:lnTo>
                        <a:lnTo>
                          <a:pt x="940" y="2137"/>
                        </a:lnTo>
                        <a:lnTo>
                          <a:pt x="941" y="2102"/>
                        </a:lnTo>
                        <a:lnTo>
                          <a:pt x="941" y="2102"/>
                        </a:lnTo>
                        <a:lnTo>
                          <a:pt x="942" y="2068"/>
                        </a:lnTo>
                        <a:lnTo>
                          <a:pt x="942" y="2068"/>
                        </a:lnTo>
                        <a:lnTo>
                          <a:pt x="942" y="2064"/>
                        </a:lnTo>
                        <a:lnTo>
                          <a:pt x="941" y="2061"/>
                        </a:lnTo>
                        <a:lnTo>
                          <a:pt x="940" y="2059"/>
                        </a:lnTo>
                        <a:lnTo>
                          <a:pt x="937" y="2058"/>
                        </a:lnTo>
                        <a:lnTo>
                          <a:pt x="937" y="2058"/>
                        </a:lnTo>
                        <a:lnTo>
                          <a:pt x="919" y="2049"/>
                        </a:lnTo>
                        <a:lnTo>
                          <a:pt x="919" y="2049"/>
                        </a:lnTo>
                        <a:lnTo>
                          <a:pt x="905" y="2044"/>
                        </a:lnTo>
                        <a:lnTo>
                          <a:pt x="900" y="2042"/>
                        </a:lnTo>
                        <a:lnTo>
                          <a:pt x="900" y="2042"/>
                        </a:lnTo>
                        <a:lnTo>
                          <a:pt x="897" y="2040"/>
                        </a:lnTo>
                        <a:lnTo>
                          <a:pt x="894" y="2040"/>
                        </a:lnTo>
                        <a:lnTo>
                          <a:pt x="890" y="2042"/>
                        </a:lnTo>
                        <a:lnTo>
                          <a:pt x="888" y="2044"/>
                        </a:lnTo>
                        <a:lnTo>
                          <a:pt x="888" y="2044"/>
                        </a:lnTo>
                        <a:lnTo>
                          <a:pt x="866" y="2070"/>
                        </a:lnTo>
                        <a:lnTo>
                          <a:pt x="866" y="2070"/>
                        </a:lnTo>
                        <a:lnTo>
                          <a:pt x="841" y="2095"/>
                        </a:lnTo>
                        <a:lnTo>
                          <a:pt x="841" y="2095"/>
                        </a:lnTo>
                        <a:lnTo>
                          <a:pt x="839" y="2096"/>
                        </a:lnTo>
                        <a:lnTo>
                          <a:pt x="835" y="2097"/>
                        </a:lnTo>
                        <a:lnTo>
                          <a:pt x="832" y="2097"/>
                        </a:lnTo>
                        <a:lnTo>
                          <a:pt x="829" y="2096"/>
                        </a:lnTo>
                        <a:lnTo>
                          <a:pt x="797" y="2080"/>
                        </a:lnTo>
                        <a:lnTo>
                          <a:pt x="797" y="2080"/>
                        </a:lnTo>
                        <a:lnTo>
                          <a:pt x="794" y="2077"/>
                        </a:lnTo>
                        <a:lnTo>
                          <a:pt x="793" y="2075"/>
                        </a:lnTo>
                        <a:lnTo>
                          <a:pt x="792" y="2071"/>
                        </a:lnTo>
                        <a:lnTo>
                          <a:pt x="792" y="2068"/>
                        </a:lnTo>
                        <a:lnTo>
                          <a:pt x="792" y="2068"/>
                        </a:lnTo>
                        <a:lnTo>
                          <a:pt x="799" y="2034"/>
                        </a:lnTo>
                        <a:lnTo>
                          <a:pt x="799" y="2034"/>
                        </a:lnTo>
                        <a:lnTo>
                          <a:pt x="808" y="2001"/>
                        </a:lnTo>
                        <a:lnTo>
                          <a:pt x="808" y="2001"/>
                        </a:lnTo>
                        <a:lnTo>
                          <a:pt x="808" y="1997"/>
                        </a:lnTo>
                        <a:lnTo>
                          <a:pt x="807" y="1995"/>
                        </a:lnTo>
                        <a:lnTo>
                          <a:pt x="805" y="1992"/>
                        </a:lnTo>
                        <a:lnTo>
                          <a:pt x="803" y="1990"/>
                        </a:lnTo>
                        <a:lnTo>
                          <a:pt x="803" y="1990"/>
                        </a:lnTo>
                        <a:lnTo>
                          <a:pt x="787" y="1979"/>
                        </a:lnTo>
                        <a:lnTo>
                          <a:pt x="787" y="1979"/>
                        </a:lnTo>
                        <a:lnTo>
                          <a:pt x="770" y="1968"/>
                        </a:lnTo>
                        <a:lnTo>
                          <a:pt x="770" y="1968"/>
                        </a:lnTo>
                        <a:lnTo>
                          <a:pt x="767" y="1966"/>
                        </a:lnTo>
                        <a:lnTo>
                          <a:pt x="763" y="1966"/>
                        </a:lnTo>
                        <a:lnTo>
                          <a:pt x="761" y="1966"/>
                        </a:lnTo>
                        <a:lnTo>
                          <a:pt x="757" y="1969"/>
                        </a:lnTo>
                        <a:lnTo>
                          <a:pt x="757" y="1969"/>
                        </a:lnTo>
                        <a:lnTo>
                          <a:pt x="730" y="1990"/>
                        </a:lnTo>
                        <a:lnTo>
                          <a:pt x="730" y="1990"/>
                        </a:lnTo>
                        <a:lnTo>
                          <a:pt x="703" y="2010"/>
                        </a:lnTo>
                        <a:lnTo>
                          <a:pt x="703" y="2010"/>
                        </a:lnTo>
                        <a:lnTo>
                          <a:pt x="699" y="2011"/>
                        </a:lnTo>
                        <a:lnTo>
                          <a:pt x="697" y="2012"/>
                        </a:lnTo>
                        <a:lnTo>
                          <a:pt x="693" y="2011"/>
                        </a:lnTo>
                        <a:lnTo>
                          <a:pt x="691" y="2010"/>
                        </a:lnTo>
                        <a:lnTo>
                          <a:pt x="691" y="2010"/>
                        </a:lnTo>
                        <a:lnTo>
                          <a:pt x="682" y="2003"/>
                        </a:lnTo>
                        <a:lnTo>
                          <a:pt x="682" y="2003"/>
                        </a:lnTo>
                        <a:lnTo>
                          <a:pt x="675" y="1997"/>
                        </a:lnTo>
                        <a:lnTo>
                          <a:pt x="662" y="1987"/>
                        </a:lnTo>
                        <a:lnTo>
                          <a:pt x="662" y="1987"/>
                        </a:lnTo>
                        <a:lnTo>
                          <a:pt x="660" y="1985"/>
                        </a:lnTo>
                        <a:lnTo>
                          <a:pt x="659" y="1981"/>
                        </a:lnTo>
                        <a:lnTo>
                          <a:pt x="657" y="1977"/>
                        </a:lnTo>
                        <a:lnTo>
                          <a:pt x="659" y="1975"/>
                        </a:lnTo>
                        <a:lnTo>
                          <a:pt x="659" y="1975"/>
                        </a:lnTo>
                        <a:lnTo>
                          <a:pt x="672" y="1943"/>
                        </a:lnTo>
                        <a:lnTo>
                          <a:pt x="672" y="1943"/>
                        </a:lnTo>
                        <a:lnTo>
                          <a:pt x="686" y="1912"/>
                        </a:lnTo>
                        <a:lnTo>
                          <a:pt x="686" y="1912"/>
                        </a:lnTo>
                        <a:lnTo>
                          <a:pt x="687" y="1908"/>
                        </a:lnTo>
                        <a:lnTo>
                          <a:pt x="686" y="1905"/>
                        </a:lnTo>
                        <a:lnTo>
                          <a:pt x="686" y="1902"/>
                        </a:lnTo>
                        <a:lnTo>
                          <a:pt x="683" y="1900"/>
                        </a:lnTo>
                        <a:lnTo>
                          <a:pt x="683" y="1900"/>
                        </a:lnTo>
                        <a:lnTo>
                          <a:pt x="668" y="1886"/>
                        </a:lnTo>
                        <a:lnTo>
                          <a:pt x="668" y="1886"/>
                        </a:lnTo>
                        <a:lnTo>
                          <a:pt x="655" y="1873"/>
                        </a:lnTo>
                        <a:lnTo>
                          <a:pt x="655" y="1873"/>
                        </a:lnTo>
                        <a:lnTo>
                          <a:pt x="651" y="1871"/>
                        </a:lnTo>
                        <a:lnTo>
                          <a:pt x="649" y="1870"/>
                        </a:lnTo>
                        <a:lnTo>
                          <a:pt x="645" y="1870"/>
                        </a:lnTo>
                        <a:lnTo>
                          <a:pt x="643" y="1871"/>
                        </a:lnTo>
                        <a:lnTo>
                          <a:pt x="643" y="1871"/>
                        </a:lnTo>
                        <a:lnTo>
                          <a:pt x="612" y="1887"/>
                        </a:lnTo>
                        <a:lnTo>
                          <a:pt x="612" y="1887"/>
                        </a:lnTo>
                        <a:lnTo>
                          <a:pt x="581" y="1902"/>
                        </a:lnTo>
                        <a:lnTo>
                          <a:pt x="581" y="1902"/>
                        </a:lnTo>
                        <a:lnTo>
                          <a:pt x="578" y="1903"/>
                        </a:lnTo>
                        <a:lnTo>
                          <a:pt x="575" y="1902"/>
                        </a:lnTo>
                        <a:lnTo>
                          <a:pt x="571" y="1901"/>
                        </a:lnTo>
                        <a:lnTo>
                          <a:pt x="569" y="1900"/>
                        </a:lnTo>
                        <a:lnTo>
                          <a:pt x="569" y="1900"/>
                        </a:lnTo>
                        <a:lnTo>
                          <a:pt x="556" y="1886"/>
                        </a:lnTo>
                        <a:lnTo>
                          <a:pt x="556" y="1886"/>
                        </a:lnTo>
                        <a:lnTo>
                          <a:pt x="545" y="1873"/>
                        </a:lnTo>
                        <a:lnTo>
                          <a:pt x="545" y="1873"/>
                        </a:lnTo>
                        <a:lnTo>
                          <a:pt x="543" y="1870"/>
                        </a:lnTo>
                        <a:lnTo>
                          <a:pt x="543" y="1866"/>
                        </a:lnTo>
                        <a:lnTo>
                          <a:pt x="543" y="1863"/>
                        </a:lnTo>
                        <a:lnTo>
                          <a:pt x="544" y="1860"/>
                        </a:lnTo>
                        <a:lnTo>
                          <a:pt x="544" y="1860"/>
                        </a:lnTo>
                        <a:lnTo>
                          <a:pt x="562" y="1831"/>
                        </a:lnTo>
                        <a:lnTo>
                          <a:pt x="562" y="1831"/>
                        </a:lnTo>
                        <a:lnTo>
                          <a:pt x="581" y="1802"/>
                        </a:lnTo>
                        <a:lnTo>
                          <a:pt x="581" y="1802"/>
                        </a:lnTo>
                        <a:lnTo>
                          <a:pt x="582" y="1800"/>
                        </a:lnTo>
                        <a:lnTo>
                          <a:pt x="583" y="1796"/>
                        </a:lnTo>
                        <a:lnTo>
                          <a:pt x="582" y="1794"/>
                        </a:lnTo>
                        <a:lnTo>
                          <a:pt x="581" y="1790"/>
                        </a:lnTo>
                        <a:lnTo>
                          <a:pt x="581" y="1790"/>
                        </a:lnTo>
                        <a:lnTo>
                          <a:pt x="569" y="1775"/>
                        </a:lnTo>
                        <a:lnTo>
                          <a:pt x="569" y="1775"/>
                        </a:lnTo>
                        <a:lnTo>
                          <a:pt x="557" y="1759"/>
                        </a:lnTo>
                        <a:lnTo>
                          <a:pt x="557" y="1759"/>
                        </a:lnTo>
                        <a:lnTo>
                          <a:pt x="555" y="1757"/>
                        </a:lnTo>
                        <a:lnTo>
                          <a:pt x="553" y="1755"/>
                        </a:lnTo>
                        <a:lnTo>
                          <a:pt x="549" y="1754"/>
                        </a:lnTo>
                        <a:lnTo>
                          <a:pt x="545" y="1755"/>
                        </a:lnTo>
                        <a:lnTo>
                          <a:pt x="545" y="1755"/>
                        </a:lnTo>
                        <a:lnTo>
                          <a:pt x="513" y="1765"/>
                        </a:lnTo>
                        <a:lnTo>
                          <a:pt x="513" y="1765"/>
                        </a:lnTo>
                        <a:lnTo>
                          <a:pt x="480" y="1775"/>
                        </a:lnTo>
                        <a:lnTo>
                          <a:pt x="480" y="1775"/>
                        </a:lnTo>
                        <a:lnTo>
                          <a:pt x="476" y="1775"/>
                        </a:lnTo>
                        <a:lnTo>
                          <a:pt x="474" y="1775"/>
                        </a:lnTo>
                        <a:lnTo>
                          <a:pt x="470" y="1773"/>
                        </a:lnTo>
                        <a:lnTo>
                          <a:pt x="467" y="1770"/>
                        </a:lnTo>
                        <a:lnTo>
                          <a:pt x="458" y="1754"/>
                        </a:lnTo>
                        <a:lnTo>
                          <a:pt x="449" y="1739"/>
                        </a:lnTo>
                        <a:lnTo>
                          <a:pt x="449" y="1739"/>
                        </a:lnTo>
                        <a:lnTo>
                          <a:pt x="448" y="1737"/>
                        </a:lnTo>
                        <a:lnTo>
                          <a:pt x="448" y="1733"/>
                        </a:lnTo>
                        <a:lnTo>
                          <a:pt x="449" y="1730"/>
                        </a:lnTo>
                        <a:lnTo>
                          <a:pt x="450" y="1727"/>
                        </a:lnTo>
                        <a:lnTo>
                          <a:pt x="450" y="1727"/>
                        </a:lnTo>
                        <a:lnTo>
                          <a:pt x="474" y="1701"/>
                        </a:lnTo>
                        <a:lnTo>
                          <a:pt x="474" y="1701"/>
                        </a:lnTo>
                        <a:lnTo>
                          <a:pt x="497" y="1677"/>
                        </a:lnTo>
                        <a:lnTo>
                          <a:pt x="497" y="1677"/>
                        </a:lnTo>
                        <a:lnTo>
                          <a:pt x="499" y="1674"/>
                        </a:lnTo>
                        <a:lnTo>
                          <a:pt x="499" y="1672"/>
                        </a:lnTo>
                        <a:lnTo>
                          <a:pt x="499" y="1668"/>
                        </a:lnTo>
                        <a:lnTo>
                          <a:pt x="499" y="1665"/>
                        </a:lnTo>
                        <a:lnTo>
                          <a:pt x="499" y="1665"/>
                        </a:lnTo>
                        <a:lnTo>
                          <a:pt x="496" y="1659"/>
                        </a:lnTo>
                        <a:lnTo>
                          <a:pt x="496" y="1659"/>
                        </a:lnTo>
                        <a:lnTo>
                          <a:pt x="490" y="1647"/>
                        </a:lnTo>
                        <a:lnTo>
                          <a:pt x="490" y="1647"/>
                        </a:lnTo>
                        <a:lnTo>
                          <a:pt x="481" y="1630"/>
                        </a:lnTo>
                        <a:lnTo>
                          <a:pt x="481" y="1630"/>
                        </a:lnTo>
                        <a:lnTo>
                          <a:pt x="480" y="1627"/>
                        </a:lnTo>
                        <a:lnTo>
                          <a:pt x="476" y="1625"/>
                        </a:lnTo>
                        <a:lnTo>
                          <a:pt x="474" y="1625"/>
                        </a:lnTo>
                        <a:lnTo>
                          <a:pt x="471" y="1625"/>
                        </a:lnTo>
                        <a:lnTo>
                          <a:pt x="471" y="1625"/>
                        </a:lnTo>
                        <a:lnTo>
                          <a:pt x="437" y="1628"/>
                        </a:lnTo>
                        <a:lnTo>
                          <a:pt x="437" y="1628"/>
                        </a:lnTo>
                        <a:lnTo>
                          <a:pt x="402" y="1632"/>
                        </a:lnTo>
                        <a:lnTo>
                          <a:pt x="402" y="1632"/>
                        </a:lnTo>
                        <a:lnTo>
                          <a:pt x="400" y="1632"/>
                        </a:lnTo>
                        <a:lnTo>
                          <a:pt x="396" y="1631"/>
                        </a:lnTo>
                        <a:lnTo>
                          <a:pt x="393" y="1628"/>
                        </a:lnTo>
                        <a:lnTo>
                          <a:pt x="391" y="1626"/>
                        </a:lnTo>
                        <a:lnTo>
                          <a:pt x="391" y="1626"/>
                        </a:lnTo>
                        <a:lnTo>
                          <a:pt x="385" y="1609"/>
                        </a:lnTo>
                        <a:lnTo>
                          <a:pt x="385" y="1609"/>
                        </a:lnTo>
                        <a:lnTo>
                          <a:pt x="379" y="1591"/>
                        </a:lnTo>
                        <a:lnTo>
                          <a:pt x="379" y="1591"/>
                        </a:lnTo>
                        <a:lnTo>
                          <a:pt x="377" y="1589"/>
                        </a:lnTo>
                        <a:lnTo>
                          <a:pt x="377" y="1585"/>
                        </a:lnTo>
                        <a:lnTo>
                          <a:pt x="380" y="1582"/>
                        </a:lnTo>
                        <a:lnTo>
                          <a:pt x="381" y="1580"/>
                        </a:lnTo>
                        <a:lnTo>
                          <a:pt x="381" y="1580"/>
                        </a:lnTo>
                        <a:lnTo>
                          <a:pt x="408" y="1559"/>
                        </a:lnTo>
                        <a:lnTo>
                          <a:pt x="408" y="1559"/>
                        </a:lnTo>
                        <a:lnTo>
                          <a:pt x="437" y="1538"/>
                        </a:lnTo>
                        <a:lnTo>
                          <a:pt x="437" y="1538"/>
                        </a:lnTo>
                        <a:lnTo>
                          <a:pt x="439" y="1536"/>
                        </a:lnTo>
                        <a:lnTo>
                          <a:pt x="440" y="1533"/>
                        </a:lnTo>
                        <a:lnTo>
                          <a:pt x="442" y="1531"/>
                        </a:lnTo>
                        <a:lnTo>
                          <a:pt x="440" y="1527"/>
                        </a:lnTo>
                        <a:lnTo>
                          <a:pt x="440" y="1527"/>
                        </a:lnTo>
                        <a:lnTo>
                          <a:pt x="434" y="1509"/>
                        </a:lnTo>
                        <a:lnTo>
                          <a:pt x="434" y="1509"/>
                        </a:lnTo>
                        <a:lnTo>
                          <a:pt x="429" y="1489"/>
                        </a:lnTo>
                        <a:lnTo>
                          <a:pt x="429" y="1489"/>
                        </a:lnTo>
                        <a:lnTo>
                          <a:pt x="428" y="1487"/>
                        </a:lnTo>
                        <a:lnTo>
                          <a:pt x="425" y="1484"/>
                        </a:lnTo>
                        <a:lnTo>
                          <a:pt x="423" y="1483"/>
                        </a:lnTo>
                        <a:lnTo>
                          <a:pt x="419" y="1482"/>
                        </a:lnTo>
                        <a:lnTo>
                          <a:pt x="419" y="1482"/>
                        </a:lnTo>
                        <a:lnTo>
                          <a:pt x="385" y="1480"/>
                        </a:lnTo>
                        <a:lnTo>
                          <a:pt x="385" y="1480"/>
                        </a:lnTo>
                        <a:lnTo>
                          <a:pt x="351" y="1478"/>
                        </a:lnTo>
                        <a:lnTo>
                          <a:pt x="351" y="1478"/>
                        </a:lnTo>
                        <a:lnTo>
                          <a:pt x="348" y="1477"/>
                        </a:lnTo>
                        <a:lnTo>
                          <a:pt x="345" y="1476"/>
                        </a:lnTo>
                        <a:lnTo>
                          <a:pt x="343" y="1473"/>
                        </a:lnTo>
                        <a:lnTo>
                          <a:pt x="342" y="1469"/>
                        </a:lnTo>
                        <a:lnTo>
                          <a:pt x="338" y="1451"/>
                        </a:lnTo>
                        <a:lnTo>
                          <a:pt x="338" y="1451"/>
                        </a:lnTo>
                        <a:lnTo>
                          <a:pt x="335" y="1442"/>
                        </a:lnTo>
                        <a:lnTo>
                          <a:pt x="335" y="1442"/>
                        </a:lnTo>
                        <a:lnTo>
                          <a:pt x="334" y="1434"/>
                        </a:lnTo>
                        <a:lnTo>
                          <a:pt x="334" y="1434"/>
                        </a:lnTo>
                        <a:lnTo>
                          <a:pt x="334" y="1431"/>
                        </a:lnTo>
                        <a:lnTo>
                          <a:pt x="335" y="1427"/>
                        </a:lnTo>
                        <a:lnTo>
                          <a:pt x="337" y="1425"/>
                        </a:lnTo>
                        <a:lnTo>
                          <a:pt x="340" y="1422"/>
                        </a:lnTo>
                        <a:lnTo>
                          <a:pt x="340" y="1422"/>
                        </a:lnTo>
                        <a:lnTo>
                          <a:pt x="370" y="1406"/>
                        </a:lnTo>
                        <a:lnTo>
                          <a:pt x="370" y="1406"/>
                        </a:lnTo>
                        <a:lnTo>
                          <a:pt x="401" y="1392"/>
                        </a:lnTo>
                        <a:lnTo>
                          <a:pt x="401" y="1392"/>
                        </a:lnTo>
                        <a:lnTo>
                          <a:pt x="405" y="1390"/>
                        </a:lnTo>
                        <a:lnTo>
                          <a:pt x="406" y="1388"/>
                        </a:lnTo>
                        <a:lnTo>
                          <a:pt x="407" y="1384"/>
                        </a:lnTo>
                        <a:lnTo>
                          <a:pt x="407" y="1382"/>
                        </a:lnTo>
                        <a:lnTo>
                          <a:pt x="402" y="1342"/>
                        </a:lnTo>
                        <a:lnTo>
                          <a:pt x="402" y="1342"/>
                        </a:lnTo>
                        <a:lnTo>
                          <a:pt x="402" y="1339"/>
                        </a:lnTo>
                        <a:lnTo>
                          <a:pt x="400" y="1336"/>
                        </a:lnTo>
                        <a:lnTo>
                          <a:pt x="397" y="1334"/>
                        </a:lnTo>
                        <a:lnTo>
                          <a:pt x="395" y="1334"/>
                        </a:lnTo>
                        <a:lnTo>
                          <a:pt x="395" y="1334"/>
                        </a:lnTo>
                        <a:lnTo>
                          <a:pt x="361" y="1325"/>
                        </a:lnTo>
                        <a:lnTo>
                          <a:pt x="361" y="1325"/>
                        </a:lnTo>
                        <a:lnTo>
                          <a:pt x="328" y="1318"/>
                        </a:lnTo>
                        <a:lnTo>
                          <a:pt x="328" y="1318"/>
                        </a:lnTo>
                        <a:lnTo>
                          <a:pt x="324" y="1315"/>
                        </a:lnTo>
                        <a:lnTo>
                          <a:pt x="322" y="1314"/>
                        </a:lnTo>
                        <a:lnTo>
                          <a:pt x="321" y="1310"/>
                        </a:lnTo>
                        <a:lnTo>
                          <a:pt x="319" y="1308"/>
                        </a:lnTo>
                        <a:lnTo>
                          <a:pt x="319" y="1308"/>
                        </a:lnTo>
                        <a:lnTo>
                          <a:pt x="319" y="1289"/>
                        </a:lnTo>
                        <a:lnTo>
                          <a:pt x="319" y="1289"/>
                        </a:lnTo>
                        <a:lnTo>
                          <a:pt x="319" y="1271"/>
                        </a:lnTo>
                        <a:lnTo>
                          <a:pt x="319" y="1271"/>
                        </a:lnTo>
                        <a:lnTo>
                          <a:pt x="319" y="1268"/>
                        </a:lnTo>
                        <a:lnTo>
                          <a:pt x="321" y="1265"/>
                        </a:lnTo>
                        <a:lnTo>
                          <a:pt x="323" y="1262"/>
                        </a:lnTo>
                        <a:lnTo>
                          <a:pt x="326" y="1261"/>
                        </a:lnTo>
                        <a:lnTo>
                          <a:pt x="326" y="1261"/>
                        </a:lnTo>
                        <a:lnTo>
                          <a:pt x="359" y="1251"/>
                        </a:lnTo>
                        <a:lnTo>
                          <a:pt x="359" y="1251"/>
                        </a:lnTo>
                        <a:lnTo>
                          <a:pt x="392" y="1241"/>
                        </a:lnTo>
                        <a:lnTo>
                          <a:pt x="392" y="1241"/>
                        </a:lnTo>
                        <a:lnTo>
                          <a:pt x="395" y="1240"/>
                        </a:lnTo>
                        <a:lnTo>
                          <a:pt x="397" y="1237"/>
                        </a:lnTo>
                        <a:lnTo>
                          <a:pt x="400" y="1235"/>
                        </a:lnTo>
                        <a:lnTo>
                          <a:pt x="400" y="1231"/>
                        </a:lnTo>
                        <a:lnTo>
                          <a:pt x="400" y="1231"/>
                        </a:lnTo>
                        <a:lnTo>
                          <a:pt x="401" y="1212"/>
                        </a:lnTo>
                        <a:lnTo>
                          <a:pt x="401" y="1212"/>
                        </a:lnTo>
                        <a:lnTo>
                          <a:pt x="402" y="1192"/>
                        </a:lnTo>
                        <a:lnTo>
                          <a:pt x="402" y="1192"/>
                        </a:lnTo>
                        <a:lnTo>
                          <a:pt x="402" y="1189"/>
                        </a:lnTo>
                        <a:lnTo>
                          <a:pt x="401" y="1186"/>
                        </a:lnTo>
                        <a:lnTo>
                          <a:pt x="398" y="1183"/>
                        </a:lnTo>
                        <a:lnTo>
                          <a:pt x="396" y="1182"/>
                        </a:lnTo>
                        <a:lnTo>
                          <a:pt x="396" y="1182"/>
                        </a:lnTo>
                        <a:lnTo>
                          <a:pt x="364" y="1168"/>
                        </a:lnTo>
                        <a:lnTo>
                          <a:pt x="364" y="1168"/>
                        </a:lnTo>
                        <a:lnTo>
                          <a:pt x="332" y="1155"/>
                        </a:lnTo>
                        <a:lnTo>
                          <a:pt x="332" y="1155"/>
                        </a:lnTo>
                        <a:lnTo>
                          <a:pt x="329" y="1152"/>
                        </a:lnTo>
                        <a:lnTo>
                          <a:pt x="328" y="1150"/>
                        </a:lnTo>
                        <a:lnTo>
                          <a:pt x="327" y="1147"/>
                        </a:lnTo>
                        <a:lnTo>
                          <a:pt x="327" y="1144"/>
                        </a:lnTo>
                        <a:lnTo>
                          <a:pt x="329" y="1125"/>
                        </a:lnTo>
                        <a:lnTo>
                          <a:pt x="332" y="1108"/>
                        </a:lnTo>
                        <a:lnTo>
                          <a:pt x="332" y="1108"/>
                        </a:lnTo>
                        <a:lnTo>
                          <a:pt x="333" y="1104"/>
                        </a:lnTo>
                        <a:lnTo>
                          <a:pt x="335" y="1102"/>
                        </a:lnTo>
                        <a:lnTo>
                          <a:pt x="338" y="1099"/>
                        </a:lnTo>
                        <a:lnTo>
                          <a:pt x="340" y="1099"/>
                        </a:lnTo>
                        <a:lnTo>
                          <a:pt x="340" y="1099"/>
                        </a:lnTo>
                        <a:lnTo>
                          <a:pt x="375" y="1094"/>
                        </a:lnTo>
                        <a:lnTo>
                          <a:pt x="375" y="1094"/>
                        </a:lnTo>
                        <a:lnTo>
                          <a:pt x="409" y="1091"/>
                        </a:lnTo>
                        <a:lnTo>
                          <a:pt x="409" y="1091"/>
                        </a:lnTo>
                        <a:lnTo>
                          <a:pt x="412" y="1091"/>
                        </a:lnTo>
                        <a:lnTo>
                          <a:pt x="414" y="1088"/>
                        </a:lnTo>
                        <a:lnTo>
                          <a:pt x="417" y="1086"/>
                        </a:lnTo>
                        <a:lnTo>
                          <a:pt x="418" y="1083"/>
                        </a:lnTo>
                        <a:lnTo>
                          <a:pt x="418" y="1083"/>
                        </a:lnTo>
                        <a:lnTo>
                          <a:pt x="419" y="1077"/>
                        </a:lnTo>
                        <a:lnTo>
                          <a:pt x="419" y="1077"/>
                        </a:lnTo>
                        <a:lnTo>
                          <a:pt x="423" y="1064"/>
                        </a:lnTo>
                        <a:lnTo>
                          <a:pt x="423" y="1064"/>
                        </a:lnTo>
                        <a:lnTo>
                          <a:pt x="428" y="1045"/>
                        </a:lnTo>
                        <a:lnTo>
                          <a:pt x="428" y="1045"/>
                        </a:lnTo>
                        <a:lnTo>
                          <a:pt x="428" y="1041"/>
                        </a:lnTo>
                        <a:lnTo>
                          <a:pt x="427" y="1039"/>
                        </a:lnTo>
                        <a:lnTo>
                          <a:pt x="425" y="1035"/>
                        </a:lnTo>
                        <a:lnTo>
                          <a:pt x="423" y="1034"/>
                        </a:lnTo>
                        <a:lnTo>
                          <a:pt x="423" y="1034"/>
                        </a:lnTo>
                        <a:lnTo>
                          <a:pt x="395" y="1016"/>
                        </a:lnTo>
                        <a:lnTo>
                          <a:pt x="395" y="1016"/>
                        </a:lnTo>
                        <a:lnTo>
                          <a:pt x="366" y="996"/>
                        </a:lnTo>
                        <a:lnTo>
                          <a:pt x="366" y="996"/>
                        </a:lnTo>
                        <a:lnTo>
                          <a:pt x="364" y="993"/>
                        </a:lnTo>
                        <a:lnTo>
                          <a:pt x="361" y="991"/>
                        </a:lnTo>
                        <a:lnTo>
                          <a:pt x="361" y="987"/>
                        </a:lnTo>
                        <a:lnTo>
                          <a:pt x="361" y="983"/>
                        </a:lnTo>
                        <a:lnTo>
                          <a:pt x="361" y="983"/>
                        </a:lnTo>
                        <a:lnTo>
                          <a:pt x="368" y="966"/>
                        </a:lnTo>
                        <a:lnTo>
                          <a:pt x="368" y="966"/>
                        </a:lnTo>
                        <a:lnTo>
                          <a:pt x="374" y="949"/>
                        </a:lnTo>
                        <a:lnTo>
                          <a:pt x="374" y="949"/>
                        </a:lnTo>
                        <a:lnTo>
                          <a:pt x="375" y="946"/>
                        </a:lnTo>
                        <a:lnTo>
                          <a:pt x="377" y="944"/>
                        </a:lnTo>
                        <a:lnTo>
                          <a:pt x="380" y="943"/>
                        </a:lnTo>
                        <a:lnTo>
                          <a:pt x="384" y="942"/>
                        </a:lnTo>
                        <a:lnTo>
                          <a:pt x="384" y="942"/>
                        </a:lnTo>
                        <a:lnTo>
                          <a:pt x="418" y="944"/>
                        </a:lnTo>
                        <a:lnTo>
                          <a:pt x="418" y="944"/>
                        </a:lnTo>
                        <a:lnTo>
                          <a:pt x="453" y="946"/>
                        </a:lnTo>
                        <a:lnTo>
                          <a:pt x="453" y="946"/>
                        </a:lnTo>
                        <a:lnTo>
                          <a:pt x="455" y="946"/>
                        </a:lnTo>
                        <a:lnTo>
                          <a:pt x="459" y="945"/>
                        </a:lnTo>
                        <a:lnTo>
                          <a:pt x="461" y="943"/>
                        </a:lnTo>
                        <a:lnTo>
                          <a:pt x="462" y="940"/>
                        </a:lnTo>
                        <a:lnTo>
                          <a:pt x="462" y="940"/>
                        </a:lnTo>
                        <a:lnTo>
                          <a:pt x="470" y="922"/>
                        </a:lnTo>
                        <a:lnTo>
                          <a:pt x="470" y="922"/>
                        </a:lnTo>
                        <a:lnTo>
                          <a:pt x="479" y="905"/>
                        </a:lnTo>
                        <a:lnTo>
                          <a:pt x="479" y="905"/>
                        </a:lnTo>
                        <a:lnTo>
                          <a:pt x="480" y="901"/>
                        </a:lnTo>
                        <a:lnTo>
                          <a:pt x="480" y="898"/>
                        </a:lnTo>
                        <a:lnTo>
                          <a:pt x="479" y="895"/>
                        </a:lnTo>
                        <a:lnTo>
                          <a:pt x="476" y="892"/>
                        </a:lnTo>
                        <a:lnTo>
                          <a:pt x="476" y="892"/>
                        </a:lnTo>
                        <a:lnTo>
                          <a:pt x="451" y="869"/>
                        </a:lnTo>
                        <a:lnTo>
                          <a:pt x="451" y="869"/>
                        </a:lnTo>
                        <a:lnTo>
                          <a:pt x="427" y="845"/>
                        </a:lnTo>
                        <a:lnTo>
                          <a:pt x="427" y="845"/>
                        </a:lnTo>
                        <a:lnTo>
                          <a:pt x="424" y="842"/>
                        </a:lnTo>
                        <a:lnTo>
                          <a:pt x="423" y="839"/>
                        </a:lnTo>
                        <a:lnTo>
                          <a:pt x="423" y="835"/>
                        </a:lnTo>
                        <a:lnTo>
                          <a:pt x="424" y="832"/>
                        </a:lnTo>
                        <a:lnTo>
                          <a:pt x="433" y="816"/>
                        </a:lnTo>
                        <a:lnTo>
                          <a:pt x="433" y="816"/>
                        </a:lnTo>
                        <a:lnTo>
                          <a:pt x="438" y="808"/>
                        </a:lnTo>
                        <a:lnTo>
                          <a:pt x="438" y="808"/>
                        </a:lnTo>
                        <a:lnTo>
                          <a:pt x="442" y="801"/>
                        </a:lnTo>
                        <a:lnTo>
                          <a:pt x="442" y="801"/>
                        </a:lnTo>
                        <a:lnTo>
                          <a:pt x="444" y="798"/>
                        </a:lnTo>
                        <a:lnTo>
                          <a:pt x="446" y="796"/>
                        </a:lnTo>
                        <a:lnTo>
                          <a:pt x="450" y="795"/>
                        </a:lnTo>
                        <a:lnTo>
                          <a:pt x="454" y="795"/>
                        </a:lnTo>
                        <a:lnTo>
                          <a:pt x="454" y="795"/>
                        </a:lnTo>
                        <a:lnTo>
                          <a:pt x="487" y="803"/>
                        </a:lnTo>
                        <a:lnTo>
                          <a:pt x="487" y="803"/>
                        </a:lnTo>
                        <a:lnTo>
                          <a:pt x="520" y="812"/>
                        </a:lnTo>
                        <a:lnTo>
                          <a:pt x="520" y="812"/>
                        </a:lnTo>
                        <a:lnTo>
                          <a:pt x="523" y="812"/>
                        </a:lnTo>
                        <a:lnTo>
                          <a:pt x="527" y="811"/>
                        </a:lnTo>
                        <a:lnTo>
                          <a:pt x="529" y="810"/>
                        </a:lnTo>
                        <a:lnTo>
                          <a:pt x="532" y="807"/>
                        </a:lnTo>
                        <a:lnTo>
                          <a:pt x="532" y="807"/>
                        </a:lnTo>
                        <a:lnTo>
                          <a:pt x="543" y="791"/>
                        </a:lnTo>
                        <a:lnTo>
                          <a:pt x="543" y="791"/>
                        </a:lnTo>
                        <a:lnTo>
                          <a:pt x="550" y="780"/>
                        </a:lnTo>
                        <a:lnTo>
                          <a:pt x="550" y="780"/>
                        </a:lnTo>
                        <a:lnTo>
                          <a:pt x="554" y="774"/>
                        </a:lnTo>
                        <a:lnTo>
                          <a:pt x="554" y="774"/>
                        </a:lnTo>
                        <a:lnTo>
                          <a:pt x="555" y="771"/>
                        </a:lnTo>
                        <a:lnTo>
                          <a:pt x="555" y="769"/>
                        </a:lnTo>
                        <a:lnTo>
                          <a:pt x="555" y="765"/>
                        </a:lnTo>
                        <a:lnTo>
                          <a:pt x="553" y="763"/>
                        </a:lnTo>
                        <a:lnTo>
                          <a:pt x="553" y="763"/>
                        </a:lnTo>
                        <a:lnTo>
                          <a:pt x="533" y="736"/>
                        </a:lnTo>
                        <a:lnTo>
                          <a:pt x="533" y="736"/>
                        </a:lnTo>
                        <a:lnTo>
                          <a:pt x="512" y="707"/>
                        </a:lnTo>
                        <a:lnTo>
                          <a:pt x="512" y="707"/>
                        </a:lnTo>
                        <a:lnTo>
                          <a:pt x="511" y="703"/>
                        </a:lnTo>
                        <a:lnTo>
                          <a:pt x="511" y="701"/>
                        </a:lnTo>
                        <a:lnTo>
                          <a:pt x="511" y="697"/>
                        </a:lnTo>
                        <a:lnTo>
                          <a:pt x="513" y="695"/>
                        </a:lnTo>
                        <a:lnTo>
                          <a:pt x="535" y="666"/>
                        </a:lnTo>
                        <a:lnTo>
                          <a:pt x="535" y="666"/>
                        </a:lnTo>
                        <a:lnTo>
                          <a:pt x="538" y="664"/>
                        </a:lnTo>
                        <a:lnTo>
                          <a:pt x="541" y="663"/>
                        </a:lnTo>
                        <a:lnTo>
                          <a:pt x="544" y="662"/>
                        </a:lnTo>
                        <a:lnTo>
                          <a:pt x="548" y="663"/>
                        </a:lnTo>
                        <a:lnTo>
                          <a:pt x="548" y="663"/>
                        </a:lnTo>
                        <a:lnTo>
                          <a:pt x="580" y="676"/>
                        </a:lnTo>
                        <a:lnTo>
                          <a:pt x="580" y="676"/>
                        </a:lnTo>
                        <a:lnTo>
                          <a:pt x="610" y="691"/>
                        </a:lnTo>
                        <a:lnTo>
                          <a:pt x="610" y="691"/>
                        </a:lnTo>
                        <a:lnTo>
                          <a:pt x="614" y="691"/>
                        </a:lnTo>
                        <a:lnTo>
                          <a:pt x="617" y="691"/>
                        </a:lnTo>
                        <a:lnTo>
                          <a:pt x="620" y="690"/>
                        </a:lnTo>
                        <a:lnTo>
                          <a:pt x="623" y="689"/>
                        </a:lnTo>
                        <a:lnTo>
                          <a:pt x="623" y="689"/>
                        </a:lnTo>
                        <a:lnTo>
                          <a:pt x="636" y="674"/>
                        </a:lnTo>
                        <a:lnTo>
                          <a:pt x="636" y="674"/>
                        </a:lnTo>
                        <a:lnTo>
                          <a:pt x="650" y="660"/>
                        </a:lnTo>
                        <a:lnTo>
                          <a:pt x="650" y="660"/>
                        </a:lnTo>
                        <a:lnTo>
                          <a:pt x="651" y="657"/>
                        </a:lnTo>
                        <a:lnTo>
                          <a:pt x="652" y="654"/>
                        </a:lnTo>
                        <a:lnTo>
                          <a:pt x="652" y="650"/>
                        </a:lnTo>
                        <a:lnTo>
                          <a:pt x="651" y="648"/>
                        </a:lnTo>
                        <a:lnTo>
                          <a:pt x="651" y="648"/>
                        </a:lnTo>
                        <a:lnTo>
                          <a:pt x="636" y="617"/>
                        </a:lnTo>
                        <a:lnTo>
                          <a:pt x="636" y="617"/>
                        </a:lnTo>
                        <a:lnTo>
                          <a:pt x="622" y="586"/>
                        </a:lnTo>
                        <a:lnTo>
                          <a:pt x="622" y="586"/>
                        </a:lnTo>
                        <a:lnTo>
                          <a:pt x="620" y="583"/>
                        </a:lnTo>
                        <a:lnTo>
                          <a:pt x="620" y="580"/>
                        </a:lnTo>
                        <a:lnTo>
                          <a:pt x="622" y="576"/>
                        </a:lnTo>
                        <a:lnTo>
                          <a:pt x="624" y="574"/>
                        </a:lnTo>
                        <a:lnTo>
                          <a:pt x="624" y="574"/>
                        </a:lnTo>
                        <a:lnTo>
                          <a:pt x="630" y="568"/>
                        </a:lnTo>
                        <a:lnTo>
                          <a:pt x="630" y="568"/>
                        </a:lnTo>
                        <a:lnTo>
                          <a:pt x="638" y="562"/>
                        </a:lnTo>
                        <a:lnTo>
                          <a:pt x="651" y="551"/>
                        </a:lnTo>
                        <a:lnTo>
                          <a:pt x="651" y="551"/>
                        </a:lnTo>
                        <a:lnTo>
                          <a:pt x="654" y="548"/>
                        </a:lnTo>
                        <a:lnTo>
                          <a:pt x="657" y="548"/>
                        </a:lnTo>
                        <a:lnTo>
                          <a:pt x="661" y="548"/>
                        </a:lnTo>
                        <a:lnTo>
                          <a:pt x="664" y="549"/>
                        </a:lnTo>
                        <a:lnTo>
                          <a:pt x="664" y="549"/>
                        </a:lnTo>
                        <a:lnTo>
                          <a:pt x="692" y="568"/>
                        </a:lnTo>
                        <a:lnTo>
                          <a:pt x="692" y="568"/>
                        </a:lnTo>
                        <a:lnTo>
                          <a:pt x="720" y="588"/>
                        </a:lnTo>
                        <a:lnTo>
                          <a:pt x="720" y="588"/>
                        </a:lnTo>
                        <a:lnTo>
                          <a:pt x="724" y="589"/>
                        </a:lnTo>
                        <a:lnTo>
                          <a:pt x="726" y="589"/>
                        </a:lnTo>
                        <a:lnTo>
                          <a:pt x="730" y="589"/>
                        </a:lnTo>
                        <a:lnTo>
                          <a:pt x="733" y="588"/>
                        </a:lnTo>
                        <a:lnTo>
                          <a:pt x="733" y="588"/>
                        </a:lnTo>
                        <a:lnTo>
                          <a:pt x="749" y="575"/>
                        </a:lnTo>
                        <a:lnTo>
                          <a:pt x="749" y="575"/>
                        </a:lnTo>
                        <a:lnTo>
                          <a:pt x="765" y="564"/>
                        </a:lnTo>
                        <a:lnTo>
                          <a:pt x="765" y="564"/>
                        </a:lnTo>
                        <a:lnTo>
                          <a:pt x="767" y="562"/>
                        </a:lnTo>
                        <a:lnTo>
                          <a:pt x="768" y="559"/>
                        </a:lnTo>
                        <a:lnTo>
                          <a:pt x="768" y="555"/>
                        </a:lnTo>
                        <a:lnTo>
                          <a:pt x="768" y="552"/>
                        </a:lnTo>
                        <a:lnTo>
                          <a:pt x="768" y="552"/>
                        </a:lnTo>
                        <a:lnTo>
                          <a:pt x="758" y="520"/>
                        </a:lnTo>
                        <a:lnTo>
                          <a:pt x="758" y="520"/>
                        </a:lnTo>
                        <a:lnTo>
                          <a:pt x="749" y="486"/>
                        </a:lnTo>
                        <a:lnTo>
                          <a:pt x="749" y="486"/>
                        </a:lnTo>
                        <a:lnTo>
                          <a:pt x="749" y="483"/>
                        </a:lnTo>
                        <a:lnTo>
                          <a:pt x="750" y="480"/>
                        </a:lnTo>
                        <a:lnTo>
                          <a:pt x="751" y="477"/>
                        </a:lnTo>
                        <a:lnTo>
                          <a:pt x="754" y="474"/>
                        </a:lnTo>
                        <a:lnTo>
                          <a:pt x="754" y="474"/>
                        </a:lnTo>
                        <a:lnTo>
                          <a:pt x="770" y="465"/>
                        </a:lnTo>
                        <a:lnTo>
                          <a:pt x="770" y="465"/>
                        </a:lnTo>
                        <a:lnTo>
                          <a:pt x="784" y="456"/>
                        </a:lnTo>
                        <a:lnTo>
                          <a:pt x="784" y="456"/>
                        </a:lnTo>
                        <a:lnTo>
                          <a:pt x="788" y="454"/>
                        </a:lnTo>
                        <a:lnTo>
                          <a:pt x="792" y="454"/>
                        </a:lnTo>
                        <a:lnTo>
                          <a:pt x="794" y="456"/>
                        </a:lnTo>
                        <a:lnTo>
                          <a:pt x="798" y="457"/>
                        </a:lnTo>
                        <a:lnTo>
                          <a:pt x="798" y="457"/>
                        </a:lnTo>
                        <a:lnTo>
                          <a:pt x="823" y="480"/>
                        </a:lnTo>
                        <a:lnTo>
                          <a:pt x="823" y="480"/>
                        </a:lnTo>
                        <a:lnTo>
                          <a:pt x="847" y="505"/>
                        </a:lnTo>
                        <a:lnTo>
                          <a:pt x="847" y="505"/>
                        </a:lnTo>
                        <a:lnTo>
                          <a:pt x="850" y="506"/>
                        </a:lnTo>
                        <a:lnTo>
                          <a:pt x="852" y="507"/>
                        </a:lnTo>
                        <a:lnTo>
                          <a:pt x="856" y="507"/>
                        </a:lnTo>
                        <a:lnTo>
                          <a:pt x="858" y="506"/>
                        </a:lnTo>
                        <a:lnTo>
                          <a:pt x="894" y="489"/>
                        </a:lnTo>
                        <a:lnTo>
                          <a:pt x="894" y="489"/>
                        </a:lnTo>
                        <a:lnTo>
                          <a:pt x="897" y="488"/>
                        </a:lnTo>
                        <a:lnTo>
                          <a:pt x="899" y="485"/>
                        </a:lnTo>
                        <a:lnTo>
                          <a:pt x="900" y="481"/>
                        </a:lnTo>
                        <a:lnTo>
                          <a:pt x="900" y="479"/>
                        </a:lnTo>
                        <a:lnTo>
                          <a:pt x="900" y="479"/>
                        </a:lnTo>
                        <a:lnTo>
                          <a:pt x="897" y="444"/>
                        </a:lnTo>
                        <a:lnTo>
                          <a:pt x="897" y="444"/>
                        </a:lnTo>
                        <a:lnTo>
                          <a:pt x="893" y="410"/>
                        </a:lnTo>
                        <a:lnTo>
                          <a:pt x="893" y="410"/>
                        </a:lnTo>
                        <a:lnTo>
                          <a:pt x="893" y="406"/>
                        </a:lnTo>
                        <a:lnTo>
                          <a:pt x="894" y="404"/>
                        </a:lnTo>
                        <a:lnTo>
                          <a:pt x="897" y="401"/>
                        </a:lnTo>
                        <a:lnTo>
                          <a:pt x="899" y="399"/>
                        </a:lnTo>
                        <a:lnTo>
                          <a:pt x="918" y="393"/>
                        </a:lnTo>
                        <a:lnTo>
                          <a:pt x="934" y="387"/>
                        </a:lnTo>
                        <a:lnTo>
                          <a:pt x="934" y="387"/>
                        </a:lnTo>
                        <a:lnTo>
                          <a:pt x="936" y="385"/>
                        </a:lnTo>
                        <a:lnTo>
                          <a:pt x="940" y="387"/>
                        </a:lnTo>
                        <a:lnTo>
                          <a:pt x="943" y="388"/>
                        </a:lnTo>
                        <a:lnTo>
                          <a:pt x="945" y="389"/>
                        </a:lnTo>
                        <a:lnTo>
                          <a:pt x="945" y="389"/>
                        </a:lnTo>
                        <a:lnTo>
                          <a:pt x="966" y="417"/>
                        </a:lnTo>
                        <a:lnTo>
                          <a:pt x="966" y="417"/>
                        </a:lnTo>
                        <a:lnTo>
                          <a:pt x="985" y="446"/>
                        </a:lnTo>
                        <a:lnTo>
                          <a:pt x="985" y="446"/>
                        </a:lnTo>
                        <a:lnTo>
                          <a:pt x="988" y="448"/>
                        </a:lnTo>
                        <a:lnTo>
                          <a:pt x="990" y="449"/>
                        </a:lnTo>
                        <a:lnTo>
                          <a:pt x="994" y="449"/>
                        </a:lnTo>
                        <a:lnTo>
                          <a:pt x="996" y="449"/>
                        </a:lnTo>
                        <a:lnTo>
                          <a:pt x="996" y="449"/>
                        </a:lnTo>
                        <a:lnTo>
                          <a:pt x="1003" y="447"/>
                        </a:lnTo>
                        <a:lnTo>
                          <a:pt x="1003" y="447"/>
                        </a:lnTo>
                        <a:lnTo>
                          <a:pt x="1016" y="443"/>
                        </a:lnTo>
                        <a:lnTo>
                          <a:pt x="1016" y="443"/>
                        </a:lnTo>
                        <a:lnTo>
                          <a:pt x="1035" y="438"/>
                        </a:lnTo>
                        <a:lnTo>
                          <a:pt x="1035" y="438"/>
                        </a:lnTo>
                        <a:lnTo>
                          <a:pt x="1038" y="437"/>
                        </a:lnTo>
                        <a:lnTo>
                          <a:pt x="1041" y="435"/>
                        </a:lnTo>
                        <a:lnTo>
                          <a:pt x="1042" y="432"/>
                        </a:lnTo>
                        <a:lnTo>
                          <a:pt x="1042" y="428"/>
                        </a:lnTo>
                        <a:lnTo>
                          <a:pt x="1042" y="428"/>
                        </a:lnTo>
                        <a:lnTo>
                          <a:pt x="1045" y="395"/>
                        </a:lnTo>
                        <a:lnTo>
                          <a:pt x="1045" y="395"/>
                        </a:lnTo>
                        <a:lnTo>
                          <a:pt x="1047" y="361"/>
                        </a:lnTo>
                        <a:lnTo>
                          <a:pt x="1047" y="361"/>
                        </a:lnTo>
                        <a:lnTo>
                          <a:pt x="1048" y="357"/>
                        </a:lnTo>
                        <a:lnTo>
                          <a:pt x="1051" y="354"/>
                        </a:lnTo>
                        <a:lnTo>
                          <a:pt x="1053" y="352"/>
                        </a:lnTo>
                        <a:lnTo>
                          <a:pt x="1056" y="351"/>
                        </a:lnTo>
                        <a:lnTo>
                          <a:pt x="1056" y="351"/>
                        </a:lnTo>
                        <a:lnTo>
                          <a:pt x="1074" y="347"/>
                        </a:lnTo>
                        <a:lnTo>
                          <a:pt x="1074" y="347"/>
                        </a:lnTo>
                        <a:lnTo>
                          <a:pt x="1091" y="345"/>
                        </a:lnTo>
                        <a:lnTo>
                          <a:pt x="1091" y="345"/>
                        </a:lnTo>
                        <a:lnTo>
                          <a:pt x="1095" y="345"/>
                        </a:lnTo>
                        <a:lnTo>
                          <a:pt x="1098" y="346"/>
                        </a:lnTo>
                        <a:lnTo>
                          <a:pt x="1101" y="347"/>
                        </a:lnTo>
                        <a:lnTo>
                          <a:pt x="1103" y="350"/>
                        </a:lnTo>
                        <a:lnTo>
                          <a:pt x="1103" y="350"/>
                        </a:lnTo>
                        <a:lnTo>
                          <a:pt x="1119" y="380"/>
                        </a:lnTo>
                        <a:lnTo>
                          <a:pt x="1119" y="380"/>
                        </a:lnTo>
                        <a:lnTo>
                          <a:pt x="1133" y="411"/>
                        </a:lnTo>
                        <a:lnTo>
                          <a:pt x="1133" y="411"/>
                        </a:lnTo>
                        <a:lnTo>
                          <a:pt x="1135" y="414"/>
                        </a:lnTo>
                        <a:lnTo>
                          <a:pt x="1137" y="416"/>
                        </a:lnTo>
                        <a:lnTo>
                          <a:pt x="1141" y="417"/>
                        </a:lnTo>
                        <a:lnTo>
                          <a:pt x="1143" y="417"/>
                        </a:lnTo>
                        <a:lnTo>
                          <a:pt x="1143" y="417"/>
                        </a:lnTo>
                        <a:lnTo>
                          <a:pt x="1163" y="415"/>
                        </a:lnTo>
                        <a:lnTo>
                          <a:pt x="1163" y="415"/>
                        </a:lnTo>
                        <a:lnTo>
                          <a:pt x="1177" y="414"/>
                        </a:lnTo>
                        <a:lnTo>
                          <a:pt x="1177" y="414"/>
                        </a:lnTo>
                        <a:lnTo>
                          <a:pt x="1183" y="414"/>
                        </a:lnTo>
                        <a:lnTo>
                          <a:pt x="1183" y="414"/>
                        </a:lnTo>
                        <a:lnTo>
                          <a:pt x="1185" y="412"/>
                        </a:lnTo>
                        <a:lnTo>
                          <a:pt x="1189" y="411"/>
                        </a:lnTo>
                        <a:lnTo>
                          <a:pt x="1190" y="409"/>
                        </a:lnTo>
                        <a:lnTo>
                          <a:pt x="1191" y="405"/>
                        </a:lnTo>
                        <a:lnTo>
                          <a:pt x="1191" y="405"/>
                        </a:lnTo>
                        <a:lnTo>
                          <a:pt x="1200" y="372"/>
                        </a:lnTo>
                        <a:lnTo>
                          <a:pt x="1200" y="372"/>
                        </a:lnTo>
                        <a:lnTo>
                          <a:pt x="1209" y="338"/>
                        </a:lnTo>
                        <a:lnTo>
                          <a:pt x="1209" y="338"/>
                        </a:lnTo>
                        <a:lnTo>
                          <a:pt x="1210" y="336"/>
                        </a:lnTo>
                        <a:lnTo>
                          <a:pt x="1212" y="333"/>
                        </a:lnTo>
                        <a:lnTo>
                          <a:pt x="1216" y="331"/>
                        </a:lnTo>
                        <a:lnTo>
                          <a:pt x="1218" y="331"/>
                        </a:lnTo>
                        <a:lnTo>
                          <a:pt x="1237" y="331"/>
                        </a:lnTo>
                        <a:lnTo>
                          <a:pt x="1254" y="331"/>
                        </a:lnTo>
                        <a:lnTo>
                          <a:pt x="1254" y="331"/>
                        </a:lnTo>
                        <a:lnTo>
                          <a:pt x="1257" y="331"/>
                        </a:lnTo>
                        <a:lnTo>
                          <a:pt x="1260" y="332"/>
                        </a:lnTo>
                        <a:lnTo>
                          <a:pt x="1263" y="335"/>
                        </a:lnTo>
                        <a:lnTo>
                          <a:pt x="1264" y="338"/>
                        </a:lnTo>
                        <a:lnTo>
                          <a:pt x="1285" y="404"/>
                        </a:lnTo>
                        <a:lnTo>
                          <a:pt x="1285" y="404"/>
                        </a:lnTo>
                        <a:lnTo>
                          <a:pt x="1288" y="406"/>
                        </a:lnTo>
                        <a:lnTo>
                          <a:pt x="1290" y="409"/>
                        </a:lnTo>
                        <a:lnTo>
                          <a:pt x="1292" y="410"/>
                        </a:lnTo>
                        <a:lnTo>
                          <a:pt x="1295" y="411"/>
                        </a:lnTo>
                        <a:lnTo>
                          <a:pt x="1337" y="411"/>
                        </a:lnTo>
                        <a:lnTo>
                          <a:pt x="1337" y="411"/>
                        </a:lnTo>
                        <a:lnTo>
                          <a:pt x="1341" y="410"/>
                        </a:lnTo>
                        <a:lnTo>
                          <a:pt x="1343" y="409"/>
                        </a:lnTo>
                        <a:lnTo>
                          <a:pt x="1346" y="406"/>
                        </a:lnTo>
                        <a:lnTo>
                          <a:pt x="1347" y="404"/>
                        </a:lnTo>
                        <a:lnTo>
                          <a:pt x="1366" y="338"/>
                        </a:lnTo>
                        <a:lnTo>
                          <a:pt x="1366" y="338"/>
                        </a:lnTo>
                        <a:lnTo>
                          <a:pt x="1368" y="335"/>
                        </a:lnTo>
                        <a:lnTo>
                          <a:pt x="1370" y="332"/>
                        </a:lnTo>
                        <a:lnTo>
                          <a:pt x="1373" y="331"/>
                        </a:lnTo>
                        <a:lnTo>
                          <a:pt x="1376" y="331"/>
                        </a:lnTo>
                        <a:lnTo>
                          <a:pt x="1411" y="331"/>
                        </a:lnTo>
                        <a:lnTo>
                          <a:pt x="1411" y="331"/>
                        </a:lnTo>
                        <a:lnTo>
                          <a:pt x="1413" y="331"/>
                        </a:lnTo>
                        <a:lnTo>
                          <a:pt x="1417" y="332"/>
                        </a:lnTo>
                        <a:lnTo>
                          <a:pt x="1419" y="335"/>
                        </a:lnTo>
                        <a:lnTo>
                          <a:pt x="1421" y="338"/>
                        </a:lnTo>
                        <a:lnTo>
                          <a:pt x="1443" y="404"/>
                        </a:lnTo>
                        <a:lnTo>
                          <a:pt x="1443" y="404"/>
                        </a:lnTo>
                        <a:lnTo>
                          <a:pt x="1444" y="406"/>
                        </a:lnTo>
                        <a:lnTo>
                          <a:pt x="1447" y="409"/>
                        </a:lnTo>
                        <a:lnTo>
                          <a:pt x="1449" y="410"/>
                        </a:lnTo>
                        <a:lnTo>
                          <a:pt x="1453" y="411"/>
                        </a:lnTo>
                        <a:lnTo>
                          <a:pt x="1495" y="411"/>
                        </a:lnTo>
                        <a:lnTo>
                          <a:pt x="1495" y="411"/>
                        </a:lnTo>
                        <a:lnTo>
                          <a:pt x="1497" y="410"/>
                        </a:lnTo>
                        <a:lnTo>
                          <a:pt x="1500" y="409"/>
                        </a:lnTo>
                        <a:lnTo>
                          <a:pt x="1502" y="406"/>
                        </a:lnTo>
                        <a:lnTo>
                          <a:pt x="1503" y="404"/>
                        </a:lnTo>
                        <a:lnTo>
                          <a:pt x="1523" y="338"/>
                        </a:lnTo>
                        <a:lnTo>
                          <a:pt x="1523" y="338"/>
                        </a:lnTo>
                        <a:lnTo>
                          <a:pt x="1524" y="335"/>
                        </a:lnTo>
                        <a:lnTo>
                          <a:pt x="1527" y="332"/>
                        </a:lnTo>
                        <a:lnTo>
                          <a:pt x="1530" y="331"/>
                        </a:lnTo>
                        <a:lnTo>
                          <a:pt x="1533" y="331"/>
                        </a:lnTo>
                        <a:lnTo>
                          <a:pt x="1551" y="331"/>
                        </a:lnTo>
                        <a:lnTo>
                          <a:pt x="1567" y="331"/>
                        </a:lnTo>
                        <a:lnTo>
                          <a:pt x="1567" y="331"/>
                        </a:lnTo>
                        <a:lnTo>
                          <a:pt x="1571" y="331"/>
                        </a:lnTo>
                        <a:lnTo>
                          <a:pt x="1574" y="332"/>
                        </a:lnTo>
                        <a:lnTo>
                          <a:pt x="1576" y="335"/>
                        </a:lnTo>
                        <a:lnTo>
                          <a:pt x="1577" y="338"/>
                        </a:lnTo>
                        <a:lnTo>
                          <a:pt x="1600" y="404"/>
                        </a:lnTo>
                        <a:lnTo>
                          <a:pt x="1600" y="404"/>
                        </a:lnTo>
                        <a:lnTo>
                          <a:pt x="1601" y="406"/>
                        </a:lnTo>
                        <a:lnTo>
                          <a:pt x="1603" y="409"/>
                        </a:lnTo>
                        <a:lnTo>
                          <a:pt x="1606" y="410"/>
                        </a:lnTo>
                        <a:lnTo>
                          <a:pt x="1609" y="411"/>
                        </a:lnTo>
                        <a:lnTo>
                          <a:pt x="1651" y="411"/>
                        </a:lnTo>
                        <a:lnTo>
                          <a:pt x="1651" y="411"/>
                        </a:lnTo>
                        <a:lnTo>
                          <a:pt x="1654" y="410"/>
                        </a:lnTo>
                        <a:lnTo>
                          <a:pt x="1658" y="409"/>
                        </a:lnTo>
                        <a:lnTo>
                          <a:pt x="1660" y="406"/>
                        </a:lnTo>
                        <a:lnTo>
                          <a:pt x="1661" y="404"/>
                        </a:lnTo>
                        <a:lnTo>
                          <a:pt x="1680" y="338"/>
                        </a:lnTo>
                        <a:lnTo>
                          <a:pt x="1680" y="338"/>
                        </a:lnTo>
                        <a:lnTo>
                          <a:pt x="1682" y="335"/>
                        </a:lnTo>
                        <a:lnTo>
                          <a:pt x="1683" y="332"/>
                        </a:lnTo>
                        <a:lnTo>
                          <a:pt x="1687" y="331"/>
                        </a:lnTo>
                        <a:lnTo>
                          <a:pt x="1690" y="331"/>
                        </a:lnTo>
                        <a:lnTo>
                          <a:pt x="1724" y="331"/>
                        </a:lnTo>
                        <a:lnTo>
                          <a:pt x="1724" y="331"/>
                        </a:lnTo>
                        <a:lnTo>
                          <a:pt x="1728" y="331"/>
                        </a:lnTo>
                        <a:lnTo>
                          <a:pt x="1730" y="332"/>
                        </a:lnTo>
                        <a:lnTo>
                          <a:pt x="1733" y="335"/>
                        </a:lnTo>
                        <a:lnTo>
                          <a:pt x="1735" y="338"/>
                        </a:lnTo>
                        <a:lnTo>
                          <a:pt x="1756" y="404"/>
                        </a:lnTo>
                        <a:lnTo>
                          <a:pt x="1756" y="404"/>
                        </a:lnTo>
                        <a:lnTo>
                          <a:pt x="1757" y="406"/>
                        </a:lnTo>
                        <a:lnTo>
                          <a:pt x="1760" y="409"/>
                        </a:lnTo>
                        <a:lnTo>
                          <a:pt x="1764" y="410"/>
                        </a:lnTo>
                        <a:lnTo>
                          <a:pt x="1766" y="411"/>
                        </a:lnTo>
                        <a:lnTo>
                          <a:pt x="1808" y="411"/>
                        </a:lnTo>
                        <a:lnTo>
                          <a:pt x="1808" y="411"/>
                        </a:lnTo>
                        <a:lnTo>
                          <a:pt x="1812" y="410"/>
                        </a:lnTo>
                        <a:lnTo>
                          <a:pt x="1814" y="409"/>
                        </a:lnTo>
                        <a:lnTo>
                          <a:pt x="1817" y="406"/>
                        </a:lnTo>
                        <a:lnTo>
                          <a:pt x="1818" y="404"/>
                        </a:lnTo>
                        <a:lnTo>
                          <a:pt x="1838" y="338"/>
                        </a:lnTo>
                        <a:lnTo>
                          <a:pt x="1838" y="338"/>
                        </a:lnTo>
                        <a:lnTo>
                          <a:pt x="1839" y="335"/>
                        </a:lnTo>
                        <a:lnTo>
                          <a:pt x="1841" y="332"/>
                        </a:lnTo>
                        <a:lnTo>
                          <a:pt x="1844" y="331"/>
                        </a:lnTo>
                        <a:lnTo>
                          <a:pt x="1847" y="331"/>
                        </a:lnTo>
                        <a:lnTo>
                          <a:pt x="1865" y="331"/>
                        </a:lnTo>
                        <a:lnTo>
                          <a:pt x="1882" y="331"/>
                        </a:lnTo>
                        <a:lnTo>
                          <a:pt x="1882" y="331"/>
                        </a:lnTo>
                        <a:lnTo>
                          <a:pt x="1884" y="331"/>
                        </a:lnTo>
                        <a:lnTo>
                          <a:pt x="1888" y="332"/>
                        </a:lnTo>
                        <a:lnTo>
                          <a:pt x="1891" y="335"/>
                        </a:lnTo>
                        <a:lnTo>
                          <a:pt x="1892" y="338"/>
                        </a:lnTo>
                        <a:lnTo>
                          <a:pt x="1913" y="404"/>
                        </a:lnTo>
                        <a:lnTo>
                          <a:pt x="1913" y="404"/>
                        </a:lnTo>
                        <a:lnTo>
                          <a:pt x="1915" y="406"/>
                        </a:lnTo>
                        <a:lnTo>
                          <a:pt x="1918" y="409"/>
                        </a:lnTo>
                        <a:lnTo>
                          <a:pt x="1920" y="410"/>
                        </a:lnTo>
                        <a:lnTo>
                          <a:pt x="1924" y="411"/>
                        </a:lnTo>
                        <a:lnTo>
                          <a:pt x="1965" y="411"/>
                        </a:lnTo>
                        <a:lnTo>
                          <a:pt x="1965" y="411"/>
                        </a:lnTo>
                        <a:lnTo>
                          <a:pt x="1968" y="410"/>
                        </a:lnTo>
                        <a:lnTo>
                          <a:pt x="1971" y="409"/>
                        </a:lnTo>
                        <a:lnTo>
                          <a:pt x="1973" y="406"/>
                        </a:lnTo>
                        <a:lnTo>
                          <a:pt x="1974" y="404"/>
                        </a:lnTo>
                        <a:lnTo>
                          <a:pt x="1994" y="338"/>
                        </a:lnTo>
                        <a:lnTo>
                          <a:pt x="1994" y="338"/>
                        </a:lnTo>
                        <a:lnTo>
                          <a:pt x="1995" y="335"/>
                        </a:lnTo>
                        <a:lnTo>
                          <a:pt x="1998" y="332"/>
                        </a:lnTo>
                        <a:lnTo>
                          <a:pt x="2000" y="331"/>
                        </a:lnTo>
                        <a:lnTo>
                          <a:pt x="2004" y="331"/>
                        </a:lnTo>
                        <a:lnTo>
                          <a:pt x="2039" y="331"/>
                        </a:lnTo>
                        <a:lnTo>
                          <a:pt x="2039" y="331"/>
                        </a:lnTo>
                        <a:lnTo>
                          <a:pt x="2042" y="331"/>
                        </a:lnTo>
                        <a:lnTo>
                          <a:pt x="2045" y="332"/>
                        </a:lnTo>
                        <a:lnTo>
                          <a:pt x="2047" y="335"/>
                        </a:lnTo>
                        <a:lnTo>
                          <a:pt x="2048" y="338"/>
                        </a:lnTo>
                        <a:lnTo>
                          <a:pt x="2071" y="404"/>
                        </a:lnTo>
                        <a:lnTo>
                          <a:pt x="2071" y="404"/>
                        </a:lnTo>
                        <a:lnTo>
                          <a:pt x="2072" y="406"/>
                        </a:lnTo>
                        <a:lnTo>
                          <a:pt x="2074" y="409"/>
                        </a:lnTo>
                        <a:lnTo>
                          <a:pt x="2077" y="410"/>
                        </a:lnTo>
                        <a:lnTo>
                          <a:pt x="2081" y="411"/>
                        </a:lnTo>
                        <a:lnTo>
                          <a:pt x="2122" y="411"/>
                        </a:lnTo>
                        <a:lnTo>
                          <a:pt x="2122" y="411"/>
                        </a:lnTo>
                        <a:lnTo>
                          <a:pt x="2125" y="410"/>
                        </a:lnTo>
                        <a:lnTo>
                          <a:pt x="2129" y="409"/>
                        </a:lnTo>
                        <a:lnTo>
                          <a:pt x="2130" y="406"/>
                        </a:lnTo>
                        <a:lnTo>
                          <a:pt x="2132" y="404"/>
                        </a:lnTo>
                        <a:lnTo>
                          <a:pt x="2151" y="338"/>
                        </a:lnTo>
                        <a:lnTo>
                          <a:pt x="2151" y="338"/>
                        </a:lnTo>
                        <a:lnTo>
                          <a:pt x="2152" y="335"/>
                        </a:lnTo>
                        <a:lnTo>
                          <a:pt x="2155" y="332"/>
                        </a:lnTo>
                        <a:lnTo>
                          <a:pt x="2158" y="331"/>
                        </a:lnTo>
                        <a:lnTo>
                          <a:pt x="2161" y="331"/>
                        </a:lnTo>
                        <a:lnTo>
                          <a:pt x="2179" y="331"/>
                        </a:lnTo>
                        <a:lnTo>
                          <a:pt x="2195" y="331"/>
                        </a:lnTo>
                        <a:lnTo>
                          <a:pt x="2195" y="331"/>
                        </a:lnTo>
                        <a:lnTo>
                          <a:pt x="2199" y="331"/>
                        </a:lnTo>
                        <a:lnTo>
                          <a:pt x="2201" y="332"/>
                        </a:lnTo>
                        <a:lnTo>
                          <a:pt x="2204" y="335"/>
                        </a:lnTo>
                        <a:lnTo>
                          <a:pt x="2205" y="338"/>
                        </a:lnTo>
                        <a:lnTo>
                          <a:pt x="2227" y="404"/>
                        </a:lnTo>
                        <a:lnTo>
                          <a:pt x="2227" y="404"/>
                        </a:lnTo>
                        <a:lnTo>
                          <a:pt x="2229" y="406"/>
                        </a:lnTo>
                        <a:lnTo>
                          <a:pt x="2231" y="409"/>
                        </a:lnTo>
                        <a:lnTo>
                          <a:pt x="2235" y="410"/>
                        </a:lnTo>
                        <a:lnTo>
                          <a:pt x="2237" y="411"/>
                        </a:lnTo>
                        <a:lnTo>
                          <a:pt x="2279" y="411"/>
                        </a:lnTo>
                        <a:lnTo>
                          <a:pt x="2279" y="411"/>
                        </a:lnTo>
                        <a:lnTo>
                          <a:pt x="2282" y="410"/>
                        </a:lnTo>
                        <a:lnTo>
                          <a:pt x="2285" y="409"/>
                        </a:lnTo>
                        <a:lnTo>
                          <a:pt x="2288" y="406"/>
                        </a:lnTo>
                        <a:lnTo>
                          <a:pt x="2289" y="404"/>
                        </a:lnTo>
                        <a:lnTo>
                          <a:pt x="2309" y="338"/>
                        </a:lnTo>
                        <a:lnTo>
                          <a:pt x="2309" y="338"/>
                        </a:lnTo>
                        <a:lnTo>
                          <a:pt x="2310" y="335"/>
                        </a:lnTo>
                        <a:lnTo>
                          <a:pt x="2312" y="332"/>
                        </a:lnTo>
                        <a:lnTo>
                          <a:pt x="2315" y="331"/>
                        </a:lnTo>
                        <a:lnTo>
                          <a:pt x="2317" y="331"/>
                        </a:lnTo>
                        <a:lnTo>
                          <a:pt x="2353" y="331"/>
                        </a:lnTo>
                        <a:lnTo>
                          <a:pt x="2353" y="331"/>
                        </a:lnTo>
                        <a:lnTo>
                          <a:pt x="2356" y="331"/>
                        </a:lnTo>
                        <a:lnTo>
                          <a:pt x="2358" y="332"/>
                        </a:lnTo>
                        <a:lnTo>
                          <a:pt x="2360" y="335"/>
                        </a:lnTo>
                        <a:lnTo>
                          <a:pt x="2363" y="338"/>
                        </a:lnTo>
                        <a:lnTo>
                          <a:pt x="2384" y="404"/>
                        </a:lnTo>
                        <a:lnTo>
                          <a:pt x="2384" y="404"/>
                        </a:lnTo>
                        <a:lnTo>
                          <a:pt x="2385" y="406"/>
                        </a:lnTo>
                        <a:lnTo>
                          <a:pt x="2388" y="409"/>
                        </a:lnTo>
                        <a:lnTo>
                          <a:pt x="2391" y="410"/>
                        </a:lnTo>
                        <a:lnTo>
                          <a:pt x="2394" y="411"/>
                        </a:lnTo>
                        <a:lnTo>
                          <a:pt x="2436" y="411"/>
                        </a:lnTo>
                        <a:lnTo>
                          <a:pt x="2436" y="411"/>
                        </a:lnTo>
                        <a:lnTo>
                          <a:pt x="2439" y="410"/>
                        </a:lnTo>
                        <a:lnTo>
                          <a:pt x="2442" y="409"/>
                        </a:lnTo>
                        <a:lnTo>
                          <a:pt x="2444" y="406"/>
                        </a:lnTo>
                        <a:lnTo>
                          <a:pt x="2446" y="404"/>
                        </a:lnTo>
                        <a:lnTo>
                          <a:pt x="2465" y="338"/>
                        </a:lnTo>
                        <a:lnTo>
                          <a:pt x="2465" y="338"/>
                        </a:lnTo>
                        <a:lnTo>
                          <a:pt x="2467" y="335"/>
                        </a:lnTo>
                        <a:lnTo>
                          <a:pt x="2469" y="332"/>
                        </a:lnTo>
                        <a:lnTo>
                          <a:pt x="2471" y="331"/>
                        </a:lnTo>
                        <a:lnTo>
                          <a:pt x="2475" y="331"/>
                        </a:lnTo>
                        <a:lnTo>
                          <a:pt x="2492" y="331"/>
                        </a:lnTo>
                        <a:lnTo>
                          <a:pt x="2510" y="331"/>
                        </a:lnTo>
                        <a:lnTo>
                          <a:pt x="2510" y="331"/>
                        </a:lnTo>
                        <a:lnTo>
                          <a:pt x="2512" y="331"/>
                        </a:lnTo>
                        <a:lnTo>
                          <a:pt x="2516" y="332"/>
                        </a:lnTo>
                        <a:lnTo>
                          <a:pt x="2518" y="335"/>
                        </a:lnTo>
                        <a:lnTo>
                          <a:pt x="2520" y="338"/>
                        </a:lnTo>
                        <a:lnTo>
                          <a:pt x="2542" y="404"/>
                        </a:lnTo>
                        <a:lnTo>
                          <a:pt x="2542" y="404"/>
                        </a:lnTo>
                        <a:lnTo>
                          <a:pt x="2543" y="406"/>
                        </a:lnTo>
                        <a:lnTo>
                          <a:pt x="2545" y="409"/>
                        </a:lnTo>
                        <a:lnTo>
                          <a:pt x="2548" y="410"/>
                        </a:lnTo>
                        <a:lnTo>
                          <a:pt x="2552" y="411"/>
                        </a:lnTo>
                        <a:lnTo>
                          <a:pt x="2592" y="411"/>
                        </a:lnTo>
                        <a:lnTo>
                          <a:pt x="2592" y="411"/>
                        </a:lnTo>
                        <a:lnTo>
                          <a:pt x="2596" y="410"/>
                        </a:lnTo>
                        <a:lnTo>
                          <a:pt x="2599" y="409"/>
                        </a:lnTo>
                        <a:lnTo>
                          <a:pt x="2601" y="406"/>
                        </a:lnTo>
                        <a:lnTo>
                          <a:pt x="2602" y="404"/>
                        </a:lnTo>
                        <a:lnTo>
                          <a:pt x="2622" y="338"/>
                        </a:lnTo>
                        <a:lnTo>
                          <a:pt x="2622" y="338"/>
                        </a:lnTo>
                        <a:lnTo>
                          <a:pt x="2623" y="335"/>
                        </a:lnTo>
                        <a:lnTo>
                          <a:pt x="2626" y="332"/>
                        </a:lnTo>
                        <a:lnTo>
                          <a:pt x="2628" y="331"/>
                        </a:lnTo>
                        <a:lnTo>
                          <a:pt x="2632" y="331"/>
                        </a:lnTo>
                        <a:lnTo>
                          <a:pt x="2666" y="331"/>
                        </a:lnTo>
                        <a:lnTo>
                          <a:pt x="2666" y="331"/>
                        </a:lnTo>
                        <a:lnTo>
                          <a:pt x="2670" y="331"/>
                        </a:lnTo>
                        <a:lnTo>
                          <a:pt x="2673" y="332"/>
                        </a:lnTo>
                        <a:lnTo>
                          <a:pt x="2675" y="335"/>
                        </a:lnTo>
                        <a:lnTo>
                          <a:pt x="2676" y="338"/>
                        </a:lnTo>
                        <a:lnTo>
                          <a:pt x="2698" y="404"/>
                        </a:lnTo>
                        <a:lnTo>
                          <a:pt x="2698" y="404"/>
                        </a:lnTo>
                        <a:lnTo>
                          <a:pt x="2700" y="406"/>
                        </a:lnTo>
                        <a:lnTo>
                          <a:pt x="2702" y="409"/>
                        </a:lnTo>
                        <a:lnTo>
                          <a:pt x="2705" y="410"/>
                        </a:lnTo>
                        <a:lnTo>
                          <a:pt x="2708" y="411"/>
                        </a:lnTo>
                        <a:lnTo>
                          <a:pt x="2750" y="411"/>
                        </a:lnTo>
                        <a:lnTo>
                          <a:pt x="2750" y="411"/>
                        </a:lnTo>
                        <a:lnTo>
                          <a:pt x="2753" y="410"/>
                        </a:lnTo>
                        <a:lnTo>
                          <a:pt x="2756" y="409"/>
                        </a:lnTo>
                        <a:lnTo>
                          <a:pt x="2758" y="406"/>
                        </a:lnTo>
                        <a:lnTo>
                          <a:pt x="2760" y="404"/>
                        </a:lnTo>
                        <a:lnTo>
                          <a:pt x="2779" y="338"/>
                        </a:lnTo>
                        <a:lnTo>
                          <a:pt x="2779" y="338"/>
                        </a:lnTo>
                        <a:lnTo>
                          <a:pt x="2780" y="335"/>
                        </a:lnTo>
                        <a:lnTo>
                          <a:pt x="2782" y="332"/>
                        </a:lnTo>
                        <a:lnTo>
                          <a:pt x="2786" y="331"/>
                        </a:lnTo>
                        <a:lnTo>
                          <a:pt x="2788" y="331"/>
                        </a:lnTo>
                        <a:lnTo>
                          <a:pt x="2807" y="331"/>
                        </a:lnTo>
                        <a:lnTo>
                          <a:pt x="2823" y="331"/>
                        </a:lnTo>
                        <a:lnTo>
                          <a:pt x="2823" y="331"/>
                        </a:lnTo>
                        <a:lnTo>
                          <a:pt x="2827" y="331"/>
                        </a:lnTo>
                        <a:lnTo>
                          <a:pt x="2829" y="332"/>
                        </a:lnTo>
                        <a:lnTo>
                          <a:pt x="2832" y="335"/>
                        </a:lnTo>
                        <a:lnTo>
                          <a:pt x="2833" y="338"/>
                        </a:lnTo>
                        <a:lnTo>
                          <a:pt x="2855" y="404"/>
                        </a:lnTo>
                        <a:lnTo>
                          <a:pt x="2855" y="404"/>
                        </a:lnTo>
                        <a:lnTo>
                          <a:pt x="2856" y="406"/>
                        </a:lnTo>
                        <a:lnTo>
                          <a:pt x="2859" y="409"/>
                        </a:lnTo>
                        <a:lnTo>
                          <a:pt x="2862" y="410"/>
                        </a:lnTo>
                        <a:lnTo>
                          <a:pt x="2865" y="411"/>
                        </a:lnTo>
                        <a:lnTo>
                          <a:pt x="2907" y="411"/>
                        </a:lnTo>
                        <a:lnTo>
                          <a:pt x="2907" y="411"/>
                        </a:lnTo>
                        <a:lnTo>
                          <a:pt x="2911" y="410"/>
                        </a:lnTo>
                        <a:lnTo>
                          <a:pt x="2913" y="409"/>
                        </a:lnTo>
                        <a:lnTo>
                          <a:pt x="2915" y="406"/>
                        </a:lnTo>
                        <a:lnTo>
                          <a:pt x="2917" y="404"/>
                        </a:lnTo>
                        <a:lnTo>
                          <a:pt x="2936" y="338"/>
                        </a:lnTo>
                        <a:lnTo>
                          <a:pt x="2936" y="338"/>
                        </a:lnTo>
                        <a:lnTo>
                          <a:pt x="2938" y="335"/>
                        </a:lnTo>
                        <a:lnTo>
                          <a:pt x="2940" y="332"/>
                        </a:lnTo>
                        <a:lnTo>
                          <a:pt x="2943" y="331"/>
                        </a:lnTo>
                        <a:lnTo>
                          <a:pt x="2946" y="331"/>
                        </a:lnTo>
                        <a:lnTo>
                          <a:pt x="2981" y="331"/>
                        </a:lnTo>
                        <a:lnTo>
                          <a:pt x="2981" y="331"/>
                        </a:lnTo>
                        <a:lnTo>
                          <a:pt x="2983" y="331"/>
                        </a:lnTo>
                        <a:lnTo>
                          <a:pt x="2987" y="332"/>
                        </a:lnTo>
                        <a:lnTo>
                          <a:pt x="2988" y="335"/>
                        </a:lnTo>
                        <a:lnTo>
                          <a:pt x="2991" y="338"/>
                        </a:lnTo>
                        <a:lnTo>
                          <a:pt x="3012" y="404"/>
                        </a:lnTo>
                        <a:lnTo>
                          <a:pt x="3012" y="404"/>
                        </a:lnTo>
                        <a:lnTo>
                          <a:pt x="3014" y="406"/>
                        </a:lnTo>
                        <a:lnTo>
                          <a:pt x="3017" y="409"/>
                        </a:lnTo>
                        <a:lnTo>
                          <a:pt x="3019" y="410"/>
                        </a:lnTo>
                        <a:lnTo>
                          <a:pt x="3022" y="411"/>
                        </a:lnTo>
                        <a:lnTo>
                          <a:pt x="3063" y="411"/>
                        </a:lnTo>
                        <a:lnTo>
                          <a:pt x="3063" y="411"/>
                        </a:lnTo>
                        <a:lnTo>
                          <a:pt x="3067" y="410"/>
                        </a:lnTo>
                        <a:lnTo>
                          <a:pt x="3070" y="409"/>
                        </a:lnTo>
                        <a:lnTo>
                          <a:pt x="3072" y="406"/>
                        </a:lnTo>
                        <a:lnTo>
                          <a:pt x="3073" y="404"/>
                        </a:lnTo>
                        <a:lnTo>
                          <a:pt x="3093" y="338"/>
                        </a:lnTo>
                        <a:lnTo>
                          <a:pt x="3093" y="338"/>
                        </a:lnTo>
                        <a:lnTo>
                          <a:pt x="3094" y="335"/>
                        </a:lnTo>
                        <a:lnTo>
                          <a:pt x="3097" y="332"/>
                        </a:lnTo>
                        <a:lnTo>
                          <a:pt x="3099" y="331"/>
                        </a:lnTo>
                        <a:lnTo>
                          <a:pt x="3103" y="331"/>
                        </a:lnTo>
                        <a:lnTo>
                          <a:pt x="3120" y="331"/>
                        </a:lnTo>
                        <a:lnTo>
                          <a:pt x="3137" y="331"/>
                        </a:lnTo>
                        <a:lnTo>
                          <a:pt x="3137" y="331"/>
                        </a:lnTo>
                        <a:lnTo>
                          <a:pt x="3140" y="331"/>
                        </a:lnTo>
                        <a:lnTo>
                          <a:pt x="3144" y="332"/>
                        </a:lnTo>
                        <a:lnTo>
                          <a:pt x="3146" y="335"/>
                        </a:lnTo>
                        <a:lnTo>
                          <a:pt x="3147" y="338"/>
                        </a:lnTo>
                        <a:lnTo>
                          <a:pt x="3170" y="404"/>
                        </a:lnTo>
                        <a:lnTo>
                          <a:pt x="3170" y="404"/>
                        </a:lnTo>
                        <a:lnTo>
                          <a:pt x="3171" y="406"/>
                        </a:lnTo>
                        <a:lnTo>
                          <a:pt x="3173" y="409"/>
                        </a:lnTo>
                        <a:lnTo>
                          <a:pt x="3176" y="410"/>
                        </a:lnTo>
                        <a:lnTo>
                          <a:pt x="3179" y="411"/>
                        </a:lnTo>
                        <a:lnTo>
                          <a:pt x="3221" y="411"/>
                        </a:lnTo>
                        <a:lnTo>
                          <a:pt x="3221" y="411"/>
                        </a:lnTo>
                        <a:lnTo>
                          <a:pt x="3224" y="410"/>
                        </a:lnTo>
                        <a:lnTo>
                          <a:pt x="3226" y="409"/>
                        </a:lnTo>
                        <a:lnTo>
                          <a:pt x="3229" y="406"/>
                        </a:lnTo>
                        <a:lnTo>
                          <a:pt x="3230" y="404"/>
                        </a:lnTo>
                        <a:lnTo>
                          <a:pt x="3250" y="338"/>
                        </a:lnTo>
                        <a:lnTo>
                          <a:pt x="3250" y="338"/>
                        </a:lnTo>
                        <a:lnTo>
                          <a:pt x="3251" y="335"/>
                        </a:lnTo>
                        <a:lnTo>
                          <a:pt x="3253" y="332"/>
                        </a:lnTo>
                        <a:lnTo>
                          <a:pt x="3257" y="331"/>
                        </a:lnTo>
                        <a:lnTo>
                          <a:pt x="3260" y="331"/>
                        </a:lnTo>
                        <a:lnTo>
                          <a:pt x="3294" y="331"/>
                        </a:lnTo>
                        <a:lnTo>
                          <a:pt x="3294" y="331"/>
                        </a:lnTo>
                        <a:lnTo>
                          <a:pt x="3298" y="331"/>
                        </a:lnTo>
                        <a:lnTo>
                          <a:pt x="3300" y="332"/>
                        </a:lnTo>
                        <a:lnTo>
                          <a:pt x="3303" y="335"/>
                        </a:lnTo>
                        <a:lnTo>
                          <a:pt x="3304" y="338"/>
                        </a:lnTo>
                        <a:lnTo>
                          <a:pt x="3326" y="404"/>
                        </a:lnTo>
                        <a:lnTo>
                          <a:pt x="3326" y="404"/>
                        </a:lnTo>
                        <a:lnTo>
                          <a:pt x="3327" y="406"/>
                        </a:lnTo>
                        <a:lnTo>
                          <a:pt x="3330" y="409"/>
                        </a:lnTo>
                        <a:lnTo>
                          <a:pt x="3332" y="410"/>
                        </a:lnTo>
                        <a:lnTo>
                          <a:pt x="3336" y="411"/>
                        </a:lnTo>
                        <a:lnTo>
                          <a:pt x="3378" y="411"/>
                        </a:lnTo>
                        <a:lnTo>
                          <a:pt x="3378" y="411"/>
                        </a:lnTo>
                        <a:lnTo>
                          <a:pt x="3380" y="410"/>
                        </a:lnTo>
                        <a:lnTo>
                          <a:pt x="3384" y="409"/>
                        </a:lnTo>
                        <a:lnTo>
                          <a:pt x="3387" y="406"/>
                        </a:lnTo>
                        <a:lnTo>
                          <a:pt x="3388" y="404"/>
                        </a:lnTo>
                        <a:lnTo>
                          <a:pt x="3406" y="338"/>
                        </a:lnTo>
                        <a:lnTo>
                          <a:pt x="3406" y="338"/>
                        </a:lnTo>
                        <a:lnTo>
                          <a:pt x="3409" y="335"/>
                        </a:lnTo>
                        <a:lnTo>
                          <a:pt x="3410" y="332"/>
                        </a:lnTo>
                        <a:lnTo>
                          <a:pt x="3414" y="331"/>
                        </a:lnTo>
                        <a:lnTo>
                          <a:pt x="3416" y="331"/>
                        </a:lnTo>
                        <a:lnTo>
                          <a:pt x="3435" y="331"/>
                        </a:lnTo>
                        <a:lnTo>
                          <a:pt x="3451" y="331"/>
                        </a:lnTo>
                        <a:lnTo>
                          <a:pt x="3451" y="331"/>
                        </a:lnTo>
                        <a:lnTo>
                          <a:pt x="3454" y="331"/>
                        </a:lnTo>
                        <a:lnTo>
                          <a:pt x="3457" y="332"/>
                        </a:lnTo>
                        <a:lnTo>
                          <a:pt x="3459" y="335"/>
                        </a:lnTo>
                        <a:lnTo>
                          <a:pt x="3462" y="338"/>
                        </a:lnTo>
                        <a:lnTo>
                          <a:pt x="3483" y="404"/>
                        </a:lnTo>
                        <a:lnTo>
                          <a:pt x="3483" y="404"/>
                        </a:lnTo>
                        <a:lnTo>
                          <a:pt x="3484" y="406"/>
                        </a:lnTo>
                        <a:lnTo>
                          <a:pt x="3486" y="409"/>
                        </a:lnTo>
                        <a:lnTo>
                          <a:pt x="3490" y="410"/>
                        </a:lnTo>
                        <a:lnTo>
                          <a:pt x="3493" y="411"/>
                        </a:lnTo>
                        <a:lnTo>
                          <a:pt x="3535" y="411"/>
                        </a:lnTo>
                        <a:lnTo>
                          <a:pt x="3535" y="411"/>
                        </a:lnTo>
                        <a:lnTo>
                          <a:pt x="3538" y="410"/>
                        </a:lnTo>
                        <a:lnTo>
                          <a:pt x="3541" y="409"/>
                        </a:lnTo>
                        <a:lnTo>
                          <a:pt x="3543" y="406"/>
                        </a:lnTo>
                        <a:lnTo>
                          <a:pt x="3544" y="404"/>
                        </a:lnTo>
                        <a:lnTo>
                          <a:pt x="3564" y="338"/>
                        </a:lnTo>
                        <a:lnTo>
                          <a:pt x="3564" y="338"/>
                        </a:lnTo>
                        <a:lnTo>
                          <a:pt x="3565" y="335"/>
                        </a:lnTo>
                        <a:lnTo>
                          <a:pt x="3568" y="332"/>
                        </a:lnTo>
                        <a:lnTo>
                          <a:pt x="3570" y="331"/>
                        </a:lnTo>
                        <a:lnTo>
                          <a:pt x="3574" y="331"/>
                        </a:lnTo>
                        <a:lnTo>
                          <a:pt x="3609" y="331"/>
                        </a:lnTo>
                        <a:lnTo>
                          <a:pt x="3609" y="331"/>
                        </a:lnTo>
                        <a:lnTo>
                          <a:pt x="3611" y="331"/>
                        </a:lnTo>
                        <a:lnTo>
                          <a:pt x="3615" y="332"/>
                        </a:lnTo>
                        <a:lnTo>
                          <a:pt x="3617" y="335"/>
                        </a:lnTo>
                        <a:lnTo>
                          <a:pt x="3618" y="338"/>
                        </a:lnTo>
                        <a:lnTo>
                          <a:pt x="3639" y="404"/>
                        </a:lnTo>
                        <a:lnTo>
                          <a:pt x="3639" y="404"/>
                        </a:lnTo>
                        <a:lnTo>
                          <a:pt x="3642" y="406"/>
                        </a:lnTo>
                        <a:lnTo>
                          <a:pt x="3644" y="409"/>
                        </a:lnTo>
                        <a:lnTo>
                          <a:pt x="3647" y="410"/>
                        </a:lnTo>
                        <a:lnTo>
                          <a:pt x="3650" y="411"/>
                        </a:lnTo>
                        <a:lnTo>
                          <a:pt x="3691" y="411"/>
                        </a:lnTo>
                        <a:lnTo>
                          <a:pt x="3691" y="411"/>
                        </a:lnTo>
                        <a:lnTo>
                          <a:pt x="3695" y="410"/>
                        </a:lnTo>
                        <a:lnTo>
                          <a:pt x="3697" y="409"/>
                        </a:lnTo>
                        <a:lnTo>
                          <a:pt x="3700" y="406"/>
                        </a:lnTo>
                        <a:lnTo>
                          <a:pt x="3701" y="404"/>
                        </a:lnTo>
                        <a:lnTo>
                          <a:pt x="3721" y="338"/>
                        </a:lnTo>
                        <a:lnTo>
                          <a:pt x="3721" y="338"/>
                        </a:lnTo>
                        <a:lnTo>
                          <a:pt x="3722" y="335"/>
                        </a:lnTo>
                        <a:lnTo>
                          <a:pt x="3724" y="332"/>
                        </a:lnTo>
                        <a:lnTo>
                          <a:pt x="3727" y="331"/>
                        </a:lnTo>
                        <a:lnTo>
                          <a:pt x="3731" y="331"/>
                        </a:lnTo>
                        <a:lnTo>
                          <a:pt x="3749" y="331"/>
                        </a:lnTo>
                        <a:lnTo>
                          <a:pt x="3765" y="331"/>
                        </a:lnTo>
                        <a:lnTo>
                          <a:pt x="3765" y="331"/>
                        </a:lnTo>
                        <a:lnTo>
                          <a:pt x="3769" y="331"/>
                        </a:lnTo>
                        <a:lnTo>
                          <a:pt x="3771" y="332"/>
                        </a:lnTo>
                        <a:lnTo>
                          <a:pt x="3774" y="335"/>
                        </a:lnTo>
                        <a:lnTo>
                          <a:pt x="3775" y="338"/>
                        </a:lnTo>
                        <a:lnTo>
                          <a:pt x="3797" y="404"/>
                        </a:lnTo>
                        <a:lnTo>
                          <a:pt x="3797" y="404"/>
                        </a:lnTo>
                        <a:lnTo>
                          <a:pt x="3798" y="406"/>
                        </a:lnTo>
                        <a:lnTo>
                          <a:pt x="3801" y="409"/>
                        </a:lnTo>
                        <a:lnTo>
                          <a:pt x="3803" y="410"/>
                        </a:lnTo>
                        <a:lnTo>
                          <a:pt x="3807" y="411"/>
                        </a:lnTo>
                        <a:lnTo>
                          <a:pt x="3849" y="411"/>
                        </a:lnTo>
                        <a:lnTo>
                          <a:pt x="3849" y="411"/>
                        </a:lnTo>
                        <a:lnTo>
                          <a:pt x="3852" y="410"/>
                        </a:lnTo>
                        <a:lnTo>
                          <a:pt x="3854" y="409"/>
                        </a:lnTo>
                        <a:lnTo>
                          <a:pt x="3856" y="406"/>
                        </a:lnTo>
                        <a:lnTo>
                          <a:pt x="3859" y="404"/>
                        </a:lnTo>
                        <a:lnTo>
                          <a:pt x="3877" y="338"/>
                        </a:lnTo>
                        <a:lnTo>
                          <a:pt x="3877" y="338"/>
                        </a:lnTo>
                        <a:lnTo>
                          <a:pt x="3879" y="335"/>
                        </a:lnTo>
                        <a:lnTo>
                          <a:pt x="3881" y="332"/>
                        </a:lnTo>
                        <a:lnTo>
                          <a:pt x="3885" y="331"/>
                        </a:lnTo>
                        <a:lnTo>
                          <a:pt x="3887" y="331"/>
                        </a:lnTo>
                        <a:lnTo>
                          <a:pt x="3922" y="331"/>
                        </a:lnTo>
                        <a:lnTo>
                          <a:pt x="3922" y="331"/>
                        </a:lnTo>
                        <a:lnTo>
                          <a:pt x="3926" y="331"/>
                        </a:lnTo>
                        <a:lnTo>
                          <a:pt x="3928" y="332"/>
                        </a:lnTo>
                        <a:lnTo>
                          <a:pt x="3930" y="335"/>
                        </a:lnTo>
                        <a:lnTo>
                          <a:pt x="3932" y="338"/>
                        </a:lnTo>
                        <a:lnTo>
                          <a:pt x="3954" y="404"/>
                        </a:lnTo>
                        <a:lnTo>
                          <a:pt x="3954" y="404"/>
                        </a:lnTo>
                        <a:lnTo>
                          <a:pt x="3955" y="406"/>
                        </a:lnTo>
                        <a:lnTo>
                          <a:pt x="3958" y="409"/>
                        </a:lnTo>
                        <a:lnTo>
                          <a:pt x="3961" y="410"/>
                        </a:lnTo>
                        <a:lnTo>
                          <a:pt x="3964" y="411"/>
                        </a:lnTo>
                        <a:lnTo>
                          <a:pt x="4006" y="411"/>
                        </a:lnTo>
                        <a:lnTo>
                          <a:pt x="4006" y="411"/>
                        </a:lnTo>
                        <a:lnTo>
                          <a:pt x="4008" y="410"/>
                        </a:lnTo>
                        <a:lnTo>
                          <a:pt x="4012" y="409"/>
                        </a:lnTo>
                        <a:lnTo>
                          <a:pt x="4014" y="406"/>
                        </a:lnTo>
                        <a:lnTo>
                          <a:pt x="4016" y="404"/>
                        </a:lnTo>
                        <a:lnTo>
                          <a:pt x="4035" y="338"/>
                        </a:lnTo>
                        <a:lnTo>
                          <a:pt x="4035" y="338"/>
                        </a:lnTo>
                        <a:lnTo>
                          <a:pt x="4037" y="335"/>
                        </a:lnTo>
                        <a:lnTo>
                          <a:pt x="4039" y="332"/>
                        </a:lnTo>
                        <a:lnTo>
                          <a:pt x="4041" y="331"/>
                        </a:lnTo>
                        <a:lnTo>
                          <a:pt x="4044" y="331"/>
                        </a:lnTo>
                        <a:lnTo>
                          <a:pt x="4062" y="331"/>
                        </a:lnTo>
                        <a:lnTo>
                          <a:pt x="4078" y="331"/>
                        </a:lnTo>
                        <a:lnTo>
                          <a:pt x="4078" y="331"/>
                        </a:lnTo>
                        <a:lnTo>
                          <a:pt x="4082" y="331"/>
                        </a:lnTo>
                        <a:lnTo>
                          <a:pt x="4085" y="332"/>
                        </a:lnTo>
                        <a:lnTo>
                          <a:pt x="4087" y="335"/>
                        </a:lnTo>
                        <a:lnTo>
                          <a:pt x="4090" y="338"/>
                        </a:lnTo>
                        <a:lnTo>
                          <a:pt x="4110" y="404"/>
                        </a:lnTo>
                        <a:lnTo>
                          <a:pt x="4110" y="404"/>
                        </a:lnTo>
                        <a:lnTo>
                          <a:pt x="4112" y="406"/>
                        </a:lnTo>
                        <a:lnTo>
                          <a:pt x="4114" y="409"/>
                        </a:lnTo>
                        <a:lnTo>
                          <a:pt x="4118" y="410"/>
                        </a:lnTo>
                        <a:lnTo>
                          <a:pt x="4120" y="411"/>
                        </a:lnTo>
                        <a:lnTo>
                          <a:pt x="4162" y="411"/>
                        </a:lnTo>
                        <a:lnTo>
                          <a:pt x="4162" y="411"/>
                        </a:lnTo>
                        <a:lnTo>
                          <a:pt x="4166" y="410"/>
                        </a:lnTo>
                        <a:lnTo>
                          <a:pt x="4168" y="409"/>
                        </a:lnTo>
                        <a:lnTo>
                          <a:pt x="4171" y="406"/>
                        </a:lnTo>
                        <a:lnTo>
                          <a:pt x="4172" y="404"/>
                        </a:lnTo>
                        <a:lnTo>
                          <a:pt x="4192" y="338"/>
                        </a:lnTo>
                        <a:lnTo>
                          <a:pt x="4192" y="338"/>
                        </a:lnTo>
                        <a:lnTo>
                          <a:pt x="4193" y="335"/>
                        </a:lnTo>
                        <a:lnTo>
                          <a:pt x="4196" y="332"/>
                        </a:lnTo>
                        <a:lnTo>
                          <a:pt x="4198" y="331"/>
                        </a:lnTo>
                        <a:lnTo>
                          <a:pt x="4202" y="331"/>
                        </a:lnTo>
                        <a:lnTo>
                          <a:pt x="4236" y="331"/>
                        </a:lnTo>
                        <a:lnTo>
                          <a:pt x="4236" y="331"/>
                        </a:lnTo>
                        <a:lnTo>
                          <a:pt x="4239" y="331"/>
                        </a:lnTo>
                        <a:lnTo>
                          <a:pt x="4242" y="332"/>
                        </a:lnTo>
                        <a:lnTo>
                          <a:pt x="4245" y="335"/>
                        </a:lnTo>
                        <a:lnTo>
                          <a:pt x="4246" y="338"/>
                        </a:lnTo>
                        <a:lnTo>
                          <a:pt x="4267" y="404"/>
                        </a:lnTo>
                        <a:lnTo>
                          <a:pt x="4267" y="404"/>
                        </a:lnTo>
                        <a:lnTo>
                          <a:pt x="4270" y="406"/>
                        </a:lnTo>
                        <a:lnTo>
                          <a:pt x="4272" y="409"/>
                        </a:lnTo>
                        <a:lnTo>
                          <a:pt x="4275" y="410"/>
                        </a:lnTo>
                        <a:lnTo>
                          <a:pt x="4278" y="411"/>
                        </a:lnTo>
                        <a:lnTo>
                          <a:pt x="4319" y="411"/>
                        </a:lnTo>
                        <a:lnTo>
                          <a:pt x="4319" y="411"/>
                        </a:lnTo>
                        <a:lnTo>
                          <a:pt x="4323" y="410"/>
                        </a:lnTo>
                        <a:lnTo>
                          <a:pt x="4325" y="409"/>
                        </a:lnTo>
                        <a:lnTo>
                          <a:pt x="4328" y="406"/>
                        </a:lnTo>
                        <a:lnTo>
                          <a:pt x="4329" y="404"/>
                        </a:lnTo>
                        <a:lnTo>
                          <a:pt x="4349" y="338"/>
                        </a:lnTo>
                        <a:lnTo>
                          <a:pt x="4349" y="338"/>
                        </a:lnTo>
                        <a:lnTo>
                          <a:pt x="4350" y="335"/>
                        </a:lnTo>
                        <a:lnTo>
                          <a:pt x="4352" y="332"/>
                        </a:lnTo>
                        <a:lnTo>
                          <a:pt x="4355" y="331"/>
                        </a:lnTo>
                        <a:lnTo>
                          <a:pt x="4358" y="331"/>
                        </a:lnTo>
                        <a:lnTo>
                          <a:pt x="4377" y="331"/>
                        </a:lnTo>
                        <a:lnTo>
                          <a:pt x="4393" y="331"/>
                        </a:lnTo>
                        <a:lnTo>
                          <a:pt x="4393" y="331"/>
                        </a:lnTo>
                        <a:lnTo>
                          <a:pt x="4397" y="331"/>
                        </a:lnTo>
                        <a:lnTo>
                          <a:pt x="4399" y="332"/>
                        </a:lnTo>
                        <a:lnTo>
                          <a:pt x="4402" y="335"/>
                        </a:lnTo>
                        <a:lnTo>
                          <a:pt x="4403" y="338"/>
                        </a:lnTo>
                        <a:lnTo>
                          <a:pt x="4425" y="404"/>
                        </a:lnTo>
                        <a:lnTo>
                          <a:pt x="4425" y="404"/>
                        </a:lnTo>
                        <a:lnTo>
                          <a:pt x="4426" y="406"/>
                        </a:lnTo>
                        <a:lnTo>
                          <a:pt x="4429" y="409"/>
                        </a:lnTo>
                        <a:lnTo>
                          <a:pt x="4431" y="410"/>
                        </a:lnTo>
                        <a:lnTo>
                          <a:pt x="4435" y="411"/>
                        </a:lnTo>
                        <a:lnTo>
                          <a:pt x="4477" y="411"/>
                        </a:lnTo>
                        <a:lnTo>
                          <a:pt x="4477" y="411"/>
                        </a:lnTo>
                        <a:lnTo>
                          <a:pt x="4479" y="410"/>
                        </a:lnTo>
                        <a:lnTo>
                          <a:pt x="4483" y="409"/>
                        </a:lnTo>
                        <a:lnTo>
                          <a:pt x="4484" y="406"/>
                        </a:lnTo>
                        <a:lnTo>
                          <a:pt x="4487" y="404"/>
                        </a:lnTo>
                        <a:lnTo>
                          <a:pt x="4505" y="338"/>
                        </a:lnTo>
                        <a:lnTo>
                          <a:pt x="4505" y="338"/>
                        </a:lnTo>
                        <a:lnTo>
                          <a:pt x="4506" y="335"/>
                        </a:lnTo>
                        <a:lnTo>
                          <a:pt x="4509" y="332"/>
                        </a:lnTo>
                        <a:lnTo>
                          <a:pt x="4513" y="331"/>
                        </a:lnTo>
                        <a:lnTo>
                          <a:pt x="4515" y="331"/>
                        </a:lnTo>
                        <a:lnTo>
                          <a:pt x="4550" y="331"/>
                        </a:lnTo>
                        <a:lnTo>
                          <a:pt x="4550" y="331"/>
                        </a:lnTo>
                        <a:lnTo>
                          <a:pt x="4553" y="331"/>
                        </a:lnTo>
                        <a:lnTo>
                          <a:pt x="4556" y="332"/>
                        </a:lnTo>
                        <a:lnTo>
                          <a:pt x="4558" y="335"/>
                        </a:lnTo>
                        <a:lnTo>
                          <a:pt x="4559" y="338"/>
                        </a:lnTo>
                        <a:lnTo>
                          <a:pt x="4582" y="404"/>
                        </a:lnTo>
                        <a:lnTo>
                          <a:pt x="4582" y="404"/>
                        </a:lnTo>
                        <a:lnTo>
                          <a:pt x="4583" y="406"/>
                        </a:lnTo>
                        <a:lnTo>
                          <a:pt x="4585" y="409"/>
                        </a:lnTo>
                        <a:lnTo>
                          <a:pt x="4589" y="410"/>
                        </a:lnTo>
                        <a:lnTo>
                          <a:pt x="4591" y="411"/>
                        </a:lnTo>
                        <a:lnTo>
                          <a:pt x="4633" y="411"/>
                        </a:lnTo>
                        <a:lnTo>
                          <a:pt x="4633" y="411"/>
                        </a:lnTo>
                        <a:lnTo>
                          <a:pt x="4636" y="410"/>
                        </a:lnTo>
                        <a:lnTo>
                          <a:pt x="4640" y="409"/>
                        </a:lnTo>
                        <a:lnTo>
                          <a:pt x="4642" y="406"/>
                        </a:lnTo>
                        <a:lnTo>
                          <a:pt x="4643" y="404"/>
                        </a:lnTo>
                        <a:lnTo>
                          <a:pt x="4663" y="338"/>
                        </a:lnTo>
                        <a:lnTo>
                          <a:pt x="4663" y="338"/>
                        </a:lnTo>
                        <a:lnTo>
                          <a:pt x="4664" y="335"/>
                        </a:lnTo>
                        <a:lnTo>
                          <a:pt x="4667" y="332"/>
                        </a:lnTo>
                        <a:lnTo>
                          <a:pt x="4669" y="331"/>
                        </a:lnTo>
                        <a:lnTo>
                          <a:pt x="4672" y="331"/>
                        </a:lnTo>
                        <a:lnTo>
                          <a:pt x="4690" y="331"/>
                        </a:lnTo>
                        <a:lnTo>
                          <a:pt x="4707" y="331"/>
                        </a:lnTo>
                        <a:lnTo>
                          <a:pt x="4707" y="331"/>
                        </a:lnTo>
                        <a:lnTo>
                          <a:pt x="4710" y="331"/>
                        </a:lnTo>
                        <a:lnTo>
                          <a:pt x="4714" y="332"/>
                        </a:lnTo>
                        <a:lnTo>
                          <a:pt x="4715" y="335"/>
                        </a:lnTo>
                        <a:lnTo>
                          <a:pt x="4717" y="338"/>
                        </a:lnTo>
                        <a:lnTo>
                          <a:pt x="4738" y="404"/>
                        </a:lnTo>
                        <a:lnTo>
                          <a:pt x="4738" y="404"/>
                        </a:lnTo>
                        <a:lnTo>
                          <a:pt x="4741" y="406"/>
                        </a:lnTo>
                        <a:lnTo>
                          <a:pt x="4742" y="409"/>
                        </a:lnTo>
                        <a:lnTo>
                          <a:pt x="4746" y="410"/>
                        </a:lnTo>
                        <a:lnTo>
                          <a:pt x="4748" y="411"/>
                        </a:lnTo>
                        <a:lnTo>
                          <a:pt x="4790" y="411"/>
                        </a:lnTo>
                        <a:lnTo>
                          <a:pt x="4790" y="411"/>
                        </a:lnTo>
                        <a:lnTo>
                          <a:pt x="4794" y="410"/>
                        </a:lnTo>
                        <a:lnTo>
                          <a:pt x="4796" y="409"/>
                        </a:lnTo>
                        <a:lnTo>
                          <a:pt x="4799" y="406"/>
                        </a:lnTo>
                        <a:lnTo>
                          <a:pt x="4800" y="404"/>
                        </a:lnTo>
                        <a:lnTo>
                          <a:pt x="4820" y="338"/>
                        </a:lnTo>
                        <a:lnTo>
                          <a:pt x="4820" y="338"/>
                        </a:lnTo>
                        <a:lnTo>
                          <a:pt x="4821" y="335"/>
                        </a:lnTo>
                        <a:lnTo>
                          <a:pt x="4823" y="332"/>
                        </a:lnTo>
                        <a:lnTo>
                          <a:pt x="4826" y="331"/>
                        </a:lnTo>
                        <a:lnTo>
                          <a:pt x="4829" y="331"/>
                        </a:lnTo>
                        <a:lnTo>
                          <a:pt x="4864" y="331"/>
                        </a:lnTo>
                        <a:lnTo>
                          <a:pt x="4864" y="331"/>
                        </a:lnTo>
                        <a:lnTo>
                          <a:pt x="4866" y="331"/>
                        </a:lnTo>
                        <a:lnTo>
                          <a:pt x="4870" y="332"/>
                        </a:lnTo>
                        <a:lnTo>
                          <a:pt x="4873" y="335"/>
                        </a:lnTo>
                        <a:lnTo>
                          <a:pt x="4874" y="338"/>
                        </a:lnTo>
                        <a:lnTo>
                          <a:pt x="4896" y="404"/>
                        </a:lnTo>
                        <a:lnTo>
                          <a:pt x="4896" y="404"/>
                        </a:lnTo>
                        <a:lnTo>
                          <a:pt x="4897" y="406"/>
                        </a:lnTo>
                        <a:lnTo>
                          <a:pt x="4900" y="409"/>
                        </a:lnTo>
                        <a:lnTo>
                          <a:pt x="4902" y="410"/>
                        </a:lnTo>
                        <a:lnTo>
                          <a:pt x="4906" y="411"/>
                        </a:lnTo>
                        <a:lnTo>
                          <a:pt x="4948" y="411"/>
                        </a:lnTo>
                        <a:lnTo>
                          <a:pt x="4948" y="411"/>
                        </a:lnTo>
                        <a:lnTo>
                          <a:pt x="4950" y="410"/>
                        </a:lnTo>
                        <a:lnTo>
                          <a:pt x="4953" y="409"/>
                        </a:lnTo>
                        <a:lnTo>
                          <a:pt x="4955" y="406"/>
                        </a:lnTo>
                        <a:lnTo>
                          <a:pt x="4957" y="404"/>
                        </a:lnTo>
                        <a:lnTo>
                          <a:pt x="4976" y="338"/>
                        </a:lnTo>
                        <a:lnTo>
                          <a:pt x="4976" y="338"/>
                        </a:lnTo>
                        <a:lnTo>
                          <a:pt x="4977" y="335"/>
                        </a:lnTo>
                        <a:lnTo>
                          <a:pt x="4980" y="332"/>
                        </a:lnTo>
                        <a:lnTo>
                          <a:pt x="4982" y="331"/>
                        </a:lnTo>
                        <a:lnTo>
                          <a:pt x="4986" y="331"/>
                        </a:lnTo>
                        <a:lnTo>
                          <a:pt x="5005" y="331"/>
                        </a:lnTo>
                        <a:lnTo>
                          <a:pt x="5021" y="331"/>
                        </a:lnTo>
                        <a:lnTo>
                          <a:pt x="5021" y="331"/>
                        </a:lnTo>
                        <a:lnTo>
                          <a:pt x="5024" y="331"/>
                        </a:lnTo>
                        <a:lnTo>
                          <a:pt x="5027" y="332"/>
                        </a:lnTo>
                        <a:lnTo>
                          <a:pt x="5029" y="335"/>
                        </a:lnTo>
                        <a:lnTo>
                          <a:pt x="5031" y="338"/>
                        </a:lnTo>
                        <a:lnTo>
                          <a:pt x="5053" y="404"/>
                        </a:lnTo>
                        <a:lnTo>
                          <a:pt x="5053" y="404"/>
                        </a:lnTo>
                        <a:lnTo>
                          <a:pt x="5054" y="406"/>
                        </a:lnTo>
                        <a:lnTo>
                          <a:pt x="5056" y="409"/>
                        </a:lnTo>
                        <a:lnTo>
                          <a:pt x="5059" y="410"/>
                        </a:lnTo>
                        <a:lnTo>
                          <a:pt x="5063" y="411"/>
                        </a:lnTo>
                        <a:lnTo>
                          <a:pt x="5105" y="411"/>
                        </a:lnTo>
                        <a:lnTo>
                          <a:pt x="5105" y="411"/>
                        </a:lnTo>
                        <a:lnTo>
                          <a:pt x="5107" y="410"/>
                        </a:lnTo>
                        <a:lnTo>
                          <a:pt x="5111" y="409"/>
                        </a:lnTo>
                        <a:lnTo>
                          <a:pt x="5113" y="406"/>
                        </a:lnTo>
                        <a:lnTo>
                          <a:pt x="5114" y="404"/>
                        </a:lnTo>
                        <a:lnTo>
                          <a:pt x="5133" y="338"/>
                        </a:lnTo>
                        <a:lnTo>
                          <a:pt x="5133" y="338"/>
                        </a:lnTo>
                        <a:lnTo>
                          <a:pt x="5135" y="335"/>
                        </a:lnTo>
                        <a:lnTo>
                          <a:pt x="5137" y="332"/>
                        </a:lnTo>
                        <a:lnTo>
                          <a:pt x="5140" y="331"/>
                        </a:lnTo>
                        <a:lnTo>
                          <a:pt x="5143" y="331"/>
                        </a:lnTo>
                        <a:lnTo>
                          <a:pt x="5177" y="331"/>
                        </a:lnTo>
                        <a:lnTo>
                          <a:pt x="5177" y="331"/>
                        </a:lnTo>
                        <a:lnTo>
                          <a:pt x="5181" y="331"/>
                        </a:lnTo>
                        <a:lnTo>
                          <a:pt x="5183" y="332"/>
                        </a:lnTo>
                        <a:lnTo>
                          <a:pt x="5186" y="335"/>
                        </a:lnTo>
                        <a:lnTo>
                          <a:pt x="5188" y="338"/>
                        </a:lnTo>
                        <a:lnTo>
                          <a:pt x="5209" y="404"/>
                        </a:lnTo>
                        <a:lnTo>
                          <a:pt x="5209" y="404"/>
                        </a:lnTo>
                        <a:lnTo>
                          <a:pt x="5211" y="406"/>
                        </a:lnTo>
                        <a:lnTo>
                          <a:pt x="5213" y="409"/>
                        </a:lnTo>
                        <a:lnTo>
                          <a:pt x="5217" y="410"/>
                        </a:lnTo>
                        <a:lnTo>
                          <a:pt x="5219" y="411"/>
                        </a:lnTo>
                        <a:lnTo>
                          <a:pt x="5261" y="411"/>
                        </a:lnTo>
                        <a:lnTo>
                          <a:pt x="5261" y="411"/>
                        </a:lnTo>
                        <a:lnTo>
                          <a:pt x="5265" y="410"/>
                        </a:lnTo>
                        <a:lnTo>
                          <a:pt x="5267" y="409"/>
                        </a:lnTo>
                        <a:lnTo>
                          <a:pt x="5270" y="406"/>
                        </a:lnTo>
                        <a:lnTo>
                          <a:pt x="5271" y="404"/>
                        </a:lnTo>
                        <a:lnTo>
                          <a:pt x="5291" y="338"/>
                        </a:lnTo>
                        <a:lnTo>
                          <a:pt x="5291" y="338"/>
                        </a:lnTo>
                        <a:lnTo>
                          <a:pt x="5292" y="335"/>
                        </a:lnTo>
                        <a:lnTo>
                          <a:pt x="5294" y="332"/>
                        </a:lnTo>
                        <a:lnTo>
                          <a:pt x="5297" y="331"/>
                        </a:lnTo>
                        <a:lnTo>
                          <a:pt x="5301" y="331"/>
                        </a:lnTo>
                        <a:lnTo>
                          <a:pt x="5318" y="331"/>
                        </a:lnTo>
                        <a:lnTo>
                          <a:pt x="5335" y="331"/>
                        </a:lnTo>
                        <a:lnTo>
                          <a:pt x="5335" y="331"/>
                        </a:lnTo>
                        <a:lnTo>
                          <a:pt x="5338" y="331"/>
                        </a:lnTo>
                        <a:lnTo>
                          <a:pt x="5341" y="332"/>
                        </a:lnTo>
                        <a:lnTo>
                          <a:pt x="5344" y="335"/>
                        </a:lnTo>
                        <a:lnTo>
                          <a:pt x="5345" y="338"/>
                        </a:lnTo>
                        <a:lnTo>
                          <a:pt x="5366" y="404"/>
                        </a:lnTo>
                        <a:lnTo>
                          <a:pt x="5366" y="404"/>
                        </a:lnTo>
                        <a:lnTo>
                          <a:pt x="5368" y="406"/>
                        </a:lnTo>
                        <a:lnTo>
                          <a:pt x="5371" y="409"/>
                        </a:lnTo>
                        <a:lnTo>
                          <a:pt x="5373" y="410"/>
                        </a:lnTo>
                        <a:lnTo>
                          <a:pt x="5376" y="411"/>
                        </a:lnTo>
                        <a:lnTo>
                          <a:pt x="5418" y="411"/>
                        </a:lnTo>
                        <a:lnTo>
                          <a:pt x="5418" y="411"/>
                        </a:lnTo>
                        <a:lnTo>
                          <a:pt x="5421" y="410"/>
                        </a:lnTo>
                        <a:lnTo>
                          <a:pt x="5424" y="409"/>
                        </a:lnTo>
                        <a:lnTo>
                          <a:pt x="5426" y="406"/>
                        </a:lnTo>
                        <a:lnTo>
                          <a:pt x="5428" y="404"/>
                        </a:lnTo>
                        <a:lnTo>
                          <a:pt x="5447" y="338"/>
                        </a:lnTo>
                        <a:lnTo>
                          <a:pt x="5447" y="338"/>
                        </a:lnTo>
                        <a:lnTo>
                          <a:pt x="5449" y="335"/>
                        </a:lnTo>
                        <a:lnTo>
                          <a:pt x="5451" y="332"/>
                        </a:lnTo>
                        <a:lnTo>
                          <a:pt x="5454" y="331"/>
                        </a:lnTo>
                        <a:lnTo>
                          <a:pt x="5457" y="331"/>
                        </a:lnTo>
                        <a:lnTo>
                          <a:pt x="5492" y="331"/>
                        </a:lnTo>
                        <a:lnTo>
                          <a:pt x="5492" y="331"/>
                        </a:lnTo>
                        <a:lnTo>
                          <a:pt x="5494" y="331"/>
                        </a:lnTo>
                        <a:lnTo>
                          <a:pt x="5498" y="332"/>
                        </a:lnTo>
                        <a:lnTo>
                          <a:pt x="5500" y="335"/>
                        </a:lnTo>
                        <a:lnTo>
                          <a:pt x="5502" y="338"/>
                        </a:lnTo>
                        <a:lnTo>
                          <a:pt x="5524" y="404"/>
                        </a:lnTo>
                        <a:lnTo>
                          <a:pt x="5524" y="404"/>
                        </a:lnTo>
                        <a:lnTo>
                          <a:pt x="5525" y="406"/>
                        </a:lnTo>
                        <a:lnTo>
                          <a:pt x="5528" y="409"/>
                        </a:lnTo>
                        <a:lnTo>
                          <a:pt x="5530" y="410"/>
                        </a:lnTo>
                        <a:lnTo>
                          <a:pt x="5534" y="411"/>
                        </a:lnTo>
                        <a:lnTo>
                          <a:pt x="5576" y="411"/>
                        </a:lnTo>
                        <a:lnTo>
                          <a:pt x="5576" y="411"/>
                        </a:lnTo>
                        <a:lnTo>
                          <a:pt x="5578" y="410"/>
                        </a:lnTo>
                        <a:lnTo>
                          <a:pt x="5581" y="409"/>
                        </a:lnTo>
                        <a:lnTo>
                          <a:pt x="5583" y="406"/>
                        </a:lnTo>
                        <a:lnTo>
                          <a:pt x="5584" y="404"/>
                        </a:lnTo>
                        <a:lnTo>
                          <a:pt x="5604" y="338"/>
                        </a:lnTo>
                        <a:lnTo>
                          <a:pt x="5604" y="338"/>
                        </a:lnTo>
                        <a:lnTo>
                          <a:pt x="5605" y="335"/>
                        </a:lnTo>
                        <a:lnTo>
                          <a:pt x="5608" y="332"/>
                        </a:lnTo>
                        <a:lnTo>
                          <a:pt x="5611" y="331"/>
                        </a:lnTo>
                        <a:lnTo>
                          <a:pt x="5614" y="331"/>
                        </a:lnTo>
                        <a:lnTo>
                          <a:pt x="5632" y="331"/>
                        </a:lnTo>
                        <a:lnTo>
                          <a:pt x="5648" y="331"/>
                        </a:lnTo>
                        <a:lnTo>
                          <a:pt x="5648" y="331"/>
                        </a:lnTo>
                        <a:lnTo>
                          <a:pt x="5652" y="331"/>
                        </a:lnTo>
                        <a:lnTo>
                          <a:pt x="5655" y="332"/>
                        </a:lnTo>
                        <a:lnTo>
                          <a:pt x="5657" y="335"/>
                        </a:lnTo>
                        <a:lnTo>
                          <a:pt x="5658" y="338"/>
                        </a:lnTo>
                        <a:lnTo>
                          <a:pt x="5680" y="404"/>
                        </a:lnTo>
                        <a:lnTo>
                          <a:pt x="5680" y="404"/>
                        </a:lnTo>
                        <a:lnTo>
                          <a:pt x="5682" y="406"/>
                        </a:lnTo>
                        <a:lnTo>
                          <a:pt x="5684" y="409"/>
                        </a:lnTo>
                        <a:lnTo>
                          <a:pt x="5687" y="410"/>
                        </a:lnTo>
                        <a:lnTo>
                          <a:pt x="5690" y="411"/>
                        </a:lnTo>
                        <a:lnTo>
                          <a:pt x="5732" y="411"/>
                        </a:lnTo>
                        <a:lnTo>
                          <a:pt x="5732" y="411"/>
                        </a:lnTo>
                        <a:lnTo>
                          <a:pt x="5735" y="410"/>
                        </a:lnTo>
                        <a:lnTo>
                          <a:pt x="5738" y="409"/>
                        </a:lnTo>
                        <a:lnTo>
                          <a:pt x="5741" y="406"/>
                        </a:lnTo>
                        <a:lnTo>
                          <a:pt x="5742" y="404"/>
                        </a:lnTo>
                        <a:lnTo>
                          <a:pt x="5761" y="338"/>
                        </a:lnTo>
                        <a:lnTo>
                          <a:pt x="5761" y="338"/>
                        </a:lnTo>
                        <a:lnTo>
                          <a:pt x="5763" y="335"/>
                        </a:lnTo>
                        <a:lnTo>
                          <a:pt x="5766" y="332"/>
                        </a:lnTo>
                        <a:lnTo>
                          <a:pt x="5768" y="331"/>
                        </a:lnTo>
                        <a:lnTo>
                          <a:pt x="5770" y="331"/>
                        </a:lnTo>
                        <a:lnTo>
                          <a:pt x="5805" y="331"/>
                        </a:lnTo>
                        <a:lnTo>
                          <a:pt x="5805" y="331"/>
                        </a:lnTo>
                        <a:lnTo>
                          <a:pt x="5809" y="331"/>
                        </a:lnTo>
                        <a:lnTo>
                          <a:pt x="5811" y="332"/>
                        </a:lnTo>
                        <a:lnTo>
                          <a:pt x="5814" y="335"/>
                        </a:lnTo>
                        <a:lnTo>
                          <a:pt x="5816" y="338"/>
                        </a:lnTo>
                        <a:lnTo>
                          <a:pt x="5837" y="404"/>
                        </a:lnTo>
                        <a:lnTo>
                          <a:pt x="5837" y="404"/>
                        </a:lnTo>
                        <a:lnTo>
                          <a:pt x="5838" y="406"/>
                        </a:lnTo>
                        <a:lnTo>
                          <a:pt x="5841" y="409"/>
                        </a:lnTo>
                        <a:lnTo>
                          <a:pt x="5844" y="410"/>
                        </a:lnTo>
                        <a:lnTo>
                          <a:pt x="5847" y="411"/>
                        </a:lnTo>
                        <a:lnTo>
                          <a:pt x="5889" y="411"/>
                        </a:lnTo>
                        <a:lnTo>
                          <a:pt x="5889" y="411"/>
                        </a:lnTo>
                        <a:lnTo>
                          <a:pt x="5893" y="410"/>
                        </a:lnTo>
                        <a:lnTo>
                          <a:pt x="5895" y="409"/>
                        </a:lnTo>
                        <a:lnTo>
                          <a:pt x="5898" y="406"/>
                        </a:lnTo>
                        <a:lnTo>
                          <a:pt x="5899" y="404"/>
                        </a:lnTo>
                        <a:lnTo>
                          <a:pt x="5918" y="338"/>
                        </a:lnTo>
                        <a:lnTo>
                          <a:pt x="5918" y="338"/>
                        </a:lnTo>
                        <a:lnTo>
                          <a:pt x="5920" y="335"/>
                        </a:lnTo>
                        <a:lnTo>
                          <a:pt x="5922" y="332"/>
                        </a:lnTo>
                        <a:lnTo>
                          <a:pt x="5925" y="331"/>
                        </a:lnTo>
                        <a:lnTo>
                          <a:pt x="5928" y="331"/>
                        </a:lnTo>
                        <a:lnTo>
                          <a:pt x="5946" y="331"/>
                        </a:lnTo>
                        <a:lnTo>
                          <a:pt x="5963" y="331"/>
                        </a:lnTo>
                        <a:lnTo>
                          <a:pt x="5963" y="331"/>
                        </a:lnTo>
                        <a:lnTo>
                          <a:pt x="5965" y="331"/>
                        </a:lnTo>
                        <a:lnTo>
                          <a:pt x="5969" y="332"/>
                        </a:lnTo>
                        <a:lnTo>
                          <a:pt x="5972" y="335"/>
                        </a:lnTo>
                        <a:lnTo>
                          <a:pt x="5973" y="338"/>
                        </a:lnTo>
                        <a:lnTo>
                          <a:pt x="5994" y="404"/>
                        </a:lnTo>
                        <a:lnTo>
                          <a:pt x="5994" y="404"/>
                        </a:lnTo>
                        <a:lnTo>
                          <a:pt x="5996" y="406"/>
                        </a:lnTo>
                        <a:lnTo>
                          <a:pt x="5999" y="409"/>
                        </a:lnTo>
                        <a:lnTo>
                          <a:pt x="6001" y="410"/>
                        </a:lnTo>
                        <a:lnTo>
                          <a:pt x="6005" y="411"/>
                        </a:lnTo>
                        <a:lnTo>
                          <a:pt x="6046" y="411"/>
                        </a:lnTo>
                        <a:lnTo>
                          <a:pt x="6046" y="411"/>
                        </a:lnTo>
                        <a:lnTo>
                          <a:pt x="6049" y="410"/>
                        </a:lnTo>
                        <a:lnTo>
                          <a:pt x="6052" y="409"/>
                        </a:lnTo>
                        <a:lnTo>
                          <a:pt x="6054" y="406"/>
                        </a:lnTo>
                        <a:lnTo>
                          <a:pt x="6055" y="404"/>
                        </a:lnTo>
                        <a:lnTo>
                          <a:pt x="6075" y="338"/>
                        </a:lnTo>
                        <a:lnTo>
                          <a:pt x="6075" y="338"/>
                        </a:lnTo>
                        <a:lnTo>
                          <a:pt x="6076" y="335"/>
                        </a:lnTo>
                        <a:lnTo>
                          <a:pt x="6079" y="332"/>
                        </a:lnTo>
                        <a:lnTo>
                          <a:pt x="6081" y="331"/>
                        </a:lnTo>
                        <a:lnTo>
                          <a:pt x="6085" y="331"/>
                        </a:lnTo>
                        <a:lnTo>
                          <a:pt x="6119" y="331"/>
                        </a:lnTo>
                        <a:lnTo>
                          <a:pt x="6119" y="331"/>
                        </a:lnTo>
                        <a:lnTo>
                          <a:pt x="6123" y="331"/>
                        </a:lnTo>
                        <a:lnTo>
                          <a:pt x="6126" y="332"/>
                        </a:lnTo>
                        <a:lnTo>
                          <a:pt x="6128" y="335"/>
                        </a:lnTo>
                        <a:lnTo>
                          <a:pt x="6129" y="338"/>
                        </a:lnTo>
                        <a:lnTo>
                          <a:pt x="6152" y="404"/>
                        </a:lnTo>
                        <a:lnTo>
                          <a:pt x="6152" y="404"/>
                        </a:lnTo>
                        <a:lnTo>
                          <a:pt x="6153" y="406"/>
                        </a:lnTo>
                        <a:lnTo>
                          <a:pt x="6155" y="409"/>
                        </a:lnTo>
                        <a:lnTo>
                          <a:pt x="6158" y="410"/>
                        </a:lnTo>
                        <a:lnTo>
                          <a:pt x="6161" y="411"/>
                        </a:lnTo>
                        <a:lnTo>
                          <a:pt x="6203" y="411"/>
                        </a:lnTo>
                        <a:lnTo>
                          <a:pt x="6203" y="411"/>
                        </a:lnTo>
                        <a:lnTo>
                          <a:pt x="6206" y="410"/>
                        </a:lnTo>
                        <a:lnTo>
                          <a:pt x="6210" y="409"/>
                        </a:lnTo>
                        <a:lnTo>
                          <a:pt x="6211" y="406"/>
                        </a:lnTo>
                        <a:lnTo>
                          <a:pt x="6213" y="404"/>
                        </a:lnTo>
                        <a:lnTo>
                          <a:pt x="6232" y="338"/>
                        </a:lnTo>
                        <a:lnTo>
                          <a:pt x="6232" y="338"/>
                        </a:lnTo>
                        <a:lnTo>
                          <a:pt x="6233" y="335"/>
                        </a:lnTo>
                        <a:lnTo>
                          <a:pt x="6235" y="332"/>
                        </a:lnTo>
                        <a:lnTo>
                          <a:pt x="6239" y="331"/>
                        </a:lnTo>
                        <a:lnTo>
                          <a:pt x="6242" y="331"/>
                        </a:lnTo>
                        <a:lnTo>
                          <a:pt x="6260" y="331"/>
                        </a:lnTo>
                        <a:lnTo>
                          <a:pt x="6276" y="331"/>
                        </a:lnTo>
                        <a:lnTo>
                          <a:pt x="6276" y="331"/>
                        </a:lnTo>
                        <a:lnTo>
                          <a:pt x="6280" y="331"/>
                        </a:lnTo>
                        <a:lnTo>
                          <a:pt x="6282" y="332"/>
                        </a:lnTo>
                        <a:lnTo>
                          <a:pt x="6285" y="335"/>
                        </a:lnTo>
                        <a:lnTo>
                          <a:pt x="6286" y="338"/>
                        </a:lnTo>
                        <a:lnTo>
                          <a:pt x="6308" y="404"/>
                        </a:lnTo>
                        <a:lnTo>
                          <a:pt x="6308" y="404"/>
                        </a:lnTo>
                        <a:lnTo>
                          <a:pt x="6309" y="406"/>
                        </a:lnTo>
                        <a:lnTo>
                          <a:pt x="6312" y="409"/>
                        </a:lnTo>
                        <a:lnTo>
                          <a:pt x="6316" y="410"/>
                        </a:lnTo>
                        <a:lnTo>
                          <a:pt x="6318" y="411"/>
                        </a:lnTo>
                        <a:lnTo>
                          <a:pt x="6360" y="411"/>
                        </a:lnTo>
                        <a:lnTo>
                          <a:pt x="6360" y="411"/>
                        </a:lnTo>
                        <a:lnTo>
                          <a:pt x="6362" y="410"/>
                        </a:lnTo>
                        <a:lnTo>
                          <a:pt x="6366" y="409"/>
                        </a:lnTo>
                        <a:lnTo>
                          <a:pt x="6369" y="406"/>
                        </a:lnTo>
                        <a:lnTo>
                          <a:pt x="6370" y="404"/>
                        </a:lnTo>
                        <a:lnTo>
                          <a:pt x="6390" y="338"/>
                        </a:lnTo>
                        <a:lnTo>
                          <a:pt x="6390" y="338"/>
                        </a:lnTo>
                        <a:lnTo>
                          <a:pt x="6391" y="335"/>
                        </a:lnTo>
                        <a:lnTo>
                          <a:pt x="6393" y="332"/>
                        </a:lnTo>
                        <a:lnTo>
                          <a:pt x="6396" y="331"/>
                        </a:lnTo>
                        <a:lnTo>
                          <a:pt x="6398" y="331"/>
                        </a:lnTo>
                        <a:lnTo>
                          <a:pt x="6434" y="331"/>
                        </a:lnTo>
                        <a:lnTo>
                          <a:pt x="6434" y="331"/>
                        </a:lnTo>
                        <a:lnTo>
                          <a:pt x="6436" y="331"/>
                        </a:lnTo>
                        <a:lnTo>
                          <a:pt x="6439" y="332"/>
                        </a:lnTo>
                        <a:lnTo>
                          <a:pt x="6441" y="335"/>
                        </a:lnTo>
                        <a:lnTo>
                          <a:pt x="6444" y="338"/>
                        </a:lnTo>
                        <a:lnTo>
                          <a:pt x="6465" y="404"/>
                        </a:lnTo>
                        <a:lnTo>
                          <a:pt x="6465" y="404"/>
                        </a:lnTo>
                        <a:lnTo>
                          <a:pt x="6467" y="406"/>
                        </a:lnTo>
                        <a:lnTo>
                          <a:pt x="6469" y="409"/>
                        </a:lnTo>
                        <a:lnTo>
                          <a:pt x="6472" y="410"/>
                        </a:lnTo>
                        <a:lnTo>
                          <a:pt x="6475" y="411"/>
                        </a:lnTo>
                        <a:lnTo>
                          <a:pt x="6517" y="411"/>
                        </a:lnTo>
                        <a:lnTo>
                          <a:pt x="6517" y="411"/>
                        </a:lnTo>
                        <a:lnTo>
                          <a:pt x="6520" y="410"/>
                        </a:lnTo>
                        <a:lnTo>
                          <a:pt x="6523" y="409"/>
                        </a:lnTo>
                        <a:lnTo>
                          <a:pt x="6525" y="406"/>
                        </a:lnTo>
                        <a:lnTo>
                          <a:pt x="6526" y="404"/>
                        </a:lnTo>
                        <a:lnTo>
                          <a:pt x="6546" y="338"/>
                        </a:lnTo>
                        <a:lnTo>
                          <a:pt x="6546" y="338"/>
                        </a:lnTo>
                        <a:lnTo>
                          <a:pt x="6547" y="335"/>
                        </a:lnTo>
                        <a:lnTo>
                          <a:pt x="6550" y="332"/>
                        </a:lnTo>
                        <a:lnTo>
                          <a:pt x="6552" y="331"/>
                        </a:lnTo>
                        <a:lnTo>
                          <a:pt x="6556" y="331"/>
                        </a:lnTo>
                        <a:lnTo>
                          <a:pt x="6573" y="331"/>
                        </a:lnTo>
                        <a:lnTo>
                          <a:pt x="6591" y="331"/>
                        </a:lnTo>
                        <a:lnTo>
                          <a:pt x="6591" y="331"/>
                        </a:lnTo>
                        <a:lnTo>
                          <a:pt x="6593" y="331"/>
                        </a:lnTo>
                        <a:lnTo>
                          <a:pt x="6597" y="332"/>
                        </a:lnTo>
                        <a:lnTo>
                          <a:pt x="6599" y="335"/>
                        </a:lnTo>
                        <a:lnTo>
                          <a:pt x="6600" y="338"/>
                        </a:lnTo>
                        <a:lnTo>
                          <a:pt x="6623" y="404"/>
                        </a:lnTo>
                        <a:lnTo>
                          <a:pt x="6623" y="404"/>
                        </a:lnTo>
                        <a:lnTo>
                          <a:pt x="6624" y="406"/>
                        </a:lnTo>
                        <a:lnTo>
                          <a:pt x="6626" y="409"/>
                        </a:lnTo>
                        <a:lnTo>
                          <a:pt x="6629" y="410"/>
                        </a:lnTo>
                        <a:lnTo>
                          <a:pt x="6633" y="411"/>
                        </a:lnTo>
                        <a:lnTo>
                          <a:pt x="6673" y="411"/>
                        </a:lnTo>
                        <a:lnTo>
                          <a:pt x="6673" y="411"/>
                        </a:lnTo>
                        <a:lnTo>
                          <a:pt x="6677" y="410"/>
                        </a:lnTo>
                        <a:lnTo>
                          <a:pt x="6679" y="409"/>
                        </a:lnTo>
                        <a:lnTo>
                          <a:pt x="6682" y="406"/>
                        </a:lnTo>
                        <a:lnTo>
                          <a:pt x="6683" y="404"/>
                        </a:lnTo>
                        <a:lnTo>
                          <a:pt x="6703" y="338"/>
                        </a:lnTo>
                        <a:lnTo>
                          <a:pt x="6703" y="338"/>
                        </a:lnTo>
                        <a:lnTo>
                          <a:pt x="6704" y="335"/>
                        </a:lnTo>
                        <a:lnTo>
                          <a:pt x="6707" y="332"/>
                        </a:lnTo>
                        <a:lnTo>
                          <a:pt x="6709" y="331"/>
                        </a:lnTo>
                        <a:lnTo>
                          <a:pt x="6713" y="331"/>
                        </a:lnTo>
                        <a:lnTo>
                          <a:pt x="6747" y="331"/>
                        </a:lnTo>
                        <a:lnTo>
                          <a:pt x="6747" y="331"/>
                        </a:lnTo>
                        <a:lnTo>
                          <a:pt x="6751" y="331"/>
                        </a:lnTo>
                        <a:lnTo>
                          <a:pt x="6753" y="332"/>
                        </a:lnTo>
                        <a:lnTo>
                          <a:pt x="6756" y="335"/>
                        </a:lnTo>
                        <a:lnTo>
                          <a:pt x="6757" y="338"/>
                        </a:lnTo>
                        <a:lnTo>
                          <a:pt x="6779" y="404"/>
                        </a:lnTo>
                        <a:lnTo>
                          <a:pt x="6779" y="404"/>
                        </a:lnTo>
                        <a:lnTo>
                          <a:pt x="6781" y="406"/>
                        </a:lnTo>
                        <a:lnTo>
                          <a:pt x="6783" y="409"/>
                        </a:lnTo>
                        <a:lnTo>
                          <a:pt x="6785" y="410"/>
                        </a:lnTo>
                        <a:lnTo>
                          <a:pt x="6789" y="411"/>
                        </a:lnTo>
                        <a:lnTo>
                          <a:pt x="6831" y="411"/>
                        </a:lnTo>
                        <a:lnTo>
                          <a:pt x="6831" y="411"/>
                        </a:lnTo>
                        <a:lnTo>
                          <a:pt x="6834" y="410"/>
                        </a:lnTo>
                        <a:lnTo>
                          <a:pt x="6837" y="409"/>
                        </a:lnTo>
                        <a:lnTo>
                          <a:pt x="6840" y="406"/>
                        </a:lnTo>
                        <a:lnTo>
                          <a:pt x="6841" y="404"/>
                        </a:lnTo>
                        <a:lnTo>
                          <a:pt x="6859" y="338"/>
                        </a:lnTo>
                        <a:lnTo>
                          <a:pt x="6859" y="338"/>
                        </a:lnTo>
                        <a:lnTo>
                          <a:pt x="6862" y="335"/>
                        </a:lnTo>
                        <a:lnTo>
                          <a:pt x="6863" y="332"/>
                        </a:lnTo>
                        <a:lnTo>
                          <a:pt x="6867" y="331"/>
                        </a:lnTo>
                        <a:lnTo>
                          <a:pt x="6869" y="331"/>
                        </a:lnTo>
                        <a:lnTo>
                          <a:pt x="6888" y="331"/>
                        </a:lnTo>
                        <a:lnTo>
                          <a:pt x="6904" y="331"/>
                        </a:lnTo>
                        <a:lnTo>
                          <a:pt x="6904" y="331"/>
                        </a:lnTo>
                        <a:lnTo>
                          <a:pt x="6908" y="331"/>
                        </a:lnTo>
                        <a:lnTo>
                          <a:pt x="6910" y="332"/>
                        </a:lnTo>
                        <a:lnTo>
                          <a:pt x="6912" y="335"/>
                        </a:lnTo>
                        <a:lnTo>
                          <a:pt x="6914" y="338"/>
                        </a:lnTo>
                        <a:lnTo>
                          <a:pt x="6936" y="404"/>
                        </a:lnTo>
                        <a:lnTo>
                          <a:pt x="6936" y="404"/>
                        </a:lnTo>
                        <a:lnTo>
                          <a:pt x="6937" y="406"/>
                        </a:lnTo>
                        <a:lnTo>
                          <a:pt x="6940" y="409"/>
                        </a:lnTo>
                        <a:lnTo>
                          <a:pt x="6943" y="410"/>
                        </a:lnTo>
                        <a:lnTo>
                          <a:pt x="6946" y="411"/>
                        </a:lnTo>
                        <a:lnTo>
                          <a:pt x="6988" y="411"/>
                        </a:lnTo>
                        <a:lnTo>
                          <a:pt x="6988" y="411"/>
                        </a:lnTo>
                        <a:lnTo>
                          <a:pt x="6991" y="410"/>
                        </a:lnTo>
                        <a:lnTo>
                          <a:pt x="6994" y="409"/>
                        </a:lnTo>
                        <a:lnTo>
                          <a:pt x="6996" y="406"/>
                        </a:lnTo>
                        <a:lnTo>
                          <a:pt x="6998" y="404"/>
                        </a:lnTo>
                        <a:lnTo>
                          <a:pt x="7017" y="338"/>
                        </a:lnTo>
                        <a:lnTo>
                          <a:pt x="7017" y="338"/>
                        </a:lnTo>
                        <a:lnTo>
                          <a:pt x="7019" y="335"/>
                        </a:lnTo>
                        <a:lnTo>
                          <a:pt x="7021" y="332"/>
                        </a:lnTo>
                        <a:lnTo>
                          <a:pt x="7023" y="331"/>
                        </a:lnTo>
                        <a:lnTo>
                          <a:pt x="7027" y="331"/>
                        </a:lnTo>
                        <a:lnTo>
                          <a:pt x="7062" y="331"/>
                        </a:lnTo>
                        <a:lnTo>
                          <a:pt x="7062" y="331"/>
                        </a:lnTo>
                        <a:lnTo>
                          <a:pt x="7064" y="331"/>
                        </a:lnTo>
                        <a:lnTo>
                          <a:pt x="7068" y="332"/>
                        </a:lnTo>
                        <a:lnTo>
                          <a:pt x="7070" y="335"/>
                        </a:lnTo>
                        <a:lnTo>
                          <a:pt x="7072" y="338"/>
                        </a:lnTo>
                        <a:lnTo>
                          <a:pt x="7093" y="404"/>
                        </a:lnTo>
                        <a:lnTo>
                          <a:pt x="7093" y="404"/>
                        </a:lnTo>
                        <a:lnTo>
                          <a:pt x="7095" y="406"/>
                        </a:lnTo>
                        <a:lnTo>
                          <a:pt x="7097" y="409"/>
                        </a:lnTo>
                        <a:lnTo>
                          <a:pt x="7100" y="410"/>
                        </a:lnTo>
                        <a:lnTo>
                          <a:pt x="7102" y="411"/>
                        </a:lnTo>
                        <a:lnTo>
                          <a:pt x="7144" y="411"/>
                        </a:lnTo>
                        <a:lnTo>
                          <a:pt x="7144" y="411"/>
                        </a:lnTo>
                        <a:lnTo>
                          <a:pt x="7148" y="410"/>
                        </a:lnTo>
                        <a:lnTo>
                          <a:pt x="7151" y="409"/>
                        </a:lnTo>
                        <a:lnTo>
                          <a:pt x="7153" y="406"/>
                        </a:lnTo>
                        <a:lnTo>
                          <a:pt x="7154" y="404"/>
                        </a:lnTo>
                        <a:lnTo>
                          <a:pt x="7174" y="338"/>
                        </a:lnTo>
                        <a:lnTo>
                          <a:pt x="7174" y="338"/>
                        </a:lnTo>
                        <a:lnTo>
                          <a:pt x="7175" y="335"/>
                        </a:lnTo>
                        <a:lnTo>
                          <a:pt x="7178" y="332"/>
                        </a:lnTo>
                        <a:lnTo>
                          <a:pt x="7180" y="331"/>
                        </a:lnTo>
                        <a:lnTo>
                          <a:pt x="7184" y="331"/>
                        </a:lnTo>
                        <a:lnTo>
                          <a:pt x="7202" y="331"/>
                        </a:lnTo>
                        <a:lnTo>
                          <a:pt x="7218" y="331"/>
                        </a:lnTo>
                        <a:lnTo>
                          <a:pt x="7218" y="331"/>
                        </a:lnTo>
                        <a:lnTo>
                          <a:pt x="7221" y="331"/>
                        </a:lnTo>
                        <a:lnTo>
                          <a:pt x="7225" y="332"/>
                        </a:lnTo>
                        <a:lnTo>
                          <a:pt x="7227" y="335"/>
                        </a:lnTo>
                        <a:lnTo>
                          <a:pt x="7228" y="338"/>
                        </a:lnTo>
                        <a:lnTo>
                          <a:pt x="7250" y="404"/>
                        </a:lnTo>
                        <a:lnTo>
                          <a:pt x="7250" y="404"/>
                        </a:lnTo>
                        <a:lnTo>
                          <a:pt x="7252" y="406"/>
                        </a:lnTo>
                        <a:lnTo>
                          <a:pt x="7254" y="409"/>
                        </a:lnTo>
                        <a:lnTo>
                          <a:pt x="7257" y="410"/>
                        </a:lnTo>
                        <a:lnTo>
                          <a:pt x="7260" y="411"/>
                        </a:lnTo>
                        <a:lnTo>
                          <a:pt x="7302" y="411"/>
                        </a:lnTo>
                        <a:lnTo>
                          <a:pt x="7302" y="411"/>
                        </a:lnTo>
                        <a:lnTo>
                          <a:pt x="7305" y="410"/>
                        </a:lnTo>
                        <a:lnTo>
                          <a:pt x="7307" y="409"/>
                        </a:lnTo>
                        <a:lnTo>
                          <a:pt x="7310" y="406"/>
                        </a:lnTo>
                        <a:lnTo>
                          <a:pt x="7311" y="404"/>
                        </a:lnTo>
                        <a:lnTo>
                          <a:pt x="7331" y="338"/>
                        </a:lnTo>
                        <a:lnTo>
                          <a:pt x="7331" y="338"/>
                        </a:lnTo>
                        <a:lnTo>
                          <a:pt x="7332" y="335"/>
                        </a:lnTo>
                        <a:lnTo>
                          <a:pt x="7334" y="332"/>
                        </a:lnTo>
                        <a:lnTo>
                          <a:pt x="7338" y="331"/>
                        </a:lnTo>
                        <a:lnTo>
                          <a:pt x="7340" y="331"/>
                        </a:lnTo>
                        <a:lnTo>
                          <a:pt x="7375" y="331"/>
                        </a:lnTo>
                        <a:lnTo>
                          <a:pt x="7375" y="331"/>
                        </a:lnTo>
                        <a:lnTo>
                          <a:pt x="7379" y="331"/>
                        </a:lnTo>
                        <a:lnTo>
                          <a:pt x="7381" y="332"/>
                        </a:lnTo>
                        <a:lnTo>
                          <a:pt x="7384" y="335"/>
                        </a:lnTo>
                        <a:lnTo>
                          <a:pt x="7385" y="338"/>
                        </a:lnTo>
                        <a:lnTo>
                          <a:pt x="7407" y="404"/>
                        </a:lnTo>
                        <a:lnTo>
                          <a:pt x="7407" y="404"/>
                        </a:lnTo>
                        <a:lnTo>
                          <a:pt x="7408" y="406"/>
                        </a:lnTo>
                        <a:lnTo>
                          <a:pt x="7411" y="409"/>
                        </a:lnTo>
                        <a:lnTo>
                          <a:pt x="7413" y="410"/>
                        </a:lnTo>
                        <a:lnTo>
                          <a:pt x="7417" y="411"/>
                        </a:lnTo>
                        <a:lnTo>
                          <a:pt x="7459" y="411"/>
                        </a:lnTo>
                        <a:lnTo>
                          <a:pt x="7459" y="411"/>
                        </a:lnTo>
                        <a:lnTo>
                          <a:pt x="7461" y="410"/>
                        </a:lnTo>
                        <a:lnTo>
                          <a:pt x="7465" y="409"/>
                        </a:lnTo>
                        <a:lnTo>
                          <a:pt x="7467" y="406"/>
                        </a:lnTo>
                        <a:lnTo>
                          <a:pt x="7469" y="404"/>
                        </a:lnTo>
                        <a:lnTo>
                          <a:pt x="7487" y="338"/>
                        </a:lnTo>
                        <a:lnTo>
                          <a:pt x="7487" y="338"/>
                        </a:lnTo>
                        <a:lnTo>
                          <a:pt x="7490" y="335"/>
                        </a:lnTo>
                        <a:lnTo>
                          <a:pt x="7491" y="332"/>
                        </a:lnTo>
                        <a:lnTo>
                          <a:pt x="7495" y="331"/>
                        </a:lnTo>
                        <a:lnTo>
                          <a:pt x="7497" y="331"/>
                        </a:lnTo>
                        <a:lnTo>
                          <a:pt x="7516" y="331"/>
                        </a:lnTo>
                        <a:lnTo>
                          <a:pt x="7532" y="331"/>
                        </a:lnTo>
                        <a:lnTo>
                          <a:pt x="7532" y="331"/>
                        </a:lnTo>
                        <a:lnTo>
                          <a:pt x="7535" y="331"/>
                        </a:lnTo>
                        <a:lnTo>
                          <a:pt x="7538" y="332"/>
                        </a:lnTo>
                        <a:lnTo>
                          <a:pt x="7540" y="335"/>
                        </a:lnTo>
                        <a:lnTo>
                          <a:pt x="7543" y="338"/>
                        </a:lnTo>
                        <a:lnTo>
                          <a:pt x="7564" y="404"/>
                        </a:lnTo>
                        <a:lnTo>
                          <a:pt x="7564" y="404"/>
                        </a:lnTo>
                        <a:lnTo>
                          <a:pt x="7565" y="406"/>
                        </a:lnTo>
                        <a:lnTo>
                          <a:pt x="7567" y="409"/>
                        </a:lnTo>
                        <a:lnTo>
                          <a:pt x="7571" y="410"/>
                        </a:lnTo>
                        <a:lnTo>
                          <a:pt x="7574" y="411"/>
                        </a:lnTo>
                        <a:lnTo>
                          <a:pt x="7615" y="411"/>
                        </a:lnTo>
                        <a:lnTo>
                          <a:pt x="7615" y="411"/>
                        </a:lnTo>
                        <a:lnTo>
                          <a:pt x="7619" y="410"/>
                        </a:lnTo>
                        <a:lnTo>
                          <a:pt x="7622" y="409"/>
                        </a:lnTo>
                        <a:lnTo>
                          <a:pt x="7624" y="406"/>
                        </a:lnTo>
                        <a:lnTo>
                          <a:pt x="7625" y="404"/>
                        </a:lnTo>
                        <a:lnTo>
                          <a:pt x="7645" y="338"/>
                        </a:lnTo>
                        <a:lnTo>
                          <a:pt x="7645" y="338"/>
                        </a:lnTo>
                        <a:lnTo>
                          <a:pt x="7646" y="335"/>
                        </a:lnTo>
                        <a:lnTo>
                          <a:pt x="7649" y="332"/>
                        </a:lnTo>
                        <a:lnTo>
                          <a:pt x="7651" y="331"/>
                        </a:lnTo>
                        <a:lnTo>
                          <a:pt x="7655" y="331"/>
                        </a:lnTo>
                        <a:lnTo>
                          <a:pt x="7689" y="331"/>
                        </a:lnTo>
                        <a:lnTo>
                          <a:pt x="7689" y="331"/>
                        </a:lnTo>
                        <a:lnTo>
                          <a:pt x="7692" y="331"/>
                        </a:lnTo>
                        <a:lnTo>
                          <a:pt x="7696" y="332"/>
                        </a:lnTo>
                        <a:lnTo>
                          <a:pt x="7698" y="335"/>
                        </a:lnTo>
                        <a:lnTo>
                          <a:pt x="7699" y="338"/>
                        </a:lnTo>
                        <a:lnTo>
                          <a:pt x="7720" y="404"/>
                        </a:lnTo>
                        <a:lnTo>
                          <a:pt x="7720" y="404"/>
                        </a:lnTo>
                        <a:lnTo>
                          <a:pt x="7723" y="406"/>
                        </a:lnTo>
                        <a:lnTo>
                          <a:pt x="7725" y="409"/>
                        </a:lnTo>
                        <a:lnTo>
                          <a:pt x="7728" y="410"/>
                        </a:lnTo>
                        <a:lnTo>
                          <a:pt x="7731" y="411"/>
                        </a:lnTo>
                        <a:lnTo>
                          <a:pt x="7772" y="411"/>
                        </a:lnTo>
                        <a:lnTo>
                          <a:pt x="7772" y="411"/>
                        </a:lnTo>
                        <a:lnTo>
                          <a:pt x="7776" y="410"/>
                        </a:lnTo>
                        <a:lnTo>
                          <a:pt x="7778" y="409"/>
                        </a:lnTo>
                        <a:lnTo>
                          <a:pt x="7781" y="406"/>
                        </a:lnTo>
                        <a:lnTo>
                          <a:pt x="7782" y="404"/>
                        </a:lnTo>
                        <a:lnTo>
                          <a:pt x="7802" y="338"/>
                        </a:lnTo>
                        <a:lnTo>
                          <a:pt x="7802" y="338"/>
                        </a:lnTo>
                        <a:lnTo>
                          <a:pt x="7803" y="335"/>
                        </a:lnTo>
                        <a:lnTo>
                          <a:pt x="7805" y="332"/>
                        </a:lnTo>
                        <a:lnTo>
                          <a:pt x="7808" y="331"/>
                        </a:lnTo>
                        <a:lnTo>
                          <a:pt x="7812" y="331"/>
                        </a:lnTo>
                        <a:lnTo>
                          <a:pt x="7830" y="331"/>
                        </a:lnTo>
                        <a:lnTo>
                          <a:pt x="7846" y="331"/>
                        </a:lnTo>
                        <a:lnTo>
                          <a:pt x="7846" y="331"/>
                        </a:lnTo>
                        <a:lnTo>
                          <a:pt x="7850" y="331"/>
                        </a:lnTo>
                        <a:lnTo>
                          <a:pt x="7852" y="332"/>
                        </a:lnTo>
                        <a:lnTo>
                          <a:pt x="7855" y="335"/>
                        </a:lnTo>
                        <a:lnTo>
                          <a:pt x="7856" y="338"/>
                        </a:lnTo>
                        <a:lnTo>
                          <a:pt x="7878" y="404"/>
                        </a:lnTo>
                        <a:lnTo>
                          <a:pt x="7878" y="404"/>
                        </a:lnTo>
                        <a:lnTo>
                          <a:pt x="7879" y="406"/>
                        </a:lnTo>
                        <a:lnTo>
                          <a:pt x="7882" y="409"/>
                        </a:lnTo>
                        <a:lnTo>
                          <a:pt x="7884" y="410"/>
                        </a:lnTo>
                        <a:lnTo>
                          <a:pt x="7888" y="411"/>
                        </a:lnTo>
                        <a:lnTo>
                          <a:pt x="7930" y="411"/>
                        </a:lnTo>
                        <a:lnTo>
                          <a:pt x="7930" y="411"/>
                        </a:lnTo>
                        <a:lnTo>
                          <a:pt x="7932" y="410"/>
                        </a:lnTo>
                        <a:lnTo>
                          <a:pt x="7936" y="409"/>
                        </a:lnTo>
                        <a:lnTo>
                          <a:pt x="7937" y="406"/>
                        </a:lnTo>
                        <a:lnTo>
                          <a:pt x="7940" y="404"/>
                        </a:lnTo>
                        <a:lnTo>
                          <a:pt x="7958" y="338"/>
                        </a:lnTo>
                        <a:lnTo>
                          <a:pt x="7958" y="338"/>
                        </a:lnTo>
                        <a:lnTo>
                          <a:pt x="7960" y="335"/>
                        </a:lnTo>
                        <a:lnTo>
                          <a:pt x="7962" y="332"/>
                        </a:lnTo>
                        <a:lnTo>
                          <a:pt x="7966" y="331"/>
                        </a:lnTo>
                        <a:lnTo>
                          <a:pt x="7968" y="331"/>
                        </a:lnTo>
                        <a:lnTo>
                          <a:pt x="8003" y="331"/>
                        </a:lnTo>
                        <a:lnTo>
                          <a:pt x="8003" y="331"/>
                        </a:lnTo>
                        <a:lnTo>
                          <a:pt x="8006" y="331"/>
                        </a:lnTo>
                        <a:lnTo>
                          <a:pt x="8009" y="332"/>
                        </a:lnTo>
                        <a:lnTo>
                          <a:pt x="8011" y="335"/>
                        </a:lnTo>
                        <a:lnTo>
                          <a:pt x="8013" y="338"/>
                        </a:lnTo>
                        <a:lnTo>
                          <a:pt x="8035" y="404"/>
                        </a:lnTo>
                        <a:lnTo>
                          <a:pt x="8035" y="404"/>
                        </a:lnTo>
                        <a:lnTo>
                          <a:pt x="8036" y="406"/>
                        </a:lnTo>
                        <a:lnTo>
                          <a:pt x="8038" y="409"/>
                        </a:lnTo>
                        <a:lnTo>
                          <a:pt x="8042" y="410"/>
                        </a:lnTo>
                        <a:lnTo>
                          <a:pt x="8045" y="411"/>
                        </a:lnTo>
                        <a:lnTo>
                          <a:pt x="8087" y="411"/>
                        </a:lnTo>
                        <a:lnTo>
                          <a:pt x="8087" y="411"/>
                        </a:lnTo>
                        <a:lnTo>
                          <a:pt x="8089" y="410"/>
                        </a:lnTo>
                        <a:lnTo>
                          <a:pt x="8093" y="409"/>
                        </a:lnTo>
                        <a:lnTo>
                          <a:pt x="8095" y="406"/>
                        </a:lnTo>
                        <a:lnTo>
                          <a:pt x="8096" y="404"/>
                        </a:lnTo>
                        <a:lnTo>
                          <a:pt x="8116" y="338"/>
                        </a:lnTo>
                        <a:lnTo>
                          <a:pt x="8116" y="338"/>
                        </a:lnTo>
                        <a:lnTo>
                          <a:pt x="8117" y="335"/>
                        </a:lnTo>
                        <a:lnTo>
                          <a:pt x="8120" y="332"/>
                        </a:lnTo>
                        <a:lnTo>
                          <a:pt x="8122" y="331"/>
                        </a:lnTo>
                        <a:lnTo>
                          <a:pt x="8125" y="331"/>
                        </a:lnTo>
                        <a:lnTo>
                          <a:pt x="8143" y="331"/>
                        </a:lnTo>
                        <a:lnTo>
                          <a:pt x="8161" y="331"/>
                        </a:lnTo>
                        <a:lnTo>
                          <a:pt x="8161" y="331"/>
                        </a:lnTo>
                        <a:lnTo>
                          <a:pt x="8163" y="331"/>
                        </a:lnTo>
                        <a:lnTo>
                          <a:pt x="8165" y="332"/>
                        </a:lnTo>
                        <a:lnTo>
                          <a:pt x="8168" y="335"/>
                        </a:lnTo>
                        <a:lnTo>
                          <a:pt x="8170" y="338"/>
                        </a:lnTo>
                        <a:lnTo>
                          <a:pt x="8191" y="404"/>
                        </a:lnTo>
                        <a:lnTo>
                          <a:pt x="8191" y="404"/>
                        </a:lnTo>
                        <a:lnTo>
                          <a:pt x="8193" y="406"/>
                        </a:lnTo>
                        <a:lnTo>
                          <a:pt x="8195" y="409"/>
                        </a:lnTo>
                        <a:lnTo>
                          <a:pt x="8199" y="410"/>
                        </a:lnTo>
                        <a:lnTo>
                          <a:pt x="8201" y="411"/>
                        </a:lnTo>
                        <a:lnTo>
                          <a:pt x="8243" y="411"/>
                        </a:lnTo>
                        <a:lnTo>
                          <a:pt x="8243" y="411"/>
                        </a:lnTo>
                        <a:lnTo>
                          <a:pt x="8247" y="410"/>
                        </a:lnTo>
                        <a:lnTo>
                          <a:pt x="8249" y="409"/>
                        </a:lnTo>
                        <a:lnTo>
                          <a:pt x="8252" y="406"/>
                        </a:lnTo>
                        <a:lnTo>
                          <a:pt x="8253" y="404"/>
                        </a:lnTo>
                        <a:lnTo>
                          <a:pt x="8273" y="338"/>
                        </a:lnTo>
                        <a:lnTo>
                          <a:pt x="8273" y="338"/>
                        </a:lnTo>
                        <a:lnTo>
                          <a:pt x="8274" y="335"/>
                        </a:lnTo>
                        <a:lnTo>
                          <a:pt x="8276" y="332"/>
                        </a:lnTo>
                        <a:lnTo>
                          <a:pt x="8279" y="331"/>
                        </a:lnTo>
                        <a:lnTo>
                          <a:pt x="8283" y="331"/>
                        </a:lnTo>
                        <a:lnTo>
                          <a:pt x="8317" y="331"/>
                        </a:lnTo>
                        <a:lnTo>
                          <a:pt x="8317" y="331"/>
                        </a:lnTo>
                        <a:lnTo>
                          <a:pt x="8320" y="331"/>
                        </a:lnTo>
                        <a:lnTo>
                          <a:pt x="8323" y="332"/>
                        </a:lnTo>
                        <a:lnTo>
                          <a:pt x="8326" y="335"/>
                        </a:lnTo>
                        <a:lnTo>
                          <a:pt x="8327" y="338"/>
                        </a:lnTo>
                        <a:lnTo>
                          <a:pt x="8349" y="404"/>
                        </a:lnTo>
                        <a:lnTo>
                          <a:pt x="8349" y="404"/>
                        </a:lnTo>
                        <a:lnTo>
                          <a:pt x="8350" y="406"/>
                        </a:lnTo>
                        <a:lnTo>
                          <a:pt x="8353" y="409"/>
                        </a:lnTo>
                        <a:lnTo>
                          <a:pt x="8355" y="410"/>
                        </a:lnTo>
                        <a:lnTo>
                          <a:pt x="8359" y="411"/>
                        </a:lnTo>
                        <a:lnTo>
                          <a:pt x="8400" y="411"/>
                        </a:lnTo>
                        <a:lnTo>
                          <a:pt x="8400" y="411"/>
                        </a:lnTo>
                        <a:lnTo>
                          <a:pt x="8404" y="410"/>
                        </a:lnTo>
                        <a:lnTo>
                          <a:pt x="8406" y="409"/>
                        </a:lnTo>
                        <a:lnTo>
                          <a:pt x="8408" y="406"/>
                        </a:lnTo>
                        <a:lnTo>
                          <a:pt x="8410" y="404"/>
                        </a:lnTo>
                        <a:lnTo>
                          <a:pt x="8429" y="338"/>
                        </a:lnTo>
                        <a:lnTo>
                          <a:pt x="8429" y="338"/>
                        </a:lnTo>
                        <a:lnTo>
                          <a:pt x="8431" y="335"/>
                        </a:lnTo>
                        <a:lnTo>
                          <a:pt x="8433" y="332"/>
                        </a:lnTo>
                        <a:lnTo>
                          <a:pt x="8436" y="331"/>
                        </a:lnTo>
                        <a:lnTo>
                          <a:pt x="8439" y="331"/>
                        </a:lnTo>
                        <a:lnTo>
                          <a:pt x="8458" y="331"/>
                        </a:lnTo>
                        <a:lnTo>
                          <a:pt x="8474" y="330"/>
                        </a:lnTo>
                        <a:lnTo>
                          <a:pt x="8474" y="330"/>
                        </a:lnTo>
                        <a:lnTo>
                          <a:pt x="8478" y="331"/>
                        </a:lnTo>
                        <a:lnTo>
                          <a:pt x="8480" y="332"/>
                        </a:lnTo>
                        <a:lnTo>
                          <a:pt x="8482" y="335"/>
                        </a:lnTo>
                        <a:lnTo>
                          <a:pt x="8485" y="337"/>
                        </a:lnTo>
                        <a:lnTo>
                          <a:pt x="8485" y="337"/>
                        </a:lnTo>
                        <a:lnTo>
                          <a:pt x="8495" y="370"/>
                        </a:lnTo>
                        <a:lnTo>
                          <a:pt x="8495" y="370"/>
                        </a:lnTo>
                        <a:lnTo>
                          <a:pt x="8505" y="403"/>
                        </a:lnTo>
                        <a:lnTo>
                          <a:pt x="8505" y="403"/>
                        </a:lnTo>
                        <a:lnTo>
                          <a:pt x="8506" y="406"/>
                        </a:lnTo>
                        <a:lnTo>
                          <a:pt x="8508" y="409"/>
                        </a:lnTo>
                        <a:lnTo>
                          <a:pt x="8511" y="410"/>
                        </a:lnTo>
                        <a:lnTo>
                          <a:pt x="8513" y="411"/>
                        </a:lnTo>
                        <a:lnTo>
                          <a:pt x="8513" y="411"/>
                        </a:lnTo>
                        <a:lnTo>
                          <a:pt x="8534" y="411"/>
                        </a:lnTo>
                        <a:lnTo>
                          <a:pt x="8534" y="411"/>
                        </a:lnTo>
                        <a:lnTo>
                          <a:pt x="8548" y="412"/>
                        </a:lnTo>
                        <a:lnTo>
                          <a:pt x="8548" y="412"/>
                        </a:lnTo>
                        <a:lnTo>
                          <a:pt x="8554" y="412"/>
                        </a:lnTo>
                        <a:lnTo>
                          <a:pt x="8554" y="412"/>
                        </a:lnTo>
                        <a:lnTo>
                          <a:pt x="8556" y="412"/>
                        </a:lnTo>
                        <a:lnTo>
                          <a:pt x="8560" y="411"/>
                        </a:lnTo>
                        <a:lnTo>
                          <a:pt x="8561" y="409"/>
                        </a:lnTo>
                        <a:lnTo>
                          <a:pt x="8564" y="406"/>
                        </a:lnTo>
                        <a:lnTo>
                          <a:pt x="8564" y="406"/>
                        </a:lnTo>
                        <a:lnTo>
                          <a:pt x="8576" y="374"/>
                        </a:lnTo>
                        <a:lnTo>
                          <a:pt x="8576" y="374"/>
                        </a:lnTo>
                        <a:lnTo>
                          <a:pt x="8591" y="343"/>
                        </a:lnTo>
                        <a:lnTo>
                          <a:pt x="8591" y="343"/>
                        </a:lnTo>
                        <a:lnTo>
                          <a:pt x="8592" y="340"/>
                        </a:lnTo>
                        <a:lnTo>
                          <a:pt x="8595" y="338"/>
                        </a:lnTo>
                        <a:lnTo>
                          <a:pt x="8598" y="337"/>
                        </a:lnTo>
                        <a:lnTo>
                          <a:pt x="8601" y="337"/>
                        </a:lnTo>
                        <a:lnTo>
                          <a:pt x="8638" y="342"/>
                        </a:lnTo>
                        <a:lnTo>
                          <a:pt x="8638" y="342"/>
                        </a:lnTo>
                        <a:lnTo>
                          <a:pt x="8640" y="342"/>
                        </a:lnTo>
                        <a:lnTo>
                          <a:pt x="8643" y="345"/>
                        </a:lnTo>
                        <a:lnTo>
                          <a:pt x="8645" y="347"/>
                        </a:lnTo>
                        <a:lnTo>
                          <a:pt x="8646" y="351"/>
                        </a:lnTo>
                        <a:lnTo>
                          <a:pt x="8646" y="351"/>
                        </a:lnTo>
                        <a:lnTo>
                          <a:pt x="8651" y="385"/>
                        </a:lnTo>
                        <a:lnTo>
                          <a:pt x="8651" y="385"/>
                        </a:lnTo>
                        <a:lnTo>
                          <a:pt x="8655" y="419"/>
                        </a:lnTo>
                        <a:lnTo>
                          <a:pt x="8655" y="419"/>
                        </a:lnTo>
                        <a:lnTo>
                          <a:pt x="8655" y="422"/>
                        </a:lnTo>
                        <a:lnTo>
                          <a:pt x="8658" y="425"/>
                        </a:lnTo>
                        <a:lnTo>
                          <a:pt x="8660" y="427"/>
                        </a:lnTo>
                        <a:lnTo>
                          <a:pt x="8663" y="428"/>
                        </a:lnTo>
                        <a:lnTo>
                          <a:pt x="8663" y="428"/>
                        </a:lnTo>
                        <a:lnTo>
                          <a:pt x="8669" y="428"/>
                        </a:lnTo>
                        <a:lnTo>
                          <a:pt x="8682" y="432"/>
                        </a:lnTo>
                        <a:lnTo>
                          <a:pt x="8682" y="432"/>
                        </a:lnTo>
                        <a:lnTo>
                          <a:pt x="8701" y="437"/>
                        </a:lnTo>
                        <a:lnTo>
                          <a:pt x="8701" y="437"/>
                        </a:lnTo>
                        <a:lnTo>
                          <a:pt x="8704" y="437"/>
                        </a:lnTo>
                        <a:lnTo>
                          <a:pt x="8707" y="436"/>
                        </a:lnTo>
                        <a:lnTo>
                          <a:pt x="8711" y="435"/>
                        </a:lnTo>
                        <a:lnTo>
                          <a:pt x="8712" y="432"/>
                        </a:lnTo>
                        <a:lnTo>
                          <a:pt x="8712" y="432"/>
                        </a:lnTo>
                        <a:lnTo>
                          <a:pt x="8730" y="403"/>
                        </a:lnTo>
                        <a:lnTo>
                          <a:pt x="8730" y="403"/>
                        </a:lnTo>
                        <a:lnTo>
                          <a:pt x="8750" y="374"/>
                        </a:lnTo>
                        <a:lnTo>
                          <a:pt x="8750" y="374"/>
                        </a:lnTo>
                        <a:lnTo>
                          <a:pt x="8753" y="372"/>
                        </a:lnTo>
                        <a:lnTo>
                          <a:pt x="8755" y="370"/>
                        </a:lnTo>
                        <a:lnTo>
                          <a:pt x="8759" y="370"/>
                        </a:lnTo>
                        <a:lnTo>
                          <a:pt x="8761" y="370"/>
                        </a:lnTo>
                        <a:lnTo>
                          <a:pt x="8780" y="375"/>
                        </a:lnTo>
                        <a:lnTo>
                          <a:pt x="8796" y="382"/>
                        </a:lnTo>
                        <a:lnTo>
                          <a:pt x="8796" y="382"/>
                        </a:lnTo>
                        <a:lnTo>
                          <a:pt x="8799" y="383"/>
                        </a:lnTo>
                        <a:lnTo>
                          <a:pt x="8802" y="385"/>
                        </a:lnTo>
                        <a:lnTo>
                          <a:pt x="8803" y="389"/>
                        </a:lnTo>
                        <a:lnTo>
                          <a:pt x="8803" y="391"/>
                        </a:lnTo>
                        <a:lnTo>
                          <a:pt x="8803" y="391"/>
                        </a:lnTo>
                        <a:lnTo>
                          <a:pt x="8802" y="426"/>
                        </a:lnTo>
                        <a:lnTo>
                          <a:pt x="8802" y="426"/>
                        </a:lnTo>
                        <a:lnTo>
                          <a:pt x="8799" y="461"/>
                        </a:lnTo>
                        <a:lnTo>
                          <a:pt x="8799" y="461"/>
                        </a:lnTo>
                        <a:lnTo>
                          <a:pt x="8801" y="464"/>
                        </a:lnTo>
                        <a:lnTo>
                          <a:pt x="8802" y="467"/>
                        </a:lnTo>
                        <a:lnTo>
                          <a:pt x="8803" y="469"/>
                        </a:lnTo>
                        <a:lnTo>
                          <a:pt x="8806" y="470"/>
                        </a:lnTo>
                        <a:lnTo>
                          <a:pt x="8806" y="470"/>
                        </a:lnTo>
                        <a:lnTo>
                          <a:pt x="8824" y="479"/>
                        </a:lnTo>
                        <a:lnTo>
                          <a:pt x="8824" y="479"/>
                        </a:lnTo>
                        <a:lnTo>
                          <a:pt x="8836" y="484"/>
                        </a:lnTo>
                        <a:lnTo>
                          <a:pt x="8843" y="486"/>
                        </a:lnTo>
                        <a:lnTo>
                          <a:pt x="8843" y="486"/>
                        </a:lnTo>
                        <a:lnTo>
                          <a:pt x="8845" y="488"/>
                        </a:lnTo>
                        <a:lnTo>
                          <a:pt x="8849" y="486"/>
                        </a:lnTo>
                        <a:lnTo>
                          <a:pt x="8851" y="486"/>
                        </a:lnTo>
                        <a:lnTo>
                          <a:pt x="8854" y="484"/>
                        </a:lnTo>
                        <a:lnTo>
                          <a:pt x="8854" y="484"/>
                        </a:lnTo>
                        <a:lnTo>
                          <a:pt x="8877" y="458"/>
                        </a:lnTo>
                        <a:lnTo>
                          <a:pt x="8877" y="458"/>
                        </a:lnTo>
                        <a:lnTo>
                          <a:pt x="8902" y="433"/>
                        </a:lnTo>
                        <a:lnTo>
                          <a:pt x="8902" y="433"/>
                        </a:lnTo>
                        <a:lnTo>
                          <a:pt x="8904" y="431"/>
                        </a:lnTo>
                        <a:lnTo>
                          <a:pt x="8907" y="431"/>
                        </a:lnTo>
                        <a:lnTo>
                          <a:pt x="8910" y="431"/>
                        </a:lnTo>
                        <a:lnTo>
                          <a:pt x="8914" y="432"/>
                        </a:lnTo>
                        <a:lnTo>
                          <a:pt x="8946" y="448"/>
                        </a:lnTo>
                        <a:lnTo>
                          <a:pt x="8946" y="448"/>
                        </a:lnTo>
                        <a:lnTo>
                          <a:pt x="8949" y="451"/>
                        </a:lnTo>
                        <a:lnTo>
                          <a:pt x="8950" y="453"/>
                        </a:lnTo>
                        <a:lnTo>
                          <a:pt x="8951" y="457"/>
                        </a:lnTo>
                        <a:lnTo>
                          <a:pt x="8951" y="461"/>
                        </a:lnTo>
                        <a:lnTo>
                          <a:pt x="8951" y="461"/>
                        </a:lnTo>
                        <a:lnTo>
                          <a:pt x="8944" y="494"/>
                        </a:lnTo>
                        <a:lnTo>
                          <a:pt x="8944" y="494"/>
                        </a:lnTo>
                        <a:lnTo>
                          <a:pt x="8935" y="527"/>
                        </a:lnTo>
                        <a:lnTo>
                          <a:pt x="8935" y="527"/>
                        </a:lnTo>
                        <a:lnTo>
                          <a:pt x="8935" y="531"/>
                        </a:lnTo>
                        <a:lnTo>
                          <a:pt x="8936" y="533"/>
                        </a:lnTo>
                        <a:lnTo>
                          <a:pt x="8938" y="536"/>
                        </a:lnTo>
                        <a:lnTo>
                          <a:pt x="8940" y="538"/>
                        </a:lnTo>
                        <a:lnTo>
                          <a:pt x="8940" y="538"/>
                        </a:lnTo>
                        <a:lnTo>
                          <a:pt x="8956" y="549"/>
                        </a:lnTo>
                        <a:lnTo>
                          <a:pt x="8956" y="549"/>
                        </a:lnTo>
                        <a:lnTo>
                          <a:pt x="8973" y="560"/>
                        </a:lnTo>
                        <a:lnTo>
                          <a:pt x="8973" y="560"/>
                        </a:lnTo>
                        <a:lnTo>
                          <a:pt x="8976" y="562"/>
                        </a:lnTo>
                        <a:lnTo>
                          <a:pt x="8979" y="562"/>
                        </a:lnTo>
                        <a:lnTo>
                          <a:pt x="8982" y="560"/>
                        </a:lnTo>
                        <a:lnTo>
                          <a:pt x="8984" y="559"/>
                        </a:lnTo>
                        <a:lnTo>
                          <a:pt x="8984" y="559"/>
                        </a:lnTo>
                        <a:lnTo>
                          <a:pt x="9012" y="538"/>
                        </a:lnTo>
                        <a:lnTo>
                          <a:pt x="9012" y="538"/>
                        </a:lnTo>
                        <a:lnTo>
                          <a:pt x="9040" y="518"/>
                        </a:lnTo>
                        <a:lnTo>
                          <a:pt x="9040" y="518"/>
                        </a:lnTo>
                        <a:lnTo>
                          <a:pt x="9042" y="517"/>
                        </a:lnTo>
                        <a:lnTo>
                          <a:pt x="9046" y="516"/>
                        </a:lnTo>
                        <a:lnTo>
                          <a:pt x="9050" y="517"/>
                        </a:lnTo>
                        <a:lnTo>
                          <a:pt x="9052" y="518"/>
                        </a:lnTo>
                        <a:lnTo>
                          <a:pt x="9052" y="518"/>
                        </a:lnTo>
                        <a:lnTo>
                          <a:pt x="9060" y="525"/>
                        </a:lnTo>
                        <a:lnTo>
                          <a:pt x="9060" y="525"/>
                        </a:lnTo>
                        <a:lnTo>
                          <a:pt x="9067" y="530"/>
                        </a:lnTo>
                        <a:lnTo>
                          <a:pt x="9081" y="541"/>
                        </a:lnTo>
                        <a:lnTo>
                          <a:pt x="9081" y="541"/>
                        </a:lnTo>
                        <a:lnTo>
                          <a:pt x="9083" y="543"/>
                        </a:lnTo>
                        <a:lnTo>
                          <a:pt x="9084" y="547"/>
                        </a:lnTo>
                        <a:lnTo>
                          <a:pt x="9084" y="549"/>
                        </a:lnTo>
                        <a:lnTo>
                          <a:pt x="9084" y="553"/>
                        </a:lnTo>
                        <a:lnTo>
                          <a:pt x="9084" y="553"/>
                        </a:lnTo>
                        <a:lnTo>
                          <a:pt x="9071" y="585"/>
                        </a:lnTo>
                        <a:lnTo>
                          <a:pt x="9071" y="585"/>
                        </a:lnTo>
                        <a:lnTo>
                          <a:pt x="9057" y="616"/>
                        </a:lnTo>
                        <a:lnTo>
                          <a:pt x="9057" y="616"/>
                        </a:lnTo>
                        <a:lnTo>
                          <a:pt x="9056" y="620"/>
                        </a:lnTo>
                        <a:lnTo>
                          <a:pt x="9056" y="623"/>
                        </a:lnTo>
                        <a:lnTo>
                          <a:pt x="9057" y="626"/>
                        </a:lnTo>
                        <a:lnTo>
                          <a:pt x="9060" y="628"/>
                        </a:lnTo>
                        <a:lnTo>
                          <a:pt x="9060" y="628"/>
                        </a:lnTo>
                        <a:lnTo>
                          <a:pt x="9074" y="642"/>
                        </a:lnTo>
                        <a:lnTo>
                          <a:pt x="9074" y="642"/>
                        </a:lnTo>
                        <a:lnTo>
                          <a:pt x="9088" y="655"/>
                        </a:lnTo>
                        <a:lnTo>
                          <a:pt x="9088" y="655"/>
                        </a:lnTo>
                        <a:lnTo>
                          <a:pt x="9090" y="657"/>
                        </a:lnTo>
                        <a:lnTo>
                          <a:pt x="9094" y="658"/>
                        </a:lnTo>
                        <a:lnTo>
                          <a:pt x="9097" y="658"/>
                        </a:lnTo>
                        <a:lnTo>
                          <a:pt x="9100" y="657"/>
                        </a:lnTo>
                        <a:lnTo>
                          <a:pt x="9100" y="657"/>
                        </a:lnTo>
                        <a:lnTo>
                          <a:pt x="9131" y="641"/>
                        </a:lnTo>
                        <a:lnTo>
                          <a:pt x="9131" y="641"/>
                        </a:lnTo>
                        <a:lnTo>
                          <a:pt x="9162" y="626"/>
                        </a:lnTo>
                        <a:lnTo>
                          <a:pt x="9162" y="626"/>
                        </a:lnTo>
                        <a:lnTo>
                          <a:pt x="9164" y="625"/>
                        </a:lnTo>
                        <a:lnTo>
                          <a:pt x="9168" y="626"/>
                        </a:lnTo>
                        <a:lnTo>
                          <a:pt x="9172" y="626"/>
                        </a:lnTo>
                        <a:lnTo>
                          <a:pt x="9174" y="628"/>
                        </a:lnTo>
                        <a:lnTo>
                          <a:pt x="9174" y="628"/>
                        </a:lnTo>
                        <a:lnTo>
                          <a:pt x="9187" y="642"/>
                        </a:lnTo>
                        <a:lnTo>
                          <a:pt x="9187" y="642"/>
                        </a:lnTo>
                        <a:lnTo>
                          <a:pt x="9198" y="655"/>
                        </a:lnTo>
                        <a:lnTo>
                          <a:pt x="9198" y="655"/>
                        </a:lnTo>
                        <a:lnTo>
                          <a:pt x="9200" y="658"/>
                        </a:lnTo>
                        <a:lnTo>
                          <a:pt x="9200" y="662"/>
                        </a:lnTo>
                        <a:lnTo>
                          <a:pt x="9200" y="665"/>
                        </a:lnTo>
                        <a:lnTo>
                          <a:pt x="9199" y="668"/>
                        </a:lnTo>
                        <a:lnTo>
                          <a:pt x="9199" y="668"/>
                        </a:lnTo>
                        <a:lnTo>
                          <a:pt x="9180" y="697"/>
                        </a:lnTo>
                        <a:lnTo>
                          <a:pt x="9180" y="697"/>
                        </a:lnTo>
                        <a:lnTo>
                          <a:pt x="9162" y="726"/>
                        </a:lnTo>
                        <a:lnTo>
                          <a:pt x="9162" y="726"/>
                        </a:lnTo>
                        <a:lnTo>
                          <a:pt x="9161" y="728"/>
                        </a:lnTo>
                        <a:lnTo>
                          <a:pt x="9160" y="732"/>
                        </a:lnTo>
                        <a:lnTo>
                          <a:pt x="9161" y="734"/>
                        </a:lnTo>
                        <a:lnTo>
                          <a:pt x="9162" y="737"/>
                        </a:lnTo>
                        <a:lnTo>
                          <a:pt x="9162" y="737"/>
                        </a:lnTo>
                        <a:lnTo>
                          <a:pt x="9174" y="753"/>
                        </a:lnTo>
                        <a:lnTo>
                          <a:pt x="9174" y="753"/>
                        </a:lnTo>
                        <a:lnTo>
                          <a:pt x="9185" y="769"/>
                        </a:lnTo>
                        <a:lnTo>
                          <a:pt x="9185" y="769"/>
                        </a:lnTo>
                        <a:lnTo>
                          <a:pt x="9188" y="771"/>
                        </a:lnTo>
                        <a:lnTo>
                          <a:pt x="9190" y="773"/>
                        </a:lnTo>
                        <a:lnTo>
                          <a:pt x="9194" y="774"/>
                        </a:lnTo>
                        <a:lnTo>
                          <a:pt x="9197" y="773"/>
                        </a:lnTo>
                        <a:lnTo>
                          <a:pt x="9197" y="773"/>
                        </a:lnTo>
                        <a:lnTo>
                          <a:pt x="9230" y="763"/>
                        </a:lnTo>
                        <a:lnTo>
                          <a:pt x="9230" y="763"/>
                        </a:lnTo>
                        <a:lnTo>
                          <a:pt x="9263" y="753"/>
                        </a:lnTo>
                        <a:lnTo>
                          <a:pt x="9263" y="753"/>
                        </a:lnTo>
                        <a:lnTo>
                          <a:pt x="9267" y="753"/>
                        </a:lnTo>
                        <a:lnTo>
                          <a:pt x="9269" y="753"/>
                        </a:lnTo>
                        <a:lnTo>
                          <a:pt x="9273" y="755"/>
                        </a:lnTo>
                        <a:lnTo>
                          <a:pt x="9274" y="758"/>
                        </a:lnTo>
                        <a:lnTo>
                          <a:pt x="9284" y="774"/>
                        </a:lnTo>
                        <a:lnTo>
                          <a:pt x="9294" y="789"/>
                        </a:lnTo>
                        <a:lnTo>
                          <a:pt x="9294" y="789"/>
                        </a:lnTo>
                        <a:lnTo>
                          <a:pt x="9295" y="791"/>
                        </a:lnTo>
                        <a:lnTo>
                          <a:pt x="9295" y="795"/>
                        </a:lnTo>
                        <a:lnTo>
                          <a:pt x="9294" y="798"/>
                        </a:lnTo>
                        <a:lnTo>
                          <a:pt x="9293" y="801"/>
                        </a:lnTo>
                        <a:lnTo>
                          <a:pt x="9293" y="801"/>
                        </a:lnTo>
                        <a:lnTo>
                          <a:pt x="9269" y="827"/>
                        </a:lnTo>
                        <a:lnTo>
                          <a:pt x="9269" y="827"/>
                        </a:lnTo>
                        <a:lnTo>
                          <a:pt x="9246" y="851"/>
                        </a:lnTo>
                        <a:lnTo>
                          <a:pt x="9246" y="851"/>
                        </a:lnTo>
                        <a:lnTo>
                          <a:pt x="9243" y="854"/>
                        </a:lnTo>
                        <a:lnTo>
                          <a:pt x="9242" y="856"/>
                        </a:lnTo>
                        <a:lnTo>
                          <a:pt x="9242" y="860"/>
                        </a:lnTo>
                        <a:lnTo>
                          <a:pt x="9243" y="863"/>
                        </a:lnTo>
                        <a:lnTo>
                          <a:pt x="9243" y="863"/>
                        </a:lnTo>
                        <a:lnTo>
                          <a:pt x="9247" y="869"/>
                        </a:lnTo>
                        <a:lnTo>
                          <a:pt x="9247" y="869"/>
                        </a:lnTo>
                        <a:lnTo>
                          <a:pt x="9252" y="881"/>
                        </a:lnTo>
                        <a:lnTo>
                          <a:pt x="9252" y="881"/>
                        </a:lnTo>
                        <a:lnTo>
                          <a:pt x="9262" y="898"/>
                        </a:lnTo>
                        <a:lnTo>
                          <a:pt x="9262" y="898"/>
                        </a:lnTo>
                        <a:lnTo>
                          <a:pt x="9263" y="901"/>
                        </a:lnTo>
                        <a:lnTo>
                          <a:pt x="9266" y="902"/>
                        </a:lnTo>
                        <a:lnTo>
                          <a:pt x="9269" y="903"/>
                        </a:lnTo>
                        <a:lnTo>
                          <a:pt x="9272" y="903"/>
                        </a:lnTo>
                        <a:lnTo>
                          <a:pt x="9272" y="903"/>
                        </a:lnTo>
                        <a:lnTo>
                          <a:pt x="9306" y="900"/>
                        </a:lnTo>
                        <a:lnTo>
                          <a:pt x="9306" y="900"/>
                        </a:lnTo>
                        <a:lnTo>
                          <a:pt x="9341" y="896"/>
                        </a:lnTo>
                        <a:lnTo>
                          <a:pt x="9341" y="896"/>
                        </a:lnTo>
                        <a:lnTo>
                          <a:pt x="9343" y="896"/>
                        </a:lnTo>
                        <a:lnTo>
                          <a:pt x="9347" y="897"/>
                        </a:lnTo>
                        <a:lnTo>
                          <a:pt x="9349" y="900"/>
                        </a:lnTo>
                        <a:lnTo>
                          <a:pt x="9351" y="902"/>
                        </a:lnTo>
                        <a:lnTo>
                          <a:pt x="9351" y="902"/>
                        </a:lnTo>
                        <a:lnTo>
                          <a:pt x="9358" y="919"/>
                        </a:lnTo>
                        <a:lnTo>
                          <a:pt x="9358" y="919"/>
                        </a:lnTo>
                        <a:lnTo>
                          <a:pt x="9364" y="937"/>
                        </a:lnTo>
                        <a:lnTo>
                          <a:pt x="9364" y="937"/>
                        </a:lnTo>
                        <a:lnTo>
                          <a:pt x="9365" y="939"/>
                        </a:lnTo>
                        <a:lnTo>
                          <a:pt x="9364" y="943"/>
                        </a:lnTo>
                        <a:lnTo>
                          <a:pt x="9363" y="945"/>
                        </a:lnTo>
                        <a:lnTo>
                          <a:pt x="9362" y="948"/>
                        </a:lnTo>
                        <a:lnTo>
                          <a:pt x="9362" y="948"/>
                        </a:lnTo>
                        <a:lnTo>
                          <a:pt x="9333" y="969"/>
                        </a:lnTo>
                        <a:lnTo>
                          <a:pt x="9333" y="969"/>
                        </a:lnTo>
                        <a:lnTo>
                          <a:pt x="9306" y="990"/>
                        </a:lnTo>
                        <a:lnTo>
                          <a:pt x="9306" y="990"/>
                        </a:lnTo>
                        <a:lnTo>
                          <a:pt x="9304" y="992"/>
                        </a:lnTo>
                        <a:lnTo>
                          <a:pt x="9303" y="995"/>
                        </a:lnTo>
                        <a:lnTo>
                          <a:pt x="9301" y="997"/>
                        </a:lnTo>
                        <a:lnTo>
                          <a:pt x="9301" y="1001"/>
                        </a:lnTo>
                        <a:lnTo>
                          <a:pt x="9301" y="1001"/>
                        </a:lnTo>
                        <a:lnTo>
                          <a:pt x="9308" y="1019"/>
                        </a:lnTo>
                        <a:lnTo>
                          <a:pt x="9308" y="1019"/>
                        </a:lnTo>
                        <a:lnTo>
                          <a:pt x="9314" y="1039"/>
                        </a:lnTo>
                        <a:lnTo>
                          <a:pt x="9314" y="1039"/>
                        </a:lnTo>
                        <a:lnTo>
                          <a:pt x="9315" y="1041"/>
                        </a:lnTo>
                        <a:lnTo>
                          <a:pt x="9317" y="1044"/>
                        </a:lnTo>
                        <a:lnTo>
                          <a:pt x="9320" y="1045"/>
                        </a:lnTo>
                        <a:lnTo>
                          <a:pt x="9322" y="1046"/>
                        </a:lnTo>
                        <a:lnTo>
                          <a:pt x="9322" y="1046"/>
                        </a:lnTo>
                        <a:lnTo>
                          <a:pt x="9357" y="1048"/>
                        </a:lnTo>
                        <a:lnTo>
                          <a:pt x="9357" y="1048"/>
                        </a:lnTo>
                        <a:lnTo>
                          <a:pt x="9391" y="1050"/>
                        </a:lnTo>
                        <a:lnTo>
                          <a:pt x="9391" y="1050"/>
                        </a:lnTo>
                        <a:lnTo>
                          <a:pt x="9395" y="1051"/>
                        </a:lnTo>
                        <a:lnTo>
                          <a:pt x="9398" y="1053"/>
                        </a:lnTo>
                        <a:lnTo>
                          <a:pt x="9400" y="1055"/>
                        </a:lnTo>
                        <a:lnTo>
                          <a:pt x="9401" y="1059"/>
                        </a:lnTo>
                        <a:lnTo>
                          <a:pt x="9405" y="1077"/>
                        </a:lnTo>
                        <a:lnTo>
                          <a:pt x="9405" y="1077"/>
                        </a:lnTo>
                        <a:lnTo>
                          <a:pt x="9406" y="1086"/>
                        </a:lnTo>
                        <a:lnTo>
                          <a:pt x="9406" y="1086"/>
                        </a:lnTo>
                        <a:lnTo>
                          <a:pt x="9409" y="1094"/>
                        </a:lnTo>
                        <a:lnTo>
                          <a:pt x="9409" y="1094"/>
                        </a:lnTo>
                        <a:lnTo>
                          <a:pt x="9409" y="1097"/>
                        </a:lnTo>
                        <a:lnTo>
                          <a:pt x="9407" y="1101"/>
                        </a:lnTo>
                        <a:lnTo>
                          <a:pt x="9405" y="1103"/>
                        </a:lnTo>
                        <a:lnTo>
                          <a:pt x="9402" y="1106"/>
                        </a:lnTo>
                        <a:lnTo>
                          <a:pt x="9402" y="1106"/>
                        </a:lnTo>
                        <a:lnTo>
                          <a:pt x="9372" y="1122"/>
                        </a:lnTo>
                        <a:lnTo>
                          <a:pt x="9372" y="1122"/>
                        </a:lnTo>
                        <a:lnTo>
                          <a:pt x="9341" y="1136"/>
                        </a:lnTo>
                        <a:lnTo>
                          <a:pt x="9341" y="1136"/>
                        </a:lnTo>
                        <a:lnTo>
                          <a:pt x="9338" y="1138"/>
                        </a:lnTo>
                        <a:lnTo>
                          <a:pt x="9337" y="1140"/>
                        </a:lnTo>
                        <a:lnTo>
                          <a:pt x="9336" y="1144"/>
                        </a:lnTo>
                        <a:lnTo>
                          <a:pt x="9336" y="1146"/>
                        </a:lnTo>
                        <a:lnTo>
                          <a:pt x="9340" y="1186"/>
                        </a:lnTo>
                        <a:lnTo>
                          <a:pt x="9340" y="1186"/>
                        </a:lnTo>
                        <a:lnTo>
                          <a:pt x="9341" y="1189"/>
                        </a:lnTo>
                        <a:lnTo>
                          <a:pt x="9342" y="1192"/>
                        </a:lnTo>
                        <a:lnTo>
                          <a:pt x="9345" y="1193"/>
                        </a:lnTo>
                        <a:lnTo>
                          <a:pt x="9348" y="1194"/>
                        </a:lnTo>
                        <a:lnTo>
                          <a:pt x="9348" y="1194"/>
                        </a:lnTo>
                        <a:lnTo>
                          <a:pt x="9382" y="1203"/>
                        </a:lnTo>
                        <a:lnTo>
                          <a:pt x="9382" y="1203"/>
                        </a:lnTo>
                        <a:lnTo>
                          <a:pt x="9415" y="1210"/>
                        </a:lnTo>
                        <a:lnTo>
                          <a:pt x="9415" y="1210"/>
                        </a:lnTo>
                        <a:lnTo>
                          <a:pt x="9417" y="1213"/>
                        </a:lnTo>
                        <a:lnTo>
                          <a:pt x="9420" y="1214"/>
                        </a:lnTo>
                        <a:lnTo>
                          <a:pt x="9422" y="1218"/>
                        </a:lnTo>
                        <a:lnTo>
                          <a:pt x="9422" y="1220"/>
                        </a:lnTo>
                        <a:lnTo>
                          <a:pt x="9422" y="1220"/>
                        </a:lnTo>
                        <a:lnTo>
                          <a:pt x="9423" y="1239"/>
                        </a:lnTo>
                        <a:lnTo>
                          <a:pt x="9423" y="1239"/>
                        </a:lnTo>
                        <a:lnTo>
                          <a:pt x="9423" y="1257"/>
                        </a:lnTo>
                        <a:lnTo>
                          <a:pt x="9423" y="1257"/>
                        </a:lnTo>
                        <a:lnTo>
                          <a:pt x="9423" y="1260"/>
                        </a:lnTo>
                        <a:lnTo>
                          <a:pt x="9421" y="1263"/>
                        </a:lnTo>
                        <a:lnTo>
                          <a:pt x="9420" y="1266"/>
                        </a:lnTo>
                        <a:lnTo>
                          <a:pt x="9416" y="1267"/>
                        </a:lnTo>
                        <a:lnTo>
                          <a:pt x="9416" y="1267"/>
                        </a:lnTo>
                        <a:close/>
                      </a:path>
                    </a:pathLst>
                  </a:custGeom>
                  <a:gradFill flip="none" rotWithShape="1">
                    <a:gsLst>
                      <a:gs pos="0">
                        <a:schemeClr val="tx1">
                          <a:lumMod val="75000"/>
                          <a:lumOff val="25000"/>
                        </a:schemeClr>
                      </a:gs>
                      <a:gs pos="100000">
                        <a:schemeClr val="tx1">
                          <a:lumMod val="75000"/>
                          <a:lumOff val="25000"/>
                        </a:schemeClr>
                      </a:gs>
                    </a:gsLst>
                    <a:lin ang="5400000" scaled="0"/>
                    <a:tileRect/>
                  </a:gradFill>
                  <a:ln>
                    <a:noFill/>
                  </a:ln>
                  <a:extLst>
                    <a:ext uri="{91240B29-F687-4f45-9708-019B960494DF}">
                      <a14:hiddenLine xmlns="" xmlns:a14="http://schemas.microsoft.com/office/drawing/2010/main" xmlns:mv="urn:schemas-microsoft-com:mac:vml" xmlns:mc="http://schemas.openxmlformats.org/markup-compatibility/2006"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7" name="AutoShape 110">
                    <a:extLst>
                      <a:ext uri="{FF2B5EF4-FFF2-40B4-BE49-F238E27FC236}">
                        <a16:creationId xmlns:a16="http://schemas.microsoft.com/office/drawing/2014/main" id="{88CB42E2-A7A6-1C62-F9DB-911DE18AE5F1}"/>
                      </a:ext>
                    </a:extLst>
                  </p:cNvPr>
                  <p:cNvSpPr>
                    <a:spLocks noChangeArrowheads="1"/>
                  </p:cNvSpPr>
                  <p:nvPr/>
                </p:nvSpPr>
                <p:spPr bwMode="auto">
                  <a:xfrm rot="5400000">
                    <a:off x="8738911" y="3521775"/>
                    <a:ext cx="437198" cy="317499"/>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8" name="AutoShape 110">
                    <a:extLst>
                      <a:ext uri="{FF2B5EF4-FFF2-40B4-BE49-F238E27FC236}">
                        <a16:creationId xmlns:a16="http://schemas.microsoft.com/office/drawing/2014/main" id="{EDBD308A-5E85-2CE9-DF98-CD8C7D5C49AD}"/>
                      </a:ext>
                    </a:extLst>
                  </p:cNvPr>
                  <p:cNvSpPr>
                    <a:spLocks noChangeArrowheads="1"/>
                  </p:cNvSpPr>
                  <p:nvPr/>
                </p:nvSpPr>
                <p:spPr bwMode="auto">
                  <a:xfrm rot="16200000">
                    <a:off x="-13283" y="3508849"/>
                    <a:ext cx="437200"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9" name="AutoShape 110">
                    <a:extLst>
                      <a:ext uri="{FF2B5EF4-FFF2-40B4-BE49-F238E27FC236}">
                        <a16:creationId xmlns:a16="http://schemas.microsoft.com/office/drawing/2014/main" id="{B62C58AF-A3E5-375F-FE13-614A9B0650ED}"/>
                      </a:ext>
                    </a:extLst>
                  </p:cNvPr>
                  <p:cNvSpPr>
                    <a:spLocks noChangeArrowheads="1"/>
                  </p:cNvSpPr>
                  <p:nvPr/>
                </p:nvSpPr>
                <p:spPr bwMode="auto">
                  <a:xfrm>
                    <a:off x="1371600" y="2455917"/>
                    <a:ext cx="851484" cy="317501"/>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0" name="AutoShape 110">
                    <a:extLst>
                      <a:ext uri="{FF2B5EF4-FFF2-40B4-BE49-F238E27FC236}">
                        <a16:creationId xmlns:a16="http://schemas.microsoft.com/office/drawing/2014/main" id="{EB636C77-B223-AA14-E1AF-CE07191CBA9E}"/>
                      </a:ext>
                    </a:extLst>
                  </p:cNvPr>
                  <p:cNvSpPr>
                    <a:spLocks noChangeArrowheads="1"/>
                  </p:cNvSpPr>
                  <p:nvPr/>
                </p:nvSpPr>
                <p:spPr bwMode="auto">
                  <a:xfrm>
                    <a:off x="6629400" y="2455917"/>
                    <a:ext cx="851484" cy="317501"/>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1" name="AutoShape 110">
                    <a:extLst>
                      <a:ext uri="{FF2B5EF4-FFF2-40B4-BE49-F238E27FC236}">
                        <a16:creationId xmlns:a16="http://schemas.microsoft.com/office/drawing/2014/main" id="{98E2ECEB-CC57-766A-D3E7-31C094354163}"/>
                      </a:ext>
                    </a:extLst>
                  </p:cNvPr>
                  <p:cNvSpPr>
                    <a:spLocks noChangeArrowheads="1"/>
                  </p:cNvSpPr>
                  <p:nvPr/>
                </p:nvSpPr>
                <p:spPr bwMode="auto">
                  <a:xfrm rot="10800000">
                    <a:off x="1371600" y="4487917"/>
                    <a:ext cx="851484"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2" name="AutoShape 110">
                    <a:extLst>
                      <a:ext uri="{FF2B5EF4-FFF2-40B4-BE49-F238E27FC236}">
                        <a16:creationId xmlns:a16="http://schemas.microsoft.com/office/drawing/2014/main" id="{BE707226-CA89-1359-D87F-0DC1698CE46C}"/>
                      </a:ext>
                    </a:extLst>
                  </p:cNvPr>
                  <p:cNvSpPr>
                    <a:spLocks noChangeArrowheads="1"/>
                  </p:cNvSpPr>
                  <p:nvPr/>
                </p:nvSpPr>
                <p:spPr bwMode="auto">
                  <a:xfrm rot="10800000">
                    <a:off x="6629400" y="4487917"/>
                    <a:ext cx="851484"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064" name="Group 50">
                  <a:extLst>
                    <a:ext uri="{FF2B5EF4-FFF2-40B4-BE49-F238E27FC236}">
                      <a16:creationId xmlns:a16="http://schemas.microsoft.com/office/drawing/2014/main" id="{4018B442-C7AB-829E-3DA4-45A74938AFAB}"/>
                    </a:ext>
                  </a:extLst>
                </p:cNvPr>
                <p:cNvGrpSpPr/>
                <p:nvPr/>
              </p:nvGrpSpPr>
              <p:grpSpPr>
                <a:xfrm>
                  <a:off x="1570567" y="2684514"/>
                  <a:ext cx="9069693" cy="2349501"/>
                  <a:chOff x="46566" y="2455917"/>
                  <a:chExt cx="9069693" cy="2349501"/>
                </a:xfrm>
              </p:grpSpPr>
              <p:sp>
                <p:nvSpPr>
                  <p:cNvPr id="1070" name="AutoShape 110" descr="Arrow pointing down">
                    <a:extLst>
                      <a:ext uri="{FF2B5EF4-FFF2-40B4-BE49-F238E27FC236}">
                        <a16:creationId xmlns:a16="http://schemas.microsoft.com/office/drawing/2014/main" id="{A6CAE76E-9B19-EC99-60EF-63B88421972C}"/>
                      </a:ext>
                    </a:extLst>
                  </p:cNvPr>
                  <p:cNvSpPr>
                    <a:spLocks noChangeArrowheads="1"/>
                  </p:cNvSpPr>
                  <p:nvPr/>
                </p:nvSpPr>
                <p:spPr bwMode="auto">
                  <a:xfrm rot="5400000">
                    <a:off x="8738911" y="3521775"/>
                    <a:ext cx="437198" cy="317499"/>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1" name="AutoShape 110" descr="Arrow pointing up">
                    <a:extLst>
                      <a:ext uri="{FF2B5EF4-FFF2-40B4-BE49-F238E27FC236}">
                        <a16:creationId xmlns:a16="http://schemas.microsoft.com/office/drawing/2014/main" id="{B56BAAB7-85BA-6129-41F3-7CAF35737381}"/>
                      </a:ext>
                    </a:extLst>
                  </p:cNvPr>
                  <p:cNvSpPr>
                    <a:spLocks noChangeArrowheads="1"/>
                  </p:cNvSpPr>
                  <p:nvPr/>
                </p:nvSpPr>
                <p:spPr bwMode="auto">
                  <a:xfrm rot="16200000">
                    <a:off x="-13283" y="3508849"/>
                    <a:ext cx="437200"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2" name="AutoShape 110" descr="Arrow pointing right">
                    <a:extLst>
                      <a:ext uri="{FF2B5EF4-FFF2-40B4-BE49-F238E27FC236}">
                        <a16:creationId xmlns:a16="http://schemas.microsoft.com/office/drawing/2014/main" id="{73DCF300-5823-7F28-AB93-CCDFF9DE7AE5}"/>
                      </a:ext>
                    </a:extLst>
                  </p:cNvPr>
                  <p:cNvSpPr>
                    <a:spLocks noChangeArrowheads="1"/>
                  </p:cNvSpPr>
                  <p:nvPr/>
                </p:nvSpPr>
                <p:spPr bwMode="auto">
                  <a:xfrm>
                    <a:off x="1371600" y="2455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3" name="AutoShape 110" descr="Arrow pointing right">
                    <a:extLst>
                      <a:ext uri="{FF2B5EF4-FFF2-40B4-BE49-F238E27FC236}">
                        <a16:creationId xmlns:a16="http://schemas.microsoft.com/office/drawing/2014/main" id="{FFE816E5-C618-D5F1-2B1A-2BCC422A9AD0}"/>
                      </a:ext>
                    </a:extLst>
                  </p:cNvPr>
                  <p:cNvSpPr>
                    <a:spLocks noChangeArrowheads="1"/>
                  </p:cNvSpPr>
                  <p:nvPr/>
                </p:nvSpPr>
                <p:spPr bwMode="auto">
                  <a:xfrm>
                    <a:off x="6629400" y="2455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4" name="AutoShape 110" descr="Arrow pointing left">
                    <a:extLst>
                      <a:ext uri="{FF2B5EF4-FFF2-40B4-BE49-F238E27FC236}">
                        <a16:creationId xmlns:a16="http://schemas.microsoft.com/office/drawing/2014/main" id="{BB276ADB-320C-6526-D775-EC7C875309BC}"/>
                      </a:ext>
                    </a:extLst>
                  </p:cNvPr>
                  <p:cNvSpPr>
                    <a:spLocks noChangeArrowheads="1"/>
                  </p:cNvSpPr>
                  <p:nvPr/>
                </p:nvSpPr>
                <p:spPr bwMode="auto">
                  <a:xfrm rot="10800000">
                    <a:off x="1371600" y="4487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5" name="AutoShape 110" descr="Arrow pointing left">
                    <a:extLst>
                      <a:ext uri="{FF2B5EF4-FFF2-40B4-BE49-F238E27FC236}">
                        <a16:creationId xmlns:a16="http://schemas.microsoft.com/office/drawing/2014/main" id="{0FDE576C-76EE-D0B3-7FD6-0479C1DA6713}"/>
                      </a:ext>
                    </a:extLst>
                  </p:cNvPr>
                  <p:cNvSpPr>
                    <a:spLocks noChangeArrowheads="1"/>
                  </p:cNvSpPr>
                  <p:nvPr/>
                </p:nvSpPr>
                <p:spPr bwMode="auto">
                  <a:xfrm rot="10800000">
                    <a:off x="6629400" y="4487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1065" name="Grafik 1064" descr="Blaupause Silhouette">
                  <a:extLst>
                    <a:ext uri="{FF2B5EF4-FFF2-40B4-BE49-F238E27FC236}">
                      <a16:creationId xmlns:a16="http://schemas.microsoft.com/office/drawing/2014/main" id="{EB7FD4B5-646E-FD6D-53ED-D9E3DD6BF4BD}"/>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294190" y="3415056"/>
                  <a:ext cx="914400" cy="914400"/>
                </a:xfrm>
                <a:prstGeom prst="rect">
                  <a:avLst/>
                </a:prstGeom>
              </p:spPr>
            </p:pic>
            <p:pic>
              <p:nvPicPr>
                <p:cNvPr id="1066" name="Grafik 1065" descr="Fabrik Silhouette">
                  <a:extLst>
                    <a:ext uri="{FF2B5EF4-FFF2-40B4-BE49-F238E27FC236}">
                      <a16:creationId xmlns:a16="http://schemas.microsoft.com/office/drawing/2014/main" id="{9A0E0FA7-C844-50F2-BEE8-553670E4888C}"/>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966010" y="3376006"/>
                  <a:ext cx="914400" cy="914400"/>
                </a:xfrm>
                <a:prstGeom prst="rect">
                  <a:avLst/>
                </a:prstGeom>
              </p:spPr>
            </p:pic>
            <p:pic>
              <p:nvPicPr>
                <p:cNvPr id="1067" name="Grafik 1066" descr="Ärztin Silhouette">
                  <a:extLst>
                    <a:ext uri="{FF2B5EF4-FFF2-40B4-BE49-F238E27FC236}">
                      <a16:creationId xmlns:a16="http://schemas.microsoft.com/office/drawing/2014/main" id="{DA9F8FAB-6B8C-704F-1FF8-210C31073D5F}"/>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591944" y="3416297"/>
                  <a:ext cx="914400" cy="914400"/>
                </a:xfrm>
                <a:prstGeom prst="rect">
                  <a:avLst/>
                </a:prstGeom>
              </p:spPr>
            </p:pic>
            <p:pic>
              <p:nvPicPr>
                <p:cNvPr id="1068" name="Grafik 1067" descr="Offene Hand mit Pflanze Silhouette">
                  <a:extLst>
                    <a:ext uri="{FF2B5EF4-FFF2-40B4-BE49-F238E27FC236}">
                      <a16:creationId xmlns:a16="http://schemas.microsoft.com/office/drawing/2014/main" id="{042B064A-6F40-12C2-A9E5-A4AECDF501EB}"/>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7300386" y="3376006"/>
                  <a:ext cx="914400" cy="914400"/>
                </a:xfrm>
                <a:prstGeom prst="rect">
                  <a:avLst/>
                </a:prstGeom>
              </p:spPr>
            </p:pic>
            <p:pic>
              <p:nvPicPr>
                <p:cNvPr id="1069" name="Grafik 1068" descr="Nachhaltigkeit Silhouette">
                  <a:extLst>
                    <a:ext uri="{FF2B5EF4-FFF2-40B4-BE49-F238E27FC236}">
                      <a16:creationId xmlns:a16="http://schemas.microsoft.com/office/drawing/2014/main" id="{A8086365-1048-9C10-FC98-7DACCD9758FE}"/>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990197" y="3404335"/>
                  <a:ext cx="914400" cy="914400"/>
                </a:xfrm>
                <a:prstGeom prst="rect">
                  <a:avLst/>
                </a:prstGeom>
              </p:spPr>
            </p:pic>
          </p:grpSp>
          <p:sp>
            <p:nvSpPr>
              <p:cNvPr id="1098" name="Textfeld 1097">
                <a:extLst>
                  <a:ext uri="{FF2B5EF4-FFF2-40B4-BE49-F238E27FC236}">
                    <a16:creationId xmlns:a16="http://schemas.microsoft.com/office/drawing/2014/main" id="{7AC53F85-020D-7C9F-135F-74303707E1C9}"/>
                  </a:ext>
                </a:extLst>
              </p:cNvPr>
              <p:cNvSpPr txBox="1"/>
              <p:nvPr/>
            </p:nvSpPr>
            <p:spPr>
              <a:xfrm>
                <a:off x="16395718" y="23139253"/>
                <a:ext cx="185675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8B169F"/>
                    </a:solidFill>
                    <a:effectLst/>
                    <a:uLnTx/>
                    <a:uFillTx/>
                    <a:latin typeface="Arial" panose="020B0604020202020204"/>
                    <a:ea typeface="+mn-ea"/>
                    <a:cs typeface="+mn-cs"/>
                  </a:rPr>
                  <a:t>Function and process design</a:t>
                </a:r>
              </a:p>
            </p:txBody>
          </p:sp>
          <p:sp>
            <p:nvSpPr>
              <p:cNvPr id="1099" name="Textfeld 1098">
                <a:extLst>
                  <a:ext uri="{FF2B5EF4-FFF2-40B4-BE49-F238E27FC236}">
                    <a16:creationId xmlns:a16="http://schemas.microsoft.com/office/drawing/2014/main" id="{FB96B8B0-3F10-DE31-2EF8-526AE876F08B}"/>
                  </a:ext>
                </a:extLst>
              </p:cNvPr>
              <p:cNvSpPr txBox="1"/>
              <p:nvPr/>
            </p:nvSpPr>
            <p:spPr>
              <a:xfrm>
                <a:off x="18237527" y="23139253"/>
                <a:ext cx="91678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388D"/>
                    </a:solidFill>
                    <a:effectLst/>
                    <a:uLnTx/>
                    <a:uFillTx/>
                    <a:latin typeface="Arial" panose="020B0604020202020204"/>
                    <a:ea typeface="+mn-ea"/>
                    <a:cs typeface="+mn-cs"/>
                  </a:rPr>
                  <a:t>Safety</a:t>
                </a:r>
              </a:p>
            </p:txBody>
          </p:sp>
          <p:sp>
            <p:nvSpPr>
              <p:cNvPr id="1100" name="Textfeld 1099">
                <a:extLst>
                  <a:ext uri="{FF2B5EF4-FFF2-40B4-BE49-F238E27FC236}">
                    <a16:creationId xmlns:a16="http://schemas.microsoft.com/office/drawing/2014/main" id="{B42235B5-A534-6427-40F5-4BF0A1F863F6}"/>
                  </a:ext>
                </a:extLst>
              </p:cNvPr>
              <p:cNvSpPr txBox="1"/>
              <p:nvPr/>
            </p:nvSpPr>
            <p:spPr>
              <a:xfrm>
                <a:off x="18836109" y="23416252"/>
                <a:ext cx="1583783"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9FF00">
                        <a:lumMod val="50000"/>
                      </a:srgbClr>
                    </a:solidFill>
                    <a:effectLst/>
                    <a:uLnTx/>
                    <a:uFillTx/>
                    <a:latin typeface="Arial" panose="020B0604020202020204"/>
                    <a:ea typeface="+mn-ea"/>
                    <a:cs typeface="+mn-cs"/>
                  </a:rPr>
                  <a:t>Sustainability</a:t>
                </a: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01" name="Textfeld 1100">
                <a:extLst>
                  <a:ext uri="{FF2B5EF4-FFF2-40B4-BE49-F238E27FC236}">
                    <a16:creationId xmlns:a16="http://schemas.microsoft.com/office/drawing/2014/main" id="{54348313-66AC-D40B-D4B9-3BF9E89BB251}"/>
                  </a:ext>
                </a:extLst>
              </p:cNvPr>
              <p:cNvSpPr txBox="1"/>
              <p:nvPr/>
            </p:nvSpPr>
            <p:spPr>
              <a:xfrm>
                <a:off x="19911675" y="23139253"/>
                <a:ext cx="124609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6600">
                        <a:lumMod val="50000"/>
                      </a:srgbClr>
                    </a:solidFill>
                    <a:effectLst/>
                    <a:uLnTx/>
                    <a:uFillTx/>
                    <a:latin typeface="Arial" panose="020B0604020202020204"/>
                    <a:ea typeface="+mn-ea"/>
                    <a:cs typeface="+mn-cs"/>
                  </a:rPr>
                  <a:t>Circularity</a:t>
                </a:r>
                <a:r>
                  <a:rPr kumimoji="0" lang="en-GB" sz="1800" b="0" i="0" u="none" strike="noStrike" kern="1200" cap="none" spc="0" normalizeH="0" baseline="0" noProof="0" dirty="0">
                    <a:ln>
                      <a:noFill/>
                    </a:ln>
                    <a:solidFill>
                      <a:srgbClr val="002060"/>
                    </a:solidFill>
                    <a:effectLst/>
                    <a:uLnTx/>
                    <a:uFillTx/>
                    <a:latin typeface="Arial" panose="020B0604020202020204"/>
                    <a:ea typeface="+mn-ea"/>
                    <a:cs typeface="+mn-cs"/>
                  </a:rPr>
                  <a:t> </a:t>
                </a: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1102" name="Gerader Verbinder 1101">
                <a:extLst>
                  <a:ext uri="{FF2B5EF4-FFF2-40B4-BE49-F238E27FC236}">
                    <a16:creationId xmlns:a16="http://schemas.microsoft.com/office/drawing/2014/main" id="{5FE70866-2039-A96D-929D-3F2B817AA723}"/>
                  </a:ext>
                </a:extLst>
              </p:cNvPr>
              <p:cNvCxnSpPr>
                <a:cxnSpLocks/>
              </p:cNvCxnSpPr>
              <p:nvPr/>
            </p:nvCxnSpPr>
            <p:spPr>
              <a:xfrm>
                <a:off x="15545831" y="20515189"/>
                <a:ext cx="662968" cy="1882741"/>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103" name="Gerader Verbinder 1102">
                <a:extLst>
                  <a:ext uri="{FF2B5EF4-FFF2-40B4-BE49-F238E27FC236}">
                    <a16:creationId xmlns:a16="http://schemas.microsoft.com/office/drawing/2014/main" id="{0574E80B-910F-4780-DA69-B4ED77EB9BB9}"/>
                  </a:ext>
                </a:extLst>
              </p:cNvPr>
              <p:cNvCxnSpPr>
                <a:cxnSpLocks/>
              </p:cNvCxnSpPr>
              <p:nvPr/>
            </p:nvCxnSpPr>
            <p:spPr>
              <a:xfrm flipH="1">
                <a:off x="21157771" y="20515189"/>
                <a:ext cx="794656" cy="1874534"/>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1104" name="Pfeil: nach unten 1103">
                <a:extLst>
                  <a:ext uri="{FF2B5EF4-FFF2-40B4-BE49-F238E27FC236}">
                    <a16:creationId xmlns:a16="http://schemas.microsoft.com/office/drawing/2014/main" id="{0B28E07B-1910-A10F-C0BE-654420D1ADA3}"/>
                  </a:ext>
                </a:extLst>
              </p:cNvPr>
              <p:cNvSpPr/>
              <p:nvPr/>
            </p:nvSpPr>
            <p:spPr>
              <a:xfrm>
                <a:off x="17393234" y="20983139"/>
                <a:ext cx="2614144" cy="578522"/>
              </a:xfrm>
              <a:prstGeom prst="down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Translation</a:t>
                </a:r>
              </a:p>
            </p:txBody>
          </p:sp>
          <p:sp>
            <p:nvSpPr>
              <p:cNvPr id="1105" name="Textfeld 1104">
                <a:extLst>
                  <a:ext uri="{FF2B5EF4-FFF2-40B4-BE49-F238E27FC236}">
                    <a16:creationId xmlns:a16="http://schemas.microsoft.com/office/drawing/2014/main" id="{ED265F1E-E3A2-7AE2-0C0E-060EA933F4CC}"/>
                  </a:ext>
                </a:extLst>
              </p:cNvPr>
              <p:cNvSpPr txBox="1"/>
              <p:nvPr/>
            </p:nvSpPr>
            <p:spPr>
              <a:xfrm>
                <a:off x="23525508" y="19121704"/>
                <a:ext cx="3949478" cy="95410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Holistic view on material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value chain and life cycle</a:t>
                </a:r>
              </a:p>
            </p:txBody>
          </p:sp>
          <p:sp>
            <p:nvSpPr>
              <p:cNvPr id="1106" name="Textfeld 1105">
                <a:extLst>
                  <a:ext uri="{FF2B5EF4-FFF2-40B4-BE49-F238E27FC236}">
                    <a16:creationId xmlns:a16="http://schemas.microsoft.com/office/drawing/2014/main" id="{B7FE22CF-DDB0-B764-0D56-5BFD4965F8D7}"/>
                  </a:ext>
                </a:extLst>
              </p:cNvPr>
              <p:cNvSpPr txBox="1"/>
              <p:nvPr/>
            </p:nvSpPr>
            <p:spPr>
              <a:xfrm>
                <a:off x="22591922" y="21832352"/>
                <a:ext cx="5816651"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Tiered list of indicators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representing  the SSbD dimensions </a:t>
                </a:r>
              </a:p>
            </p:txBody>
          </p:sp>
        </p:grpSp>
        <p:sp>
          <p:nvSpPr>
            <p:cNvPr id="1118" name="Textfeld 1117">
              <a:extLst>
                <a:ext uri="{FF2B5EF4-FFF2-40B4-BE49-F238E27FC236}">
                  <a16:creationId xmlns:a16="http://schemas.microsoft.com/office/drawing/2014/main" id="{00BC31DD-DCEE-BE62-AFA9-85B2D597414E}"/>
                </a:ext>
              </a:extLst>
            </p:cNvPr>
            <p:cNvSpPr txBox="1"/>
            <p:nvPr/>
          </p:nvSpPr>
          <p:spPr>
            <a:xfrm>
              <a:off x="1428725" y="25705382"/>
              <a:ext cx="13479021" cy="1569660"/>
            </a:xfrm>
            <a:prstGeom prst="rect">
              <a:avLst/>
            </a:prstGeom>
            <a:noFill/>
          </p:spPr>
          <p:txBody>
            <a:bodyPr wrap="square" rtlCol="0">
              <a:spAutoFit/>
            </a:bodyPr>
            <a:lstStyle/>
            <a:p>
              <a:r>
                <a:rPr lang="en-GB" sz="2400" dirty="0">
                  <a:solidFill>
                    <a:srgbClr val="000000"/>
                  </a:solidFill>
                  <a:latin typeface="Arial" panose="020B0604020202020204" pitchFamily="34" charset="0"/>
                  <a:cs typeface="Tahoma" panose="020B0604030504040204" pitchFamily="34" charset="0"/>
                </a:rPr>
                <a:t>PINK integrates data and computational models for all these indicators, provided by PINK partners or third parties. Both data-driven and physics-based modelling and simulations are applied across materials modelling, computational toxicology, life cycle assessment and costing, and Adverse Outcome Pathway-based reasoning.</a:t>
              </a:r>
              <a:endParaRPr lang="de-DE" sz="8000" dirty="0"/>
            </a:p>
          </p:txBody>
        </p:sp>
      </p:grpSp>
      <p:grpSp>
        <p:nvGrpSpPr>
          <p:cNvPr id="1124" name="Gruppieren 1123">
            <a:extLst>
              <a:ext uri="{FF2B5EF4-FFF2-40B4-BE49-F238E27FC236}">
                <a16:creationId xmlns:a16="http://schemas.microsoft.com/office/drawing/2014/main" id="{6D91A094-471F-C063-361F-FB2878C70018}"/>
              </a:ext>
            </a:extLst>
          </p:cNvPr>
          <p:cNvGrpSpPr/>
          <p:nvPr/>
        </p:nvGrpSpPr>
        <p:grpSpPr>
          <a:xfrm>
            <a:off x="15209268" y="20797078"/>
            <a:ext cx="13914392" cy="8951109"/>
            <a:chOff x="1043078" y="27050515"/>
            <a:chExt cx="13914392" cy="8951109"/>
          </a:xfrm>
        </p:grpSpPr>
        <p:sp>
          <p:nvSpPr>
            <p:cNvPr id="1123" name="Rechteck 1122">
              <a:extLst>
                <a:ext uri="{FF2B5EF4-FFF2-40B4-BE49-F238E27FC236}">
                  <a16:creationId xmlns:a16="http://schemas.microsoft.com/office/drawing/2014/main" id="{56A8F57A-2C29-D519-F49B-99418DCB9E82}"/>
                </a:ext>
              </a:extLst>
            </p:cNvPr>
            <p:cNvSpPr/>
            <p:nvPr/>
          </p:nvSpPr>
          <p:spPr>
            <a:xfrm>
              <a:off x="1043078" y="27050515"/>
              <a:ext cx="13914392" cy="89511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120" name="image5.png" descr="Ein Bild, das Text, Screenshot, Schrift, Cartoon enthält.&#10;&#10;Automatisch generierte Beschreibung">
              <a:extLst>
                <a:ext uri="{FF2B5EF4-FFF2-40B4-BE49-F238E27FC236}">
                  <a16:creationId xmlns:a16="http://schemas.microsoft.com/office/drawing/2014/main" id="{F51BE26F-D9FA-BF3C-D48F-F7B8DE7F79CE}"/>
                </a:ext>
              </a:extLst>
            </p:cNvPr>
            <p:cNvPicPr/>
            <p:nvPr/>
          </p:nvPicPr>
          <p:blipFill>
            <a:blip r:embed="rId27"/>
            <a:srcRect/>
            <a:stretch>
              <a:fillRect/>
            </a:stretch>
          </p:blipFill>
          <p:spPr>
            <a:xfrm>
              <a:off x="1603324" y="28703435"/>
              <a:ext cx="12638800" cy="4375988"/>
            </a:xfrm>
            <a:prstGeom prst="rect">
              <a:avLst/>
            </a:prstGeom>
            <a:ln/>
          </p:spPr>
        </p:pic>
        <p:sp>
          <p:nvSpPr>
            <p:cNvPr id="1121" name="Textfeld 1120">
              <a:extLst>
                <a:ext uri="{FF2B5EF4-FFF2-40B4-BE49-F238E27FC236}">
                  <a16:creationId xmlns:a16="http://schemas.microsoft.com/office/drawing/2014/main" id="{987C36F5-6AAC-41DE-BA17-2D3226A91676}"/>
                </a:ext>
              </a:extLst>
            </p:cNvPr>
            <p:cNvSpPr txBox="1"/>
            <p:nvPr/>
          </p:nvSpPr>
          <p:spPr>
            <a:xfrm>
              <a:off x="1428724" y="33239300"/>
              <a:ext cx="13479021" cy="2677656"/>
            </a:xfrm>
            <a:prstGeom prst="rect">
              <a:avLst/>
            </a:prstGeom>
            <a:noFill/>
          </p:spPr>
          <p:txBody>
            <a:bodyPr wrap="square" rtlCol="0">
              <a:spAutoFit/>
            </a:bodyPr>
            <a:lstStyle/>
            <a:p>
              <a:r>
                <a:rPr lang="en-US" sz="2400" dirty="0">
                  <a:solidFill>
                    <a:srgbClr val="000000"/>
                  </a:solidFill>
                  <a:latin typeface="Arial" panose="020B0604020202020204" pitchFamily="34" charset="0"/>
                  <a:cs typeface="Tahoma" panose="020B0604030504040204" pitchFamily="34" charset="0"/>
                </a:rPr>
                <a:t>The four different levels of data documentation, applied stepwise, improve interoperability. “Data” is meant more generally here as research outputs including other information sources like protocols, SOPs and method descriptions as well as models, software and workflows. Levels 1 and 2 provide the information needed to create the PINK Knowledge Base as a knowledge graph connecting models with corresponding input and output resources. Levels 3 and 4 will then allow further automation of the computational workflows to evaluate SSbD criteria and collection of relevant data for the decision support system. </a:t>
              </a:r>
              <a:endParaRPr lang="de-DE" sz="8000" dirty="0"/>
            </a:p>
          </p:txBody>
        </p:sp>
        <p:sp>
          <p:nvSpPr>
            <p:cNvPr id="1122" name="Textfeld 1121">
              <a:extLst>
                <a:ext uri="{FF2B5EF4-FFF2-40B4-BE49-F238E27FC236}">
                  <a16:creationId xmlns:a16="http://schemas.microsoft.com/office/drawing/2014/main" id="{86EAAB48-90EC-D994-5919-A2384C958C6A}"/>
                </a:ext>
              </a:extLst>
            </p:cNvPr>
            <p:cNvSpPr txBox="1"/>
            <p:nvPr/>
          </p:nvSpPr>
          <p:spPr>
            <a:xfrm>
              <a:off x="1210632" y="27262236"/>
              <a:ext cx="13479021" cy="1323439"/>
            </a:xfrm>
            <a:prstGeom prst="rect">
              <a:avLst/>
            </a:prstGeom>
            <a:noFill/>
          </p:spPr>
          <p:txBody>
            <a:bodyPr wrap="square" rtlCol="0">
              <a:spAutoFit/>
            </a:bodyPr>
            <a:lstStyle/>
            <a:p>
              <a:r>
                <a:rPr kumimoji="0" lang="en-GB" sz="4000" b="1" i="0" u="none" strike="noStrike" kern="1200" cap="none" spc="300" normalizeH="0" baseline="0" noProof="0" dirty="0">
                  <a:ln>
                    <a:noFill/>
                  </a:ln>
                  <a:effectLst/>
                  <a:uLnTx/>
                  <a:uFillTx/>
                  <a:ea typeface="+mj-ea"/>
                  <a:cs typeface="+mj-cs"/>
                </a:rPr>
                <a:t>Data and model documentation for semantic interoperability</a:t>
              </a:r>
              <a:endParaRPr lang="en-GB" sz="4000" b="1" dirty="0"/>
            </a:p>
          </p:txBody>
        </p:sp>
      </p:grpSp>
      <p:grpSp>
        <p:nvGrpSpPr>
          <p:cNvPr id="1128" name="Gruppieren 1127">
            <a:extLst>
              <a:ext uri="{FF2B5EF4-FFF2-40B4-BE49-F238E27FC236}">
                <a16:creationId xmlns:a16="http://schemas.microsoft.com/office/drawing/2014/main" id="{A9DCD0C1-AAD7-02AF-EB2A-2733F6A6C542}"/>
              </a:ext>
            </a:extLst>
          </p:cNvPr>
          <p:cNvGrpSpPr/>
          <p:nvPr/>
        </p:nvGrpSpPr>
        <p:grpSpPr>
          <a:xfrm>
            <a:off x="15237208" y="30032504"/>
            <a:ext cx="13905291" cy="10015866"/>
            <a:chOff x="1245628" y="24135348"/>
            <a:chExt cx="13849447" cy="9466381"/>
          </a:xfrm>
        </p:grpSpPr>
        <p:sp>
          <p:nvSpPr>
            <p:cNvPr id="1199" name="Rechteck 1198">
              <a:extLst>
                <a:ext uri="{FF2B5EF4-FFF2-40B4-BE49-F238E27FC236}">
                  <a16:creationId xmlns:a16="http://schemas.microsoft.com/office/drawing/2014/main" id="{7208801E-19C0-44F3-E7FA-6C7DEBB9136C}"/>
                </a:ext>
              </a:extLst>
            </p:cNvPr>
            <p:cNvSpPr/>
            <p:nvPr/>
          </p:nvSpPr>
          <p:spPr>
            <a:xfrm>
              <a:off x="1245628" y="24135348"/>
              <a:ext cx="13849447" cy="94663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00" name="Textfeld 1199">
              <a:extLst>
                <a:ext uri="{FF2B5EF4-FFF2-40B4-BE49-F238E27FC236}">
                  <a16:creationId xmlns:a16="http://schemas.microsoft.com/office/drawing/2014/main" id="{1795AE91-C429-16F6-8209-F499133456DD}"/>
                </a:ext>
              </a:extLst>
            </p:cNvPr>
            <p:cNvSpPr txBox="1"/>
            <p:nvPr/>
          </p:nvSpPr>
          <p:spPr>
            <a:xfrm>
              <a:off x="1245628" y="24363672"/>
              <a:ext cx="5862502" cy="707886"/>
            </a:xfrm>
            <a:prstGeom prst="rect">
              <a:avLst/>
            </a:prstGeom>
            <a:noFill/>
          </p:spPr>
          <p:txBody>
            <a:bodyPr wrap="none" rtlCol="0">
              <a:spAutoFit/>
            </a:bodyPr>
            <a:lstStyle/>
            <a:p>
              <a:r>
                <a:rPr lang="de-DE" sz="4000" b="1" dirty="0"/>
                <a:t> </a:t>
              </a:r>
              <a:r>
                <a:rPr lang="en-GB" sz="4000" b="1" spc="300" dirty="0">
                  <a:ea typeface="+mj-ea"/>
                  <a:cs typeface="+mj-cs"/>
                </a:rPr>
                <a:t>Study design maps</a:t>
              </a:r>
              <a:endParaRPr lang="en-GB" sz="4000" b="1" dirty="0"/>
            </a:p>
          </p:txBody>
        </p:sp>
      </p:grpSp>
      <p:sp>
        <p:nvSpPr>
          <p:cNvPr id="1127" name="Textfeld 1126">
            <a:extLst>
              <a:ext uri="{FF2B5EF4-FFF2-40B4-BE49-F238E27FC236}">
                <a16:creationId xmlns:a16="http://schemas.microsoft.com/office/drawing/2014/main" id="{A73ABE8C-1CB5-482E-DC55-4DF77803B28E}"/>
              </a:ext>
            </a:extLst>
          </p:cNvPr>
          <p:cNvSpPr txBox="1"/>
          <p:nvPr/>
        </p:nvSpPr>
        <p:spPr>
          <a:xfrm>
            <a:off x="15429275" y="38070473"/>
            <a:ext cx="13533371" cy="1938992"/>
          </a:xfrm>
          <a:prstGeom prst="rect">
            <a:avLst/>
          </a:prstGeom>
          <a:noFill/>
        </p:spPr>
        <p:txBody>
          <a:bodyPr wrap="square" rtlCol="0">
            <a:spAutoFit/>
          </a:bodyPr>
          <a:lstStyle/>
          <a:p>
            <a:r>
              <a:rPr lang="en-GB" sz="2400" dirty="0">
                <a:solidFill>
                  <a:srgbClr val="000000"/>
                </a:solidFill>
                <a:latin typeface="Arial" panose="020B0604020202020204" pitchFamily="34" charset="0"/>
                <a:cs typeface="Tahoma" panose="020B0604030504040204" pitchFamily="34" charset="0"/>
              </a:rPr>
              <a:t>Study design maps are used to plan the material development campaign, visualise processes and material life cycle stages along the value chain, define data needs across all SSbD dimensions and assign responsibilities for their collections, and finally to link data and the SSbD evaluation results. Combined with the data documentation, they provide access to all information used for decision making in the “by-design” approach. </a:t>
            </a:r>
            <a:endParaRPr lang="de-DE" sz="8000" dirty="0"/>
          </a:p>
        </p:txBody>
      </p:sp>
      <p:sp>
        <p:nvSpPr>
          <p:cNvPr id="1277" name="Textfeld 1276">
            <a:extLst>
              <a:ext uri="{FF2B5EF4-FFF2-40B4-BE49-F238E27FC236}">
                <a16:creationId xmlns:a16="http://schemas.microsoft.com/office/drawing/2014/main" id="{957A1A45-545E-B762-6C53-242E9D0BB827}"/>
              </a:ext>
            </a:extLst>
          </p:cNvPr>
          <p:cNvSpPr txBox="1"/>
          <p:nvPr/>
        </p:nvSpPr>
        <p:spPr>
          <a:xfrm>
            <a:off x="10554799" y="12327995"/>
            <a:ext cx="4025602" cy="8586966"/>
          </a:xfrm>
          <a:prstGeom prst="rect">
            <a:avLst/>
          </a:prstGeom>
          <a:noFill/>
        </p:spPr>
        <p:txBody>
          <a:bodyPr wrap="square" rtlCol="0">
            <a:spAutoFit/>
          </a:bodyPr>
          <a:lstStyle/>
          <a:p>
            <a:r>
              <a:rPr lang="en-GB" sz="2400" dirty="0">
                <a:effectLst/>
                <a:ea typeface="Aptos" panose="020B0004020202020204" pitchFamily="34" charset="0"/>
                <a:cs typeface="Times New Roman" panose="02020603050405020304" pitchFamily="18" charset="0"/>
              </a:rPr>
              <a:t>The EU Joint Research Centre (JRC) was tasked to develop a framework </a:t>
            </a:r>
            <a:r>
              <a:rPr lang="en-GB" sz="2400" dirty="0">
                <a:ea typeface="Aptos" panose="020B0004020202020204" pitchFamily="34" charset="0"/>
                <a:cs typeface="Times New Roman" panose="02020603050405020304" pitchFamily="18" charset="0"/>
              </a:rPr>
              <a:t>to</a:t>
            </a:r>
            <a:r>
              <a:rPr lang="en-GB" sz="2400" dirty="0">
                <a:effectLst/>
                <a:ea typeface="Aptos" panose="020B0004020202020204" pitchFamily="34" charset="0"/>
                <a:cs typeface="Times New Roman" panose="02020603050405020304" pitchFamily="18" charset="0"/>
              </a:rPr>
              <a:t> guide industry on how to improve safety and sustainability performance along the complete value chain and material life cycle </a:t>
            </a:r>
            <a:r>
              <a:rPr lang="en-GB" sz="2400" kern="0" dirty="0">
                <a:effectLst/>
                <a:ea typeface="Aptos" panose="020B0004020202020204" pitchFamily="34" charset="0"/>
                <a:cs typeface="Times New Roman" panose="02020603050405020304" pitchFamily="18" charset="0"/>
              </a:rPr>
              <a:t>[2]</a:t>
            </a:r>
            <a:r>
              <a:rPr lang="en-GB" sz="2400" dirty="0">
                <a:effectLst/>
                <a:ea typeface="Aptos" panose="020B0004020202020204" pitchFamily="34" charset="0"/>
                <a:cs typeface="Times New Roman" panose="02020603050405020304" pitchFamily="18" charset="0"/>
              </a:rPr>
              <a:t>. This </a:t>
            </a:r>
            <a:r>
              <a:rPr lang="en-GB" sz="2400" dirty="0">
                <a:solidFill>
                  <a:srgbClr val="FF0000"/>
                </a:solidFill>
                <a:effectLst/>
                <a:ea typeface="Aptos" panose="020B0004020202020204" pitchFamily="34" charset="0"/>
                <a:cs typeface="Times New Roman" panose="02020603050405020304" pitchFamily="18" charset="0"/>
              </a:rPr>
              <a:t>Safe-and-Sustainable-by-Design </a:t>
            </a:r>
            <a:r>
              <a:rPr lang="en-GB" sz="2400" dirty="0">
                <a:effectLst/>
                <a:ea typeface="Aptos" panose="020B0004020202020204" pitchFamily="34" charset="0"/>
                <a:cs typeface="Times New Roman" panose="02020603050405020304" pitchFamily="18" charset="0"/>
              </a:rPr>
              <a:t>(</a:t>
            </a:r>
            <a:r>
              <a:rPr lang="en-US" sz="2400" dirty="0" err="1">
                <a:effectLst/>
                <a:ea typeface="Aptos" panose="020B0004020202020204" pitchFamily="34" charset="0"/>
                <a:cs typeface="Times New Roman" panose="02020603050405020304" pitchFamily="18" charset="0"/>
              </a:rPr>
              <a:t>SSbD</a:t>
            </a:r>
            <a:r>
              <a:rPr lang="en-US" sz="2400" dirty="0">
                <a:effectLst/>
                <a:ea typeface="Aptos" panose="020B0004020202020204" pitchFamily="34" charset="0"/>
                <a:cs typeface="Times New Roman" panose="02020603050405020304" pitchFamily="18" charset="0"/>
              </a:rPr>
              <a:t>) Framework follows a hierarchical approach consisting of two high-level components (the 1st level of the hierarchy), which are executed in an iterative manner: (i) the (re-) design phase, and (ii) the safety and sustainability assessment phase. The second is then further broken down into five key steps.</a:t>
            </a:r>
          </a:p>
        </p:txBody>
      </p:sp>
      <p:sp>
        <p:nvSpPr>
          <p:cNvPr id="1278" name="Textfeld 1277">
            <a:extLst>
              <a:ext uri="{FF2B5EF4-FFF2-40B4-BE49-F238E27FC236}">
                <a16:creationId xmlns:a16="http://schemas.microsoft.com/office/drawing/2014/main" id="{898BEF41-B380-2B89-7121-974DF37B5C76}"/>
              </a:ext>
            </a:extLst>
          </p:cNvPr>
          <p:cNvSpPr txBox="1"/>
          <p:nvPr/>
        </p:nvSpPr>
        <p:spPr>
          <a:xfrm>
            <a:off x="9635220" y="21359592"/>
            <a:ext cx="5278569" cy="830997"/>
          </a:xfrm>
          <a:prstGeom prst="rect">
            <a:avLst/>
          </a:prstGeom>
          <a:noFill/>
        </p:spPr>
        <p:txBody>
          <a:bodyPr wrap="square" rtlCol="0">
            <a:spAutoFit/>
          </a:bodyPr>
          <a:lstStyle/>
          <a:p>
            <a:r>
              <a:rPr lang="en-US" sz="2400" dirty="0">
                <a:effectLst/>
                <a:ea typeface="Aptos" panose="020B0004020202020204" pitchFamily="34" charset="0"/>
                <a:cs typeface="Times New Roman" panose="02020603050405020304" pitchFamily="18" charset="0"/>
              </a:rPr>
              <a:t>[1] https://www.ami2030.eu/roadmap/</a:t>
            </a:r>
          </a:p>
          <a:p>
            <a:r>
              <a:rPr lang="en-US" sz="2400" dirty="0">
                <a:effectLst/>
                <a:ea typeface="Aptos" panose="020B0004020202020204" pitchFamily="34" charset="0"/>
                <a:cs typeface="Times New Roman" panose="02020603050405020304" pitchFamily="18" charset="0"/>
              </a:rPr>
              <a:t>[2] https://doi.org/10.2760/487955.</a:t>
            </a:r>
          </a:p>
        </p:txBody>
      </p:sp>
      <p:pic>
        <p:nvPicPr>
          <p:cNvPr id="1291" name="Grafik 1290">
            <a:extLst>
              <a:ext uri="{FF2B5EF4-FFF2-40B4-BE49-F238E27FC236}">
                <a16:creationId xmlns:a16="http://schemas.microsoft.com/office/drawing/2014/main" id="{405A1258-6698-690A-1DAF-1202CDBCD51E}"/>
              </a:ext>
            </a:extLst>
          </p:cNvPr>
          <p:cNvPicPr>
            <a:picLocks noChangeAspect="1"/>
          </p:cNvPicPr>
          <p:nvPr/>
        </p:nvPicPr>
        <p:blipFill>
          <a:blip r:embed="rId28"/>
          <a:stretch>
            <a:fillRect/>
          </a:stretch>
        </p:blipFill>
        <p:spPr>
          <a:xfrm>
            <a:off x="16380387" y="31067102"/>
            <a:ext cx="11689640" cy="7124797"/>
          </a:xfrm>
          <a:prstGeom prst="rect">
            <a:avLst/>
          </a:prstGeom>
        </p:spPr>
      </p:pic>
    </p:spTree>
    <p:extLst>
      <p:ext uri="{BB962C8B-B14F-4D97-AF65-F5344CB8AC3E}">
        <p14:creationId xmlns:p14="http://schemas.microsoft.com/office/powerpoint/2010/main" val="783745241"/>
      </p:ext>
    </p:extLst>
  </p:cSld>
  <p:clrMapOvr>
    <a:masterClrMapping/>
  </p:clrMapOvr>
</p:sld>
</file>

<file path=ppt/theme/theme1.xml><?xml version="1.0" encoding="utf-8"?>
<a:theme xmlns:a="http://schemas.openxmlformats.org/drawingml/2006/main" name="Pink master font sizes">
  <a:themeElements>
    <a:clrScheme name="PINK-SHUFFLED">
      <a:dk1>
        <a:srgbClr val="000000"/>
      </a:dk1>
      <a:lt1>
        <a:srgbClr val="FFFFFF"/>
      </a:lt1>
      <a:dk2>
        <a:srgbClr val="03131E"/>
      </a:dk2>
      <a:lt2>
        <a:srgbClr val="FF6600"/>
      </a:lt2>
      <a:accent1>
        <a:srgbClr val="FFE600"/>
      </a:accent1>
      <a:accent2>
        <a:srgbClr val="0099FF"/>
      </a:accent2>
      <a:accent3>
        <a:srgbClr val="FF8B40"/>
      </a:accent3>
      <a:accent4>
        <a:srgbClr val="0063E5"/>
      </a:accent4>
      <a:accent5>
        <a:srgbClr val="99FF00"/>
      </a:accent5>
      <a:accent6>
        <a:srgbClr val="003960"/>
      </a:accent6>
      <a:hlink>
        <a:srgbClr val="E600FF"/>
      </a:hlink>
      <a:folHlink>
        <a:srgbClr val="FF8C4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1" id="{B6E3415D-B3BF-9F42-BE23-5E19604E60B7}" vid="{2242F190-56AE-1C4D-B8A1-48C293E34C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1005</Words>
  <Application>Microsoft Office PowerPoint</Application>
  <PresentationFormat>Benutzerdefiniert</PresentationFormat>
  <Paragraphs>44</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Aptos</vt:lpstr>
      <vt:lpstr>Arial</vt:lpstr>
      <vt:lpstr>Calibri</vt:lpstr>
      <vt:lpstr>Pink master font sizes</vt:lpstr>
      <vt:lpstr>Interoperability FOR bridging  SSbD dimensions, value chains and  material life cycle stages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Thomas Exner</dc:creator>
  <cp:keywords>PINK</cp:keywords>
  <dc:description/>
  <cp:lastModifiedBy>Thomas Exner</cp:lastModifiedBy>
  <cp:revision>38</cp:revision>
  <cp:lastPrinted>2020-08-20T19:18:44Z</cp:lastPrinted>
  <dcterms:created xsi:type="dcterms:W3CDTF">2024-01-05T11:06:28Z</dcterms:created>
  <dcterms:modified xsi:type="dcterms:W3CDTF">2025-05-15T09:02:21Z</dcterms:modified>
  <cp:category/>
</cp:coreProperties>
</file>